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6"/>
  </p:notesMasterIdLst>
  <p:handoutMasterIdLst>
    <p:handoutMasterId r:id="rId57"/>
  </p:handoutMasterIdLst>
  <p:sldIdLst>
    <p:sldId id="301" r:id="rId2"/>
    <p:sldId id="379" r:id="rId3"/>
    <p:sldId id="437" r:id="rId4"/>
    <p:sldId id="483" r:id="rId5"/>
    <p:sldId id="484" r:id="rId6"/>
    <p:sldId id="479" r:id="rId7"/>
    <p:sldId id="481" r:id="rId8"/>
    <p:sldId id="482" r:id="rId9"/>
    <p:sldId id="393" r:id="rId10"/>
    <p:sldId id="486" r:id="rId11"/>
    <p:sldId id="474" r:id="rId12"/>
    <p:sldId id="494" r:id="rId13"/>
    <p:sldId id="496" r:id="rId14"/>
    <p:sldId id="497" r:id="rId15"/>
    <p:sldId id="498" r:id="rId16"/>
    <p:sldId id="490" r:id="rId17"/>
    <p:sldId id="501" r:id="rId18"/>
    <p:sldId id="502" r:id="rId19"/>
    <p:sldId id="499" r:id="rId20"/>
    <p:sldId id="504" r:id="rId21"/>
    <p:sldId id="503" r:id="rId22"/>
    <p:sldId id="505" r:id="rId23"/>
    <p:sldId id="506" r:id="rId24"/>
    <p:sldId id="507" r:id="rId25"/>
    <p:sldId id="500" r:id="rId26"/>
    <p:sldId id="511" r:id="rId27"/>
    <p:sldId id="538" r:id="rId28"/>
    <p:sldId id="513" r:id="rId29"/>
    <p:sldId id="512" r:id="rId30"/>
    <p:sldId id="521" r:id="rId31"/>
    <p:sldId id="522" r:id="rId32"/>
    <p:sldId id="523" r:id="rId33"/>
    <p:sldId id="530" r:id="rId34"/>
    <p:sldId id="535" r:id="rId35"/>
    <p:sldId id="524" r:id="rId36"/>
    <p:sldId id="525" r:id="rId37"/>
    <p:sldId id="526" r:id="rId38"/>
    <p:sldId id="527" r:id="rId39"/>
    <p:sldId id="528" r:id="rId40"/>
    <p:sldId id="529" r:id="rId41"/>
    <p:sldId id="536" r:id="rId42"/>
    <p:sldId id="537" r:id="rId43"/>
    <p:sldId id="531" r:id="rId44"/>
    <p:sldId id="519" r:id="rId45"/>
    <p:sldId id="517" r:id="rId46"/>
    <p:sldId id="520" r:id="rId47"/>
    <p:sldId id="491" r:id="rId48"/>
    <p:sldId id="509" r:id="rId49"/>
    <p:sldId id="510" r:id="rId50"/>
    <p:sldId id="532" r:id="rId51"/>
    <p:sldId id="492" r:id="rId52"/>
    <p:sldId id="477" r:id="rId53"/>
    <p:sldId id="534" r:id="rId54"/>
    <p:sldId id="533" r:id="rId55"/>
  </p:sldIdLst>
  <p:sldSz cx="9144000" cy="5143500" type="screen16x9"/>
  <p:notesSz cx="6858000" cy="9144000"/>
  <p:embeddedFontLst>
    <p:embeddedFont>
      <p:font typeface="Bodoni MT Black" panose="02070A03080606020203" pitchFamily="18" charset="0"/>
      <p:bold r:id="rId58"/>
      <p:boldItalic r:id="rId59"/>
    </p:embeddedFont>
    <p:embeddedFont>
      <p:font typeface="Calibri" panose="020F0502020204030204" pitchFamily="34" charset="0"/>
      <p:regular r:id="rId60"/>
      <p:bold r:id="rId61"/>
      <p:italic r:id="rId62"/>
      <p:boldItalic r:id="rId63"/>
    </p:embeddedFont>
    <p:embeddedFont>
      <p:font typeface="微软雅黑" panose="020B0503020204020204" pitchFamily="34" charset="-122"/>
      <p:regular r:id="rId64"/>
      <p:bold r:id="rId65"/>
    </p:embeddedFont>
  </p:embeddedFontLst>
  <p:custDataLst>
    <p:tags r:id="rId66"/>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D56C"/>
    <a:srgbClr val="D43E01"/>
    <a:srgbClr val="E8EAE9"/>
    <a:srgbClr val="FCFCFC"/>
    <a:srgbClr val="CCD0D1"/>
    <a:srgbClr val="D7D9E1"/>
    <a:srgbClr val="D5D8E3"/>
    <a:srgbClr val="DADBDE"/>
    <a:srgbClr val="D9DDE7"/>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06" autoAdjust="0"/>
    <p:restoredTop sz="94660"/>
  </p:normalViewPr>
  <p:slideViewPr>
    <p:cSldViewPr>
      <p:cViewPr varScale="1">
        <p:scale>
          <a:sx n="140" d="100"/>
          <a:sy n="140" d="100"/>
        </p:scale>
        <p:origin x="1668" y="102"/>
      </p:cViewPr>
      <p:guideLst>
        <p:guide orient="horz" pos="1556"/>
        <p:guide pos="2880"/>
      </p:guideLst>
    </p:cSldViewPr>
  </p:slid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72BD657-5C62-4A37-8631-0ADC6E506D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4565C91-33E0-401B-B017-C3AAAD0D95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AC27E0-E3B9-4F4B-9F4F-3687686BD943}" type="datetimeFigureOut">
              <a:rPr lang="zh-CN" altLang="en-US" smtClean="0"/>
              <a:t>2019/10/8</a:t>
            </a:fld>
            <a:endParaRPr lang="zh-CN" altLang="en-US"/>
          </a:p>
        </p:txBody>
      </p:sp>
      <p:sp>
        <p:nvSpPr>
          <p:cNvPr id="4" name="页脚占位符 3">
            <a:extLst>
              <a:ext uri="{FF2B5EF4-FFF2-40B4-BE49-F238E27FC236}">
                <a16:creationId xmlns:a16="http://schemas.microsoft.com/office/drawing/2014/main" id="{9893CAF6-8E41-4CFC-9741-E9DB3CBA80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CF51424-E72C-4A7C-939C-36ADF07BFA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E00BE3-33DB-4F31-B584-A07488B806AA}" type="slidenum">
              <a:rPr lang="zh-CN" altLang="en-US" smtClean="0"/>
              <a:t>‹#›</a:t>
            </a:fld>
            <a:endParaRPr lang="zh-CN" altLang="en-US"/>
          </a:p>
        </p:txBody>
      </p:sp>
    </p:spTree>
    <p:extLst>
      <p:ext uri="{BB962C8B-B14F-4D97-AF65-F5344CB8AC3E}">
        <p14:creationId xmlns:p14="http://schemas.microsoft.com/office/powerpoint/2010/main" val="21559733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t>2019/10/8</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36438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26428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9248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8434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7356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9279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1513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0903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441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3214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7991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74487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00444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Rectangle 9"/>
          <p:cNvSpPr/>
          <p:nvPr userDrawn="1"/>
        </p:nvSpPr>
        <p:spPr>
          <a:xfrm>
            <a:off x="8500361" y="241918"/>
            <a:ext cx="365983" cy="2153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p>
        </p:txBody>
      </p:sp>
      <p:sp>
        <p:nvSpPr>
          <p:cNvPr id="6" name="Isosceles Triangle 10"/>
          <p:cNvSpPr/>
          <p:nvPr userDrawn="1"/>
        </p:nvSpPr>
        <p:spPr>
          <a:xfrm rot="10610802">
            <a:off x="8504736" y="316259"/>
            <a:ext cx="366581" cy="19639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a:p>
        </p:txBody>
      </p:sp>
      <p:sp>
        <p:nvSpPr>
          <p:cNvPr id="7" name="Slide Number Placeholder 5"/>
          <p:cNvSpPr txBox="1"/>
          <p:nvPr userDrawn="1"/>
        </p:nvSpPr>
        <p:spPr>
          <a:xfrm>
            <a:off x="8519485" y="204940"/>
            <a:ext cx="337081" cy="350586"/>
          </a:xfrm>
          <a:prstGeom prst="rect">
            <a:avLst/>
          </a:prstGeom>
        </p:spPr>
        <p:txBody>
          <a:bodyPr vert="horz" lIns="0" tIns="0" rIns="0" bIns="45709"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000" smtClean="0"/>
              <a:t>‹#›</a:t>
            </a:fld>
            <a:endParaRPr lang="en-US" sz="1000" dirty="0"/>
          </a:p>
        </p:txBody>
      </p:sp>
      <p:grpSp>
        <p:nvGrpSpPr>
          <p:cNvPr id="8" name="Group 5"/>
          <p:cNvGrpSpPr/>
          <p:nvPr userDrawn="1"/>
        </p:nvGrpSpPr>
        <p:grpSpPr>
          <a:xfrm>
            <a:off x="347419" y="4731991"/>
            <a:ext cx="224082" cy="221156"/>
            <a:chOff x="4328868" y="5502988"/>
            <a:chExt cx="500307" cy="493774"/>
          </a:xfrm>
        </p:grpSpPr>
        <p:sp>
          <p:nvSpPr>
            <p:cNvPr id="9" name="Freeform 7">
              <a:hlinkClick r:id="" action="ppaction://hlinkshowjump?jump=previousslide"/>
            </p:cNvPr>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sp>
          <p:nvSpPr>
            <p:cNvPr id="10"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grpSp>
      <p:grpSp>
        <p:nvGrpSpPr>
          <p:cNvPr id="11" name="Group 9"/>
          <p:cNvGrpSpPr/>
          <p:nvPr userDrawn="1"/>
        </p:nvGrpSpPr>
        <p:grpSpPr>
          <a:xfrm flipH="1">
            <a:off x="933709" y="4731991"/>
            <a:ext cx="224082" cy="221156"/>
            <a:chOff x="4328868" y="5502988"/>
            <a:chExt cx="500307" cy="493774"/>
          </a:xfrm>
        </p:grpSpPr>
        <p:sp>
          <p:nvSpPr>
            <p:cNvPr id="12" name="Freeform 10">
              <a:hlinkClick r:id="" action="ppaction://hlinkshowjump?jump=nextslide"/>
            </p:cNvPr>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sp>
          <p:nvSpPr>
            <p:cNvPr id="13"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grpSp>
      <p:cxnSp>
        <p:nvCxnSpPr>
          <p:cNvPr id="14" name="Straight Connector 3"/>
          <p:cNvCxnSpPr/>
          <p:nvPr userDrawn="1"/>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 name="Picture 3" descr="C:\Users\Administrator\Desktop\微立体创业计划\005.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536" y="210344"/>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6"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935"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7" name="矩形 3"/>
          <p:cNvSpPr>
            <a:spLocks noChangeArrowheads="1"/>
          </p:cNvSpPr>
          <p:nvPr userDrawn="1"/>
        </p:nvSpPr>
        <p:spPr bwMode="auto">
          <a:xfrm>
            <a:off x="1187624" y="612722"/>
            <a:ext cx="2587892" cy="23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050" b="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b="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标题 1"/>
          <p:cNvSpPr>
            <a:spLocks noGrp="1"/>
          </p:cNvSpPr>
          <p:nvPr>
            <p:ph type="title"/>
          </p:nvPr>
        </p:nvSpPr>
        <p:spPr>
          <a:xfrm>
            <a:off x="1184649" y="250504"/>
            <a:ext cx="3216269"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defRPr lang="zh-CN" altLang="en-US" sz="2000" b="0">
                <a:solidFill>
                  <a:schemeClr val="tx1">
                    <a:lumMod val="85000"/>
                    <a:lumOff val="15000"/>
                  </a:schemeClr>
                </a:solidFill>
                <a:latin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12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0000">
                                          <p:cBhvr additive="base">
                                            <p:cTn id="11" dur="12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200" fill="hold"/>
                                            <p:tgtEl>
                                              <p:spTgt spid="15"/>
                                            </p:tgtEl>
                                            <p:attrNameLst>
                                              <p:attrName>ppt_x</p:attrName>
                                            </p:attrNameLst>
                                          </p:cBhvr>
                                          <p:tavLst>
                                            <p:tav tm="0">
                                              <p:val>
                                                <p:strVal val="0-#ppt_w/2"/>
                                              </p:val>
                                            </p:tav>
                                            <p:tav tm="100000">
                                              <p:val>
                                                <p:strVal val="#ppt_x"/>
                                              </p:val>
                                            </p:tav>
                                          </p:tavLst>
                                        </p:anim>
                                        <p:anim calcmode="lin" valueType="num">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00" fill="hold"/>
                                            <p:tgtEl>
                                              <p:spTgt spid="16"/>
                                            </p:tgtEl>
                                            <p:attrNameLst>
                                              <p:attrName>ppt_x</p:attrName>
                                            </p:attrNameLst>
                                          </p:cBhvr>
                                          <p:tavLst>
                                            <p:tav tm="0">
                                              <p:val>
                                                <p:strVal val="#ppt_x"/>
                                              </p:val>
                                            </p:tav>
                                            <p:tav tm="100000">
                                              <p:val>
                                                <p:strVal val="#ppt_x"/>
                                              </p:val>
                                            </p:tav>
                                          </p:tavLst>
                                        </p:anim>
                                        <p:anim calcmode="lin" valueType="num">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0" y="11631"/>
            <a:ext cx="9144000" cy="513186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hf sldNum="0" hdr="0" ftr="0" dt="0"/>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381333" y="1054249"/>
            <a:ext cx="1153284" cy="1153284"/>
            <a:chOff x="304800" y="673100"/>
            <a:chExt cx="4000500" cy="4000500"/>
          </a:xfrm>
          <a:effectLst>
            <a:outerShdw blurRad="444500" dist="254000" dir="6840000" algn="tr" rotWithShape="0">
              <a:prstClr val="black">
                <a:alpha val="24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47" name="组合 46"/>
          <p:cNvGrpSpPr/>
          <p:nvPr/>
        </p:nvGrpSpPr>
        <p:grpSpPr>
          <a:xfrm>
            <a:off x="2685589" y="2341523"/>
            <a:ext cx="1153284" cy="1153284"/>
            <a:chOff x="304800" y="673100"/>
            <a:chExt cx="4000500" cy="4000500"/>
          </a:xfrm>
          <a:effectLst>
            <a:outerShdw blurRad="444500" dist="254000" dir="6840000" algn="tr" rotWithShape="0">
              <a:prstClr val="black">
                <a:alpha val="24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50" name="组合 49"/>
          <p:cNvGrpSpPr/>
          <p:nvPr/>
        </p:nvGrpSpPr>
        <p:grpSpPr>
          <a:xfrm>
            <a:off x="1644696" y="2791713"/>
            <a:ext cx="1436242" cy="1436242"/>
            <a:chOff x="304800" y="673100"/>
            <a:chExt cx="4000500" cy="4000500"/>
          </a:xfrm>
          <a:effectLst>
            <a:outerShdw blurRad="444500" dist="254000" dir="6840000" algn="tr" rotWithShape="0">
              <a:prstClr val="black">
                <a:alpha val="24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52" name="椭圆 5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41" name="组合 40"/>
          <p:cNvGrpSpPr/>
          <p:nvPr/>
        </p:nvGrpSpPr>
        <p:grpSpPr>
          <a:xfrm>
            <a:off x="682308" y="699542"/>
            <a:ext cx="3010846" cy="3010846"/>
            <a:chOff x="304800" y="673100"/>
            <a:chExt cx="4000500" cy="4000500"/>
          </a:xfrm>
          <a:effectLst>
            <a:outerShdw blurRad="444500" dist="254000" dir="6840000" algn="tr" rotWithShape="0">
              <a:prstClr val="black">
                <a:alpha val="45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44" name="椭圆 43"/>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57" name="组合 56"/>
          <p:cNvGrpSpPr/>
          <p:nvPr/>
        </p:nvGrpSpPr>
        <p:grpSpPr>
          <a:xfrm>
            <a:off x="3673633" y="825784"/>
            <a:ext cx="501312" cy="501312"/>
            <a:chOff x="304800" y="673100"/>
            <a:chExt cx="4000500" cy="4000500"/>
          </a:xfrm>
          <a:effectLst>
            <a:outerShdw blurRad="444500" dist="254000" dir="6840000" algn="tr" rotWithShape="0">
              <a:prstClr val="black">
                <a:alpha val="24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60" name="TextBox 59"/>
          <p:cNvSpPr txBox="1"/>
          <p:nvPr/>
        </p:nvSpPr>
        <p:spPr>
          <a:xfrm>
            <a:off x="4062639" y="2337830"/>
            <a:ext cx="4551680" cy="368300"/>
          </a:xfrm>
          <a:prstGeom prst="rect">
            <a:avLst/>
          </a:prstGeom>
          <a:noFill/>
        </p:spPr>
        <p:txBody>
          <a:bodyPr wrap="none" rtlCol="0">
            <a:spAutoFit/>
          </a:bodyPr>
          <a:lstStyle/>
          <a:p>
            <a:pPr algn="l"/>
            <a:r>
              <a:rPr lang="en-US" altLang="zh-CN" sz="1800" dirty="0">
                <a:solidFill>
                  <a:schemeClr val="bg1">
                    <a:lumMod val="65000"/>
                  </a:schemeClr>
                </a:solidFill>
                <a:latin typeface="+mj-ea"/>
                <a:ea typeface="+mj-ea"/>
              </a:rPr>
              <a:t>Basic Course of Quantitative Investment </a:t>
            </a:r>
          </a:p>
        </p:txBody>
      </p:sp>
      <p:sp>
        <p:nvSpPr>
          <p:cNvPr id="61" name="TextBox 60"/>
          <p:cNvSpPr txBox="1"/>
          <p:nvPr/>
        </p:nvSpPr>
        <p:spPr>
          <a:xfrm>
            <a:off x="905552" y="1608098"/>
            <a:ext cx="2586328" cy="1014730"/>
          </a:xfrm>
          <a:prstGeom prst="rect">
            <a:avLst/>
          </a:prstGeom>
          <a:noFill/>
        </p:spPr>
        <p:txBody>
          <a:bodyPr wrap="square" rtlCol="0">
            <a:spAutoFit/>
          </a:bodyPr>
          <a:lstStyle/>
          <a:p>
            <a:pPr algn="ctr"/>
            <a:r>
              <a:rPr lang="en-US" sz="6000" b="1" spc="-300" dirty="0">
                <a:solidFill>
                  <a:schemeClr val="accent1"/>
                </a:solidFill>
                <a:latin typeface="+mj-ea"/>
                <a:ea typeface="+mj-ea"/>
              </a:rPr>
              <a:t>2019</a:t>
            </a:r>
          </a:p>
        </p:txBody>
      </p:sp>
      <p:sp>
        <p:nvSpPr>
          <p:cNvPr id="62" name="TextBox 61"/>
          <p:cNvSpPr txBox="1"/>
          <p:nvPr/>
        </p:nvSpPr>
        <p:spPr>
          <a:xfrm>
            <a:off x="4036695" y="1636395"/>
            <a:ext cx="4952365" cy="768350"/>
          </a:xfrm>
          <a:prstGeom prst="rect">
            <a:avLst/>
          </a:prstGeom>
          <a:noFill/>
        </p:spPr>
        <p:txBody>
          <a:bodyPr wrap="square" rtlCol="0">
            <a:spAutoFit/>
          </a:bodyPr>
          <a:lstStyle/>
          <a:p>
            <a:r>
              <a:rPr lang="zh-CN" altLang="en-US" sz="4400" b="1" dirty="0">
                <a:solidFill>
                  <a:srgbClr val="1574FF"/>
                </a:solidFill>
                <a:latin typeface="+mj-ea"/>
                <a:ea typeface="+mj-ea"/>
              </a:rPr>
              <a:t>量化投资基础课程</a:t>
            </a:r>
          </a:p>
        </p:txBody>
      </p:sp>
      <p:sp>
        <p:nvSpPr>
          <p:cNvPr id="63" name="TextBox 62"/>
          <p:cNvSpPr txBox="1"/>
          <p:nvPr/>
        </p:nvSpPr>
        <p:spPr>
          <a:xfrm>
            <a:off x="4053840" y="2879090"/>
            <a:ext cx="5001260" cy="645160"/>
          </a:xfrm>
          <a:prstGeom prst="rect">
            <a:avLst/>
          </a:prstGeom>
          <a:noFill/>
          <a:effectLst/>
        </p:spPr>
        <p:txBody>
          <a:bodyPr wrap="square" rtlCol="0">
            <a:spAutoFit/>
          </a:bodyPr>
          <a:lstStyle/>
          <a:p>
            <a:r>
              <a:rPr lang="zh-CN" altLang="en-US" sz="900" dirty="0">
                <a:solidFill>
                  <a:schemeClr val="bg1">
                    <a:lumMod val="65000"/>
                  </a:schemeClr>
                </a:solidFill>
                <a:latin typeface="微软雅黑" panose="020B0503020204020204" pitchFamily="34" charset="-122"/>
                <a:ea typeface="微软雅黑" panose="020B0503020204020204" pitchFamily="34" charset="-122"/>
              </a:rPr>
              <a:t>世纪著名投资大师彼得</a:t>
            </a:r>
            <a:r>
              <a:rPr lang="en-US" altLang="zh-CN" sz="900" dirty="0">
                <a:solidFill>
                  <a:schemeClr val="bg1">
                    <a:lumMod val="65000"/>
                  </a:schemeClr>
                </a:solidFill>
                <a:latin typeface="微软雅黑" panose="020B0503020204020204" pitchFamily="34" charset="-122"/>
                <a:ea typeface="微软雅黑" panose="020B0503020204020204" pitchFamily="34" charset="-122"/>
              </a:rPr>
              <a:t>.</a:t>
            </a:r>
            <a:r>
              <a:rPr lang="zh-CN" altLang="en-US" sz="900" dirty="0">
                <a:solidFill>
                  <a:schemeClr val="bg1">
                    <a:lumMod val="65000"/>
                  </a:schemeClr>
                </a:solidFill>
                <a:latin typeface="微软雅黑" panose="020B0503020204020204" pitchFamily="34" charset="-122"/>
                <a:ea typeface="微软雅黑" panose="020B0503020204020204" pitchFamily="34" charset="-122"/>
              </a:rPr>
              <a:t>林奇曾将说过，股票投资是一门艺术，而不是一门科学。简单地说，科学是对客观世界的认识，反映客观事实和规律的、系统的知识体系；而艺术可以概括为对各种美与丑的感悟和表达。科学和艺术都是追求普遍性、永恒性，求真，求美，大道至简是普遍性和永恒性的基石，是美与真的极致，好的投资策略亦不外乎。</a:t>
            </a:r>
          </a:p>
        </p:txBody>
      </p:sp>
      <p:grpSp>
        <p:nvGrpSpPr>
          <p:cNvPr id="64" name="组合 63"/>
          <p:cNvGrpSpPr/>
          <p:nvPr/>
        </p:nvGrpSpPr>
        <p:grpSpPr>
          <a:xfrm>
            <a:off x="5108680" y="3634511"/>
            <a:ext cx="305647" cy="305644"/>
            <a:chOff x="5196486" y="5946187"/>
            <a:chExt cx="305647" cy="305644"/>
          </a:xfrm>
        </p:grpSpPr>
        <p:grpSp>
          <p:nvGrpSpPr>
            <p:cNvPr id="65" name="组合 64"/>
            <p:cNvGrpSpPr/>
            <p:nvPr/>
          </p:nvGrpSpPr>
          <p:grpSpPr>
            <a:xfrm>
              <a:off x="5196486" y="5946187"/>
              <a:ext cx="305647" cy="305644"/>
              <a:chOff x="1517330" y="1125257"/>
              <a:chExt cx="2204282" cy="2204282"/>
            </a:xfrm>
          </p:grpSpPr>
          <p:sp>
            <p:nvSpPr>
              <p:cNvPr id="67" name="椭圆 66"/>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719372" y="1327298"/>
                <a:ext cx="1800200" cy="1800200"/>
              </a:xfrm>
              <a:prstGeom prst="ellipse">
                <a:avLst/>
              </a:prstGeom>
              <a:solidFill>
                <a:srgbClr val="217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6" name="Freeform 44"/>
            <p:cNvSpPr>
              <a:spLocks noEditPoints="1"/>
            </p:cNvSpPr>
            <p:nvPr/>
          </p:nvSpPr>
          <p:spPr bwMode="auto">
            <a:xfrm>
              <a:off x="5276888"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p:spPr>
          <p:txBody>
            <a:bodyPr vert="horz" wrap="square" lIns="81015" tIns="40507" rIns="81015" bIns="40507" numCol="1" anchor="t" anchorCtr="0" compatLnSpc="1"/>
            <a:lstStyle/>
            <a:p>
              <a:endParaRPr lang="zh-CN" altLang="en-US"/>
            </a:p>
          </p:txBody>
        </p:sp>
      </p:grpSp>
      <p:grpSp>
        <p:nvGrpSpPr>
          <p:cNvPr id="69" name="组合 68"/>
          <p:cNvGrpSpPr/>
          <p:nvPr/>
        </p:nvGrpSpPr>
        <p:grpSpPr>
          <a:xfrm>
            <a:off x="5551077" y="3634511"/>
            <a:ext cx="305647" cy="305644"/>
            <a:chOff x="5638883" y="5946187"/>
            <a:chExt cx="305647" cy="305644"/>
          </a:xfrm>
        </p:grpSpPr>
        <p:grpSp>
          <p:nvGrpSpPr>
            <p:cNvPr id="70" name="组合 69"/>
            <p:cNvGrpSpPr/>
            <p:nvPr/>
          </p:nvGrpSpPr>
          <p:grpSpPr>
            <a:xfrm>
              <a:off x="5638883" y="5946187"/>
              <a:ext cx="305647" cy="305644"/>
              <a:chOff x="1517330" y="1125257"/>
              <a:chExt cx="2204282" cy="2204282"/>
            </a:xfrm>
          </p:grpSpPr>
          <p:sp>
            <p:nvSpPr>
              <p:cNvPr id="72" name="椭圆 71"/>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719372" y="1327298"/>
                <a:ext cx="1800200" cy="1800200"/>
              </a:xfrm>
              <a:prstGeom prst="ellipse">
                <a:avLst/>
              </a:prstGeom>
              <a:solidFill>
                <a:srgbClr val="217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1" name="Freeform 6"/>
            <p:cNvSpPr>
              <a:spLocks noEditPoints="1"/>
            </p:cNvSpPr>
            <p:nvPr/>
          </p:nvSpPr>
          <p:spPr bwMode="auto">
            <a:xfrm>
              <a:off x="5694390" y="6035130"/>
              <a:ext cx="194632" cy="113061"/>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grpSp>
        <p:nvGrpSpPr>
          <p:cNvPr id="74" name="组合 73"/>
          <p:cNvGrpSpPr/>
          <p:nvPr/>
        </p:nvGrpSpPr>
        <p:grpSpPr>
          <a:xfrm>
            <a:off x="4211960" y="3634511"/>
            <a:ext cx="305647" cy="305644"/>
            <a:chOff x="4299766" y="5946187"/>
            <a:chExt cx="305647" cy="305644"/>
          </a:xfrm>
        </p:grpSpPr>
        <p:grpSp>
          <p:nvGrpSpPr>
            <p:cNvPr id="75" name="组合 74"/>
            <p:cNvGrpSpPr/>
            <p:nvPr/>
          </p:nvGrpSpPr>
          <p:grpSpPr>
            <a:xfrm>
              <a:off x="4299766" y="5946187"/>
              <a:ext cx="305647" cy="305644"/>
              <a:chOff x="1517330" y="1125257"/>
              <a:chExt cx="2204282" cy="2204282"/>
            </a:xfrm>
          </p:grpSpPr>
          <p:sp>
            <p:nvSpPr>
              <p:cNvPr id="77" name="椭圆 76"/>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719372" y="1327298"/>
                <a:ext cx="1800200" cy="1800200"/>
              </a:xfrm>
              <a:prstGeom prst="ellipse">
                <a:avLst/>
              </a:prstGeom>
              <a:solidFill>
                <a:srgbClr val="217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6" name="Freeform 45"/>
            <p:cNvSpPr>
              <a:spLocks noEditPoints="1"/>
            </p:cNvSpPr>
            <p:nvPr/>
          </p:nvSpPr>
          <p:spPr bwMode="auto">
            <a:xfrm>
              <a:off x="4381353" y="6022165"/>
              <a:ext cx="142472" cy="146367"/>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lumMod val="95000"/>
              </a:schemeClr>
            </a:solidFill>
            <a:ln>
              <a:noFill/>
            </a:ln>
          </p:spPr>
          <p:txBody>
            <a:bodyPr vert="horz" wrap="square" lIns="81015" tIns="40507" rIns="81015" bIns="40507" numCol="1" anchor="t" anchorCtr="0" compatLnSpc="1"/>
            <a:lstStyle/>
            <a:p>
              <a:endParaRPr lang="zh-CN" altLang="en-US"/>
            </a:p>
          </p:txBody>
        </p:sp>
      </p:grpSp>
      <p:grpSp>
        <p:nvGrpSpPr>
          <p:cNvPr id="79" name="组合 78"/>
          <p:cNvGrpSpPr/>
          <p:nvPr/>
        </p:nvGrpSpPr>
        <p:grpSpPr>
          <a:xfrm>
            <a:off x="4652584" y="3634511"/>
            <a:ext cx="305647" cy="305644"/>
            <a:chOff x="4740390" y="5946187"/>
            <a:chExt cx="305647" cy="305644"/>
          </a:xfrm>
        </p:grpSpPr>
        <p:grpSp>
          <p:nvGrpSpPr>
            <p:cNvPr id="80" name="组合 79"/>
            <p:cNvGrpSpPr/>
            <p:nvPr/>
          </p:nvGrpSpPr>
          <p:grpSpPr>
            <a:xfrm>
              <a:off x="4740390" y="5946187"/>
              <a:ext cx="305647" cy="305644"/>
              <a:chOff x="1517330" y="1125257"/>
              <a:chExt cx="2204282" cy="2204282"/>
            </a:xfrm>
          </p:grpSpPr>
          <p:sp>
            <p:nvSpPr>
              <p:cNvPr id="82" name="椭圆 81"/>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1719372" y="1327298"/>
                <a:ext cx="1800200" cy="1800200"/>
              </a:xfrm>
              <a:prstGeom prst="ellipse">
                <a:avLst/>
              </a:prstGeom>
              <a:solidFill>
                <a:srgbClr val="217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1" name="Freeform 39"/>
            <p:cNvSpPr>
              <a:spLocks noEditPoints="1"/>
            </p:cNvSpPr>
            <p:nvPr/>
          </p:nvSpPr>
          <p:spPr bwMode="auto">
            <a:xfrm>
              <a:off x="4814511" y="6022165"/>
              <a:ext cx="157403" cy="14552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lumMod val="95000"/>
              </a:schemeClr>
            </a:solidFill>
            <a:ln>
              <a:noFill/>
            </a:ln>
          </p:spPr>
          <p:txBody>
            <a:bodyPr vert="horz" wrap="square" lIns="81015" tIns="40507" rIns="81015" bIns="40507" numCol="1" anchor="t" anchorCtr="0" compatLnSpc="1"/>
            <a:lstStyle/>
            <a:p>
              <a:endParaRPr lang="zh-CN" altLang="en-US"/>
            </a:p>
          </p:txBody>
        </p:sp>
      </p:grpSp>
      <p:cxnSp>
        <p:nvCxnSpPr>
          <p:cNvPr id="84" name="直接连接符 83"/>
          <p:cNvCxnSpPr/>
          <p:nvPr/>
        </p:nvCxnSpPr>
        <p:spPr>
          <a:xfrm>
            <a:off x="4174523" y="2791503"/>
            <a:ext cx="3880999" cy="0"/>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43" name="TextBox 72">
            <a:extLst>
              <a:ext uri="{FF2B5EF4-FFF2-40B4-BE49-F238E27FC236}">
                <a16:creationId xmlns:a16="http://schemas.microsoft.com/office/drawing/2014/main" id="{72E2501C-8679-4E0C-AFFB-06BB83BF357F}"/>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35000" fill="hold" nodeType="withEffect" p14:presetBounceEnd="55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5000">
                                          <p:cBhvr additive="base">
                                            <p:cTn id="7" dur="1000" fill="hold"/>
                                            <p:tgtEl>
                                              <p:spTgt spid="53"/>
                                            </p:tgtEl>
                                            <p:attrNameLst>
                                              <p:attrName>ppt_x</p:attrName>
                                            </p:attrNameLst>
                                          </p:cBhvr>
                                          <p:tavLst>
                                            <p:tav tm="0">
                                              <p:val>
                                                <p:strVal val="0-#ppt_w/2"/>
                                              </p:val>
                                            </p:tav>
                                            <p:tav tm="100000">
                                              <p:val>
                                                <p:strVal val="#ppt_x"/>
                                              </p:val>
                                            </p:tav>
                                          </p:tavLst>
                                        </p:anim>
                                        <p:anim calcmode="lin" valueType="num" p14:bounceEnd="55000">
                                          <p:cBhvr additive="base">
                                            <p:cTn id="8" dur="10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6" accel="35000" fill="hold" nodeType="withEffect" p14:presetBounceEnd="55000">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14:bounceEnd="55000">
                                          <p:cBhvr additive="base">
                                            <p:cTn id="11" dur="1000" fill="hold"/>
                                            <p:tgtEl>
                                              <p:spTgt spid="47"/>
                                            </p:tgtEl>
                                            <p:attrNameLst>
                                              <p:attrName>ppt_x</p:attrName>
                                            </p:attrNameLst>
                                          </p:cBhvr>
                                          <p:tavLst>
                                            <p:tav tm="0">
                                              <p:val>
                                                <p:strVal val="1+#ppt_w/2"/>
                                              </p:val>
                                            </p:tav>
                                            <p:tav tm="100000">
                                              <p:val>
                                                <p:strVal val="#ppt_x"/>
                                              </p:val>
                                            </p:tav>
                                          </p:tavLst>
                                        </p:anim>
                                        <p:anim calcmode="lin" valueType="num" p14:bounceEnd="55000">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12" accel="35000" fill="hold" nodeType="withEffect" p14:presetBounceEnd="55000">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14:bounceEnd="55000">
                                          <p:cBhvr additive="base">
                                            <p:cTn id="15" dur="1000" fill="hold"/>
                                            <p:tgtEl>
                                              <p:spTgt spid="50"/>
                                            </p:tgtEl>
                                            <p:attrNameLst>
                                              <p:attrName>ppt_x</p:attrName>
                                            </p:attrNameLst>
                                          </p:cBhvr>
                                          <p:tavLst>
                                            <p:tav tm="0">
                                              <p:val>
                                                <p:strVal val="0-#ppt_w/2"/>
                                              </p:val>
                                            </p:tav>
                                            <p:tav tm="100000">
                                              <p:val>
                                                <p:strVal val="#ppt_x"/>
                                              </p:val>
                                            </p:tav>
                                          </p:tavLst>
                                        </p:anim>
                                        <p:anim calcmode="lin" valueType="num" p14:bounceEnd="55000">
                                          <p:cBhvr additive="base">
                                            <p:cTn id="16" dur="10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8" accel="35000" fill="hold" nodeType="withEffect" p14:presetBounceEnd="55000">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14:bounceEnd="55000">
                                          <p:cBhvr additive="base">
                                            <p:cTn id="19" dur="1000" fill="hold"/>
                                            <p:tgtEl>
                                              <p:spTgt spid="41"/>
                                            </p:tgtEl>
                                            <p:attrNameLst>
                                              <p:attrName>ppt_x</p:attrName>
                                            </p:attrNameLst>
                                          </p:cBhvr>
                                          <p:tavLst>
                                            <p:tav tm="0">
                                              <p:val>
                                                <p:strVal val="0-#ppt_w/2"/>
                                              </p:val>
                                            </p:tav>
                                            <p:tav tm="100000">
                                              <p:val>
                                                <p:strVal val="#ppt_x"/>
                                              </p:val>
                                            </p:tav>
                                          </p:tavLst>
                                        </p:anim>
                                        <p:anim calcmode="lin" valueType="num" p14:bounceEnd="55000">
                                          <p:cBhvr additive="base">
                                            <p:cTn id="20" dur="1000" fill="hold"/>
                                            <p:tgtEl>
                                              <p:spTgt spid="41"/>
                                            </p:tgtEl>
                                            <p:attrNameLst>
                                              <p:attrName>ppt_y</p:attrName>
                                            </p:attrNameLst>
                                          </p:cBhvr>
                                          <p:tavLst>
                                            <p:tav tm="0">
                                              <p:val>
                                                <p:strVal val="#ppt_y"/>
                                              </p:val>
                                            </p:tav>
                                            <p:tav tm="100000">
                                              <p:val>
                                                <p:strVal val="#ppt_y"/>
                                              </p:val>
                                            </p:tav>
                                          </p:tavLst>
                                        </p:anim>
                                      </p:childTnLst>
                                    </p:cTn>
                                  </p:par>
                                  <p:par>
                                    <p:cTn id="21" presetID="2" presetClass="entr" presetSubtype="3" accel="35000" fill="hold" nodeType="withEffect" p14:presetBounceEnd="55000">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14:bounceEnd="55000">
                                          <p:cBhvr additive="base">
                                            <p:cTn id="23" dur="1000" fill="hold"/>
                                            <p:tgtEl>
                                              <p:spTgt spid="57"/>
                                            </p:tgtEl>
                                            <p:attrNameLst>
                                              <p:attrName>ppt_x</p:attrName>
                                            </p:attrNameLst>
                                          </p:cBhvr>
                                          <p:tavLst>
                                            <p:tav tm="0">
                                              <p:val>
                                                <p:strVal val="1+#ppt_w/2"/>
                                              </p:val>
                                            </p:tav>
                                            <p:tav tm="100000">
                                              <p:val>
                                                <p:strVal val="#ppt_x"/>
                                              </p:val>
                                            </p:tav>
                                          </p:tavLst>
                                        </p:anim>
                                        <p:anim calcmode="lin" valueType="num" p14:bounceEnd="55000">
                                          <p:cBhvr additive="base">
                                            <p:cTn id="24" dur="1000" fill="hold"/>
                                            <p:tgtEl>
                                              <p:spTgt spid="57"/>
                                            </p:tgtEl>
                                            <p:attrNameLst>
                                              <p:attrName>ppt_y</p:attrName>
                                            </p:attrNameLst>
                                          </p:cBhvr>
                                          <p:tavLst>
                                            <p:tav tm="0">
                                              <p:val>
                                                <p:strVal val="0-#ppt_h/2"/>
                                              </p:val>
                                            </p:tav>
                                            <p:tav tm="100000">
                                              <p:val>
                                                <p:strVal val="#ppt_y"/>
                                              </p:val>
                                            </p:tav>
                                          </p:tavLst>
                                        </p:anim>
                                      </p:childTnLst>
                                    </p:cTn>
                                  </p:par>
                                  <p:par>
                                    <p:cTn id="25" presetID="31" presetClass="entr" presetSubtype="0" fill="hold" grpId="0" nodeType="withEffect">
                                      <p:stCondLst>
                                        <p:cond delay="0"/>
                                      </p:stCondLst>
                                      <p:iterate type="lt">
                                        <p:tmPct val="5000"/>
                                      </p:iterate>
                                      <p:childTnLst>
                                        <p:set>
                                          <p:cBhvr>
                                            <p:cTn id="26" dur="1" fill="hold">
                                              <p:stCondLst>
                                                <p:cond delay="0"/>
                                              </p:stCondLst>
                                            </p:cTn>
                                            <p:tgtEl>
                                              <p:spTgt spid="61"/>
                                            </p:tgtEl>
                                            <p:attrNameLst>
                                              <p:attrName>style.visibility</p:attrName>
                                            </p:attrNameLst>
                                          </p:cBhvr>
                                          <p:to>
                                            <p:strVal val="visible"/>
                                          </p:to>
                                        </p:set>
                                        <p:anim calcmode="lin" valueType="num">
                                          <p:cBhvr>
                                            <p:cTn id="27" dur="1000" fill="hold"/>
                                            <p:tgtEl>
                                              <p:spTgt spid="61"/>
                                            </p:tgtEl>
                                            <p:attrNameLst>
                                              <p:attrName>ppt_w</p:attrName>
                                            </p:attrNameLst>
                                          </p:cBhvr>
                                          <p:tavLst>
                                            <p:tav tm="0">
                                              <p:val>
                                                <p:fltVal val="0"/>
                                              </p:val>
                                            </p:tav>
                                            <p:tav tm="100000">
                                              <p:val>
                                                <p:strVal val="#ppt_w"/>
                                              </p:val>
                                            </p:tav>
                                          </p:tavLst>
                                        </p:anim>
                                        <p:anim calcmode="lin" valueType="num">
                                          <p:cBhvr>
                                            <p:cTn id="28" dur="1000" fill="hold"/>
                                            <p:tgtEl>
                                              <p:spTgt spid="61"/>
                                            </p:tgtEl>
                                            <p:attrNameLst>
                                              <p:attrName>ppt_h</p:attrName>
                                            </p:attrNameLst>
                                          </p:cBhvr>
                                          <p:tavLst>
                                            <p:tav tm="0">
                                              <p:val>
                                                <p:fltVal val="0"/>
                                              </p:val>
                                            </p:tav>
                                            <p:tav tm="100000">
                                              <p:val>
                                                <p:strVal val="#ppt_h"/>
                                              </p:val>
                                            </p:tav>
                                          </p:tavLst>
                                        </p:anim>
                                        <p:anim calcmode="lin" valueType="num">
                                          <p:cBhvr>
                                            <p:cTn id="29" dur="1000" fill="hold"/>
                                            <p:tgtEl>
                                              <p:spTgt spid="61"/>
                                            </p:tgtEl>
                                            <p:attrNameLst>
                                              <p:attrName>style.rotation</p:attrName>
                                            </p:attrNameLst>
                                          </p:cBhvr>
                                          <p:tavLst>
                                            <p:tav tm="0">
                                              <p:val>
                                                <p:fltVal val="90"/>
                                              </p:val>
                                            </p:tav>
                                            <p:tav tm="100000">
                                              <p:val>
                                                <p:fltVal val="0"/>
                                              </p:val>
                                            </p:tav>
                                          </p:tavLst>
                                        </p:anim>
                                        <p:animEffect transition="in" filter="fade">
                                          <p:cBhvr>
                                            <p:cTn id="30" dur="1000"/>
                                            <p:tgtEl>
                                              <p:spTgt spid="61"/>
                                            </p:tgtEl>
                                          </p:cBhvr>
                                        </p:animEffect>
                                      </p:childTnLst>
                                    </p:cTn>
                                  </p:par>
                                </p:childTnLst>
                              </p:cTn>
                            </p:par>
                            <p:par>
                              <p:cTn id="31" fill="hold">
                                <p:stCondLst>
                                  <p:cond delay="115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62"/>
                                            </p:tgtEl>
                                            <p:attrNameLst>
                                              <p:attrName>style.visibility</p:attrName>
                                            </p:attrNameLst>
                                          </p:cBhvr>
                                          <p:to>
                                            <p:strVal val="visible"/>
                                          </p:to>
                                        </p:set>
                                        <p:anim calcmode="lin" valueType="num">
                                          <p:cBhvr>
                                            <p:cTn id="34"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62"/>
                                            </p:tgtEl>
                                            <p:attrNameLst>
                                              <p:attrName>ppt_y</p:attrName>
                                            </p:attrNameLst>
                                          </p:cBhvr>
                                          <p:tavLst>
                                            <p:tav tm="0">
                                              <p:val>
                                                <p:strVal val="#ppt_y"/>
                                              </p:val>
                                            </p:tav>
                                            <p:tav tm="100000">
                                              <p:val>
                                                <p:strVal val="#ppt_y"/>
                                              </p:val>
                                            </p:tav>
                                          </p:tavLst>
                                        </p:anim>
                                        <p:anim calcmode="lin" valueType="num">
                                          <p:cBhvr>
                                            <p:cTn id="36"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62"/>
                                            </p:tgtEl>
                                          </p:cBhvr>
                                        </p:animEffect>
                                      </p:childTnLst>
                                    </p:cTn>
                                  </p:par>
                                </p:childTnLst>
                              </p:cTn>
                            </p:par>
                            <p:par>
                              <p:cTn id="39" fill="hold">
                                <p:stCondLst>
                                  <p:cond delay="2000"/>
                                </p:stCondLst>
                                <p:childTnLst>
                                  <p:par>
                                    <p:cTn id="40" presetID="12" presetClass="entr" presetSubtype="1"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800"/>
                                            <p:tgtEl>
                                              <p:spTgt spid="60"/>
                                            </p:tgtEl>
                                            <p:attrNameLst>
                                              <p:attrName>ppt_y</p:attrName>
                                            </p:attrNameLst>
                                          </p:cBhvr>
                                          <p:tavLst>
                                            <p:tav tm="0">
                                              <p:val>
                                                <p:strVal val="#ppt_y-#ppt_h*1.125000"/>
                                              </p:val>
                                            </p:tav>
                                            <p:tav tm="100000">
                                              <p:val>
                                                <p:strVal val="#ppt_y"/>
                                              </p:val>
                                            </p:tav>
                                          </p:tavLst>
                                        </p:anim>
                                        <p:animEffect transition="in" filter="wipe(down)">
                                          <p:cBhvr>
                                            <p:cTn id="43" dur="800"/>
                                            <p:tgtEl>
                                              <p:spTgt spid="60"/>
                                            </p:tgtEl>
                                          </p:cBhvr>
                                        </p:animEffect>
                                      </p:childTnLst>
                                    </p:cTn>
                                  </p:par>
                                </p:childTnLst>
                              </p:cTn>
                            </p:par>
                            <p:par>
                              <p:cTn id="44" fill="hold">
                                <p:stCondLst>
                                  <p:cond delay="2800"/>
                                </p:stCondLst>
                                <p:childTnLst>
                                  <p:par>
                                    <p:cTn id="45" presetID="10" presetClass="entr" presetSubtype="0" fill="hold" nodeType="after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500"/>
                                            <p:tgtEl>
                                              <p:spTgt spid="84"/>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childTnLst>
                              </p:cTn>
                            </p:par>
                            <p:par>
                              <p:cTn id="52" fill="hold">
                                <p:stCondLst>
                                  <p:cond delay="3800"/>
                                </p:stCondLst>
                                <p:childTnLst>
                                  <p:par>
                                    <p:cTn id="53" presetID="2" presetClass="entr" presetSubtype="2" fill="hold" nodeType="afterEffect">
                                      <p:stCondLst>
                                        <p:cond delay="0"/>
                                      </p:stCondLst>
                                      <p:childTnLst>
                                        <p:set>
                                          <p:cBhvr>
                                            <p:cTn id="54" dur="1" fill="hold">
                                              <p:stCondLst>
                                                <p:cond delay="0"/>
                                              </p:stCondLst>
                                            </p:cTn>
                                            <p:tgtEl>
                                              <p:spTgt spid="74"/>
                                            </p:tgtEl>
                                            <p:attrNameLst>
                                              <p:attrName>style.visibility</p:attrName>
                                            </p:attrNameLst>
                                          </p:cBhvr>
                                          <p:to>
                                            <p:strVal val="visible"/>
                                          </p:to>
                                        </p:set>
                                        <p:anim calcmode="lin" valueType="num">
                                          <p:cBhvr additive="base">
                                            <p:cTn id="55" dur="500" fill="hold"/>
                                            <p:tgtEl>
                                              <p:spTgt spid="74"/>
                                            </p:tgtEl>
                                            <p:attrNameLst>
                                              <p:attrName>ppt_x</p:attrName>
                                            </p:attrNameLst>
                                          </p:cBhvr>
                                          <p:tavLst>
                                            <p:tav tm="0">
                                              <p:val>
                                                <p:strVal val="1+#ppt_w/2"/>
                                              </p:val>
                                            </p:tav>
                                            <p:tav tm="100000">
                                              <p:val>
                                                <p:strVal val="#ppt_x"/>
                                              </p:val>
                                            </p:tav>
                                          </p:tavLst>
                                        </p:anim>
                                        <p:anim calcmode="lin" valueType="num">
                                          <p:cBhvr additive="base">
                                            <p:cTn id="56" dur="500" fill="hold"/>
                                            <p:tgtEl>
                                              <p:spTgt spid="74"/>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200"/>
                                      </p:stCondLst>
                                      <p:childTnLst>
                                        <p:set>
                                          <p:cBhvr>
                                            <p:cTn id="58" dur="1" fill="hold">
                                              <p:stCondLst>
                                                <p:cond delay="0"/>
                                              </p:stCondLst>
                                            </p:cTn>
                                            <p:tgtEl>
                                              <p:spTgt spid="79"/>
                                            </p:tgtEl>
                                            <p:attrNameLst>
                                              <p:attrName>style.visibility</p:attrName>
                                            </p:attrNameLst>
                                          </p:cBhvr>
                                          <p:to>
                                            <p:strVal val="visible"/>
                                          </p:to>
                                        </p:set>
                                        <p:anim calcmode="lin" valueType="num">
                                          <p:cBhvr additive="base">
                                            <p:cTn id="59" dur="500" fill="hold"/>
                                            <p:tgtEl>
                                              <p:spTgt spid="79"/>
                                            </p:tgtEl>
                                            <p:attrNameLst>
                                              <p:attrName>ppt_x</p:attrName>
                                            </p:attrNameLst>
                                          </p:cBhvr>
                                          <p:tavLst>
                                            <p:tav tm="0">
                                              <p:val>
                                                <p:strVal val="1+#ppt_w/2"/>
                                              </p:val>
                                            </p:tav>
                                            <p:tav tm="100000">
                                              <p:val>
                                                <p:strVal val="#ppt_x"/>
                                              </p:val>
                                            </p:tav>
                                          </p:tavLst>
                                        </p:anim>
                                        <p:anim calcmode="lin" valueType="num">
                                          <p:cBhvr additive="base">
                                            <p:cTn id="60" dur="500" fill="hold"/>
                                            <p:tgtEl>
                                              <p:spTgt spid="79"/>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40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1+#ppt_w/2"/>
                                              </p:val>
                                            </p:tav>
                                            <p:tav tm="100000">
                                              <p:val>
                                                <p:strVal val="#ppt_x"/>
                                              </p:val>
                                            </p:tav>
                                          </p:tavLst>
                                        </p:anim>
                                        <p:anim calcmode="lin" valueType="num">
                                          <p:cBhvr additive="base">
                                            <p:cTn id="64" dur="500" fill="hold"/>
                                            <p:tgtEl>
                                              <p:spTgt spid="64"/>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600"/>
                                      </p:stCondLst>
                                      <p:childTnLst>
                                        <p:set>
                                          <p:cBhvr>
                                            <p:cTn id="66" dur="1" fill="hold">
                                              <p:stCondLst>
                                                <p:cond delay="0"/>
                                              </p:stCondLst>
                                            </p:cTn>
                                            <p:tgtEl>
                                              <p:spTgt spid="69"/>
                                            </p:tgtEl>
                                            <p:attrNameLst>
                                              <p:attrName>style.visibility</p:attrName>
                                            </p:attrNameLst>
                                          </p:cBhvr>
                                          <p:to>
                                            <p:strVal val="visible"/>
                                          </p:to>
                                        </p:set>
                                        <p:anim calcmode="lin" valueType="num">
                                          <p:cBhvr additive="base">
                                            <p:cTn id="67" dur="500" fill="hold"/>
                                            <p:tgtEl>
                                              <p:spTgt spid="69"/>
                                            </p:tgtEl>
                                            <p:attrNameLst>
                                              <p:attrName>ppt_x</p:attrName>
                                            </p:attrNameLst>
                                          </p:cBhvr>
                                          <p:tavLst>
                                            <p:tav tm="0">
                                              <p:val>
                                                <p:strVal val="1+#ppt_w/2"/>
                                              </p:val>
                                            </p:tav>
                                            <p:tav tm="100000">
                                              <p:val>
                                                <p:strVal val="#ppt_x"/>
                                              </p:val>
                                            </p:tav>
                                          </p:tavLst>
                                        </p:anim>
                                        <p:anim calcmode="lin" valueType="num">
                                          <p:cBhvr additive="base">
                                            <p:cTn id="68" dur="500" fill="hold"/>
                                            <p:tgtEl>
                                              <p:spTgt spid="69"/>
                                            </p:tgtEl>
                                            <p:attrNameLst>
                                              <p:attrName>ppt_y</p:attrName>
                                            </p:attrNameLst>
                                          </p:cBhvr>
                                          <p:tavLst>
                                            <p:tav tm="0">
                                              <p:val>
                                                <p:strVal val="#ppt_y"/>
                                              </p:val>
                                            </p:tav>
                                            <p:tav tm="100000">
                                              <p:val>
                                                <p:strVal val="#ppt_y"/>
                                              </p:val>
                                            </p:tav>
                                          </p:tavLst>
                                        </p:anim>
                                      </p:childTnLst>
                                    </p:cTn>
                                  </p:par>
                                </p:childTnLst>
                              </p:cTn>
                            </p:par>
                            <p:par>
                              <p:cTn id="69" fill="hold">
                                <p:stCondLst>
                                  <p:cond delay="4900"/>
                                </p:stCondLst>
                                <p:childTnLst>
                                  <p:par>
                                    <p:cTn id="70" presetID="10" presetClass="entr" presetSubtype="0"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bldLvl="0" animBg="1"/>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3500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000" fill="hold"/>
                                            <p:tgtEl>
                                              <p:spTgt spid="53"/>
                                            </p:tgtEl>
                                            <p:attrNameLst>
                                              <p:attrName>ppt_x</p:attrName>
                                            </p:attrNameLst>
                                          </p:cBhvr>
                                          <p:tavLst>
                                            <p:tav tm="0">
                                              <p:val>
                                                <p:strVal val="0-#ppt_w/2"/>
                                              </p:val>
                                            </p:tav>
                                            <p:tav tm="100000">
                                              <p:val>
                                                <p:strVal val="#ppt_x"/>
                                              </p:val>
                                            </p:tav>
                                          </p:tavLst>
                                        </p:anim>
                                        <p:anim calcmode="lin" valueType="num">
                                          <p:cBhvr additive="base">
                                            <p:cTn id="8" dur="10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6" accel="35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1+#ppt_w/2"/>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12" accel="3500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1000" fill="hold"/>
                                            <p:tgtEl>
                                              <p:spTgt spid="50"/>
                                            </p:tgtEl>
                                            <p:attrNameLst>
                                              <p:attrName>ppt_x</p:attrName>
                                            </p:attrNameLst>
                                          </p:cBhvr>
                                          <p:tavLst>
                                            <p:tav tm="0">
                                              <p:val>
                                                <p:strVal val="0-#ppt_w/2"/>
                                              </p:val>
                                            </p:tav>
                                            <p:tav tm="100000">
                                              <p:val>
                                                <p:strVal val="#ppt_x"/>
                                              </p:val>
                                            </p:tav>
                                          </p:tavLst>
                                        </p:anim>
                                        <p:anim calcmode="lin" valueType="num">
                                          <p:cBhvr additive="base">
                                            <p:cTn id="16" dur="10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8" accel="3500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1000" fill="hold"/>
                                            <p:tgtEl>
                                              <p:spTgt spid="41"/>
                                            </p:tgtEl>
                                            <p:attrNameLst>
                                              <p:attrName>ppt_x</p:attrName>
                                            </p:attrNameLst>
                                          </p:cBhvr>
                                          <p:tavLst>
                                            <p:tav tm="0">
                                              <p:val>
                                                <p:strVal val="0-#ppt_w/2"/>
                                              </p:val>
                                            </p:tav>
                                            <p:tav tm="100000">
                                              <p:val>
                                                <p:strVal val="#ppt_x"/>
                                              </p:val>
                                            </p:tav>
                                          </p:tavLst>
                                        </p:anim>
                                        <p:anim calcmode="lin" valueType="num">
                                          <p:cBhvr additive="base">
                                            <p:cTn id="20" dur="1000" fill="hold"/>
                                            <p:tgtEl>
                                              <p:spTgt spid="41"/>
                                            </p:tgtEl>
                                            <p:attrNameLst>
                                              <p:attrName>ppt_y</p:attrName>
                                            </p:attrNameLst>
                                          </p:cBhvr>
                                          <p:tavLst>
                                            <p:tav tm="0">
                                              <p:val>
                                                <p:strVal val="#ppt_y"/>
                                              </p:val>
                                            </p:tav>
                                            <p:tav tm="100000">
                                              <p:val>
                                                <p:strVal val="#ppt_y"/>
                                              </p:val>
                                            </p:tav>
                                          </p:tavLst>
                                        </p:anim>
                                      </p:childTnLst>
                                    </p:cTn>
                                  </p:par>
                                  <p:par>
                                    <p:cTn id="21" presetID="2" presetClass="entr" presetSubtype="3" accel="3500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1000" fill="hold"/>
                                            <p:tgtEl>
                                              <p:spTgt spid="57"/>
                                            </p:tgtEl>
                                            <p:attrNameLst>
                                              <p:attrName>ppt_x</p:attrName>
                                            </p:attrNameLst>
                                          </p:cBhvr>
                                          <p:tavLst>
                                            <p:tav tm="0">
                                              <p:val>
                                                <p:strVal val="1+#ppt_w/2"/>
                                              </p:val>
                                            </p:tav>
                                            <p:tav tm="100000">
                                              <p:val>
                                                <p:strVal val="#ppt_x"/>
                                              </p:val>
                                            </p:tav>
                                          </p:tavLst>
                                        </p:anim>
                                        <p:anim calcmode="lin" valueType="num">
                                          <p:cBhvr additive="base">
                                            <p:cTn id="24" dur="1000" fill="hold"/>
                                            <p:tgtEl>
                                              <p:spTgt spid="57"/>
                                            </p:tgtEl>
                                            <p:attrNameLst>
                                              <p:attrName>ppt_y</p:attrName>
                                            </p:attrNameLst>
                                          </p:cBhvr>
                                          <p:tavLst>
                                            <p:tav tm="0">
                                              <p:val>
                                                <p:strVal val="0-#ppt_h/2"/>
                                              </p:val>
                                            </p:tav>
                                            <p:tav tm="100000">
                                              <p:val>
                                                <p:strVal val="#ppt_y"/>
                                              </p:val>
                                            </p:tav>
                                          </p:tavLst>
                                        </p:anim>
                                      </p:childTnLst>
                                    </p:cTn>
                                  </p:par>
                                  <p:par>
                                    <p:cTn id="25" presetID="31" presetClass="entr" presetSubtype="0" fill="hold" grpId="0" nodeType="withEffect">
                                      <p:stCondLst>
                                        <p:cond delay="0"/>
                                      </p:stCondLst>
                                      <p:iterate type="lt">
                                        <p:tmPct val="5000"/>
                                      </p:iterate>
                                      <p:childTnLst>
                                        <p:set>
                                          <p:cBhvr>
                                            <p:cTn id="26" dur="1" fill="hold">
                                              <p:stCondLst>
                                                <p:cond delay="0"/>
                                              </p:stCondLst>
                                            </p:cTn>
                                            <p:tgtEl>
                                              <p:spTgt spid="61"/>
                                            </p:tgtEl>
                                            <p:attrNameLst>
                                              <p:attrName>style.visibility</p:attrName>
                                            </p:attrNameLst>
                                          </p:cBhvr>
                                          <p:to>
                                            <p:strVal val="visible"/>
                                          </p:to>
                                        </p:set>
                                        <p:anim calcmode="lin" valueType="num">
                                          <p:cBhvr>
                                            <p:cTn id="27" dur="1000" fill="hold"/>
                                            <p:tgtEl>
                                              <p:spTgt spid="61"/>
                                            </p:tgtEl>
                                            <p:attrNameLst>
                                              <p:attrName>ppt_w</p:attrName>
                                            </p:attrNameLst>
                                          </p:cBhvr>
                                          <p:tavLst>
                                            <p:tav tm="0">
                                              <p:val>
                                                <p:fltVal val="0"/>
                                              </p:val>
                                            </p:tav>
                                            <p:tav tm="100000">
                                              <p:val>
                                                <p:strVal val="#ppt_w"/>
                                              </p:val>
                                            </p:tav>
                                          </p:tavLst>
                                        </p:anim>
                                        <p:anim calcmode="lin" valueType="num">
                                          <p:cBhvr>
                                            <p:cTn id="28" dur="1000" fill="hold"/>
                                            <p:tgtEl>
                                              <p:spTgt spid="61"/>
                                            </p:tgtEl>
                                            <p:attrNameLst>
                                              <p:attrName>ppt_h</p:attrName>
                                            </p:attrNameLst>
                                          </p:cBhvr>
                                          <p:tavLst>
                                            <p:tav tm="0">
                                              <p:val>
                                                <p:fltVal val="0"/>
                                              </p:val>
                                            </p:tav>
                                            <p:tav tm="100000">
                                              <p:val>
                                                <p:strVal val="#ppt_h"/>
                                              </p:val>
                                            </p:tav>
                                          </p:tavLst>
                                        </p:anim>
                                        <p:anim calcmode="lin" valueType="num">
                                          <p:cBhvr>
                                            <p:cTn id="29" dur="1000" fill="hold"/>
                                            <p:tgtEl>
                                              <p:spTgt spid="61"/>
                                            </p:tgtEl>
                                            <p:attrNameLst>
                                              <p:attrName>style.rotation</p:attrName>
                                            </p:attrNameLst>
                                          </p:cBhvr>
                                          <p:tavLst>
                                            <p:tav tm="0">
                                              <p:val>
                                                <p:fltVal val="90"/>
                                              </p:val>
                                            </p:tav>
                                            <p:tav tm="100000">
                                              <p:val>
                                                <p:fltVal val="0"/>
                                              </p:val>
                                            </p:tav>
                                          </p:tavLst>
                                        </p:anim>
                                        <p:animEffect transition="in" filter="fade">
                                          <p:cBhvr>
                                            <p:cTn id="30" dur="1000"/>
                                            <p:tgtEl>
                                              <p:spTgt spid="61"/>
                                            </p:tgtEl>
                                          </p:cBhvr>
                                        </p:animEffect>
                                      </p:childTnLst>
                                    </p:cTn>
                                  </p:par>
                                </p:childTnLst>
                              </p:cTn>
                            </p:par>
                            <p:par>
                              <p:cTn id="31" fill="hold">
                                <p:stCondLst>
                                  <p:cond delay="115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62"/>
                                            </p:tgtEl>
                                            <p:attrNameLst>
                                              <p:attrName>style.visibility</p:attrName>
                                            </p:attrNameLst>
                                          </p:cBhvr>
                                          <p:to>
                                            <p:strVal val="visible"/>
                                          </p:to>
                                        </p:set>
                                        <p:anim calcmode="lin" valueType="num">
                                          <p:cBhvr>
                                            <p:cTn id="34"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62"/>
                                            </p:tgtEl>
                                            <p:attrNameLst>
                                              <p:attrName>ppt_y</p:attrName>
                                            </p:attrNameLst>
                                          </p:cBhvr>
                                          <p:tavLst>
                                            <p:tav tm="0">
                                              <p:val>
                                                <p:strVal val="#ppt_y"/>
                                              </p:val>
                                            </p:tav>
                                            <p:tav tm="100000">
                                              <p:val>
                                                <p:strVal val="#ppt_y"/>
                                              </p:val>
                                            </p:tav>
                                          </p:tavLst>
                                        </p:anim>
                                        <p:anim calcmode="lin" valueType="num">
                                          <p:cBhvr>
                                            <p:cTn id="36"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62"/>
                                            </p:tgtEl>
                                          </p:cBhvr>
                                        </p:animEffect>
                                      </p:childTnLst>
                                    </p:cTn>
                                  </p:par>
                                </p:childTnLst>
                              </p:cTn>
                            </p:par>
                            <p:par>
                              <p:cTn id="39" fill="hold">
                                <p:stCondLst>
                                  <p:cond delay="2000"/>
                                </p:stCondLst>
                                <p:childTnLst>
                                  <p:par>
                                    <p:cTn id="40" presetID="12" presetClass="entr" presetSubtype="1"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800"/>
                                            <p:tgtEl>
                                              <p:spTgt spid="60"/>
                                            </p:tgtEl>
                                            <p:attrNameLst>
                                              <p:attrName>ppt_y</p:attrName>
                                            </p:attrNameLst>
                                          </p:cBhvr>
                                          <p:tavLst>
                                            <p:tav tm="0">
                                              <p:val>
                                                <p:strVal val="#ppt_y-#ppt_h*1.125000"/>
                                              </p:val>
                                            </p:tav>
                                            <p:tav tm="100000">
                                              <p:val>
                                                <p:strVal val="#ppt_y"/>
                                              </p:val>
                                            </p:tav>
                                          </p:tavLst>
                                        </p:anim>
                                        <p:animEffect transition="in" filter="wipe(down)">
                                          <p:cBhvr>
                                            <p:cTn id="43" dur="800"/>
                                            <p:tgtEl>
                                              <p:spTgt spid="60"/>
                                            </p:tgtEl>
                                          </p:cBhvr>
                                        </p:animEffect>
                                      </p:childTnLst>
                                    </p:cTn>
                                  </p:par>
                                </p:childTnLst>
                              </p:cTn>
                            </p:par>
                            <p:par>
                              <p:cTn id="44" fill="hold">
                                <p:stCondLst>
                                  <p:cond delay="2800"/>
                                </p:stCondLst>
                                <p:childTnLst>
                                  <p:par>
                                    <p:cTn id="45" presetID="10" presetClass="entr" presetSubtype="0" fill="hold" nodeType="after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500"/>
                                            <p:tgtEl>
                                              <p:spTgt spid="84"/>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childTnLst>
                              </p:cTn>
                            </p:par>
                            <p:par>
                              <p:cTn id="52" fill="hold">
                                <p:stCondLst>
                                  <p:cond delay="3800"/>
                                </p:stCondLst>
                                <p:childTnLst>
                                  <p:par>
                                    <p:cTn id="53" presetID="2" presetClass="entr" presetSubtype="2" fill="hold" nodeType="afterEffect">
                                      <p:stCondLst>
                                        <p:cond delay="0"/>
                                      </p:stCondLst>
                                      <p:childTnLst>
                                        <p:set>
                                          <p:cBhvr>
                                            <p:cTn id="54" dur="1" fill="hold">
                                              <p:stCondLst>
                                                <p:cond delay="0"/>
                                              </p:stCondLst>
                                            </p:cTn>
                                            <p:tgtEl>
                                              <p:spTgt spid="74"/>
                                            </p:tgtEl>
                                            <p:attrNameLst>
                                              <p:attrName>style.visibility</p:attrName>
                                            </p:attrNameLst>
                                          </p:cBhvr>
                                          <p:to>
                                            <p:strVal val="visible"/>
                                          </p:to>
                                        </p:set>
                                        <p:anim calcmode="lin" valueType="num">
                                          <p:cBhvr additive="base">
                                            <p:cTn id="55" dur="500" fill="hold"/>
                                            <p:tgtEl>
                                              <p:spTgt spid="74"/>
                                            </p:tgtEl>
                                            <p:attrNameLst>
                                              <p:attrName>ppt_x</p:attrName>
                                            </p:attrNameLst>
                                          </p:cBhvr>
                                          <p:tavLst>
                                            <p:tav tm="0">
                                              <p:val>
                                                <p:strVal val="1+#ppt_w/2"/>
                                              </p:val>
                                            </p:tav>
                                            <p:tav tm="100000">
                                              <p:val>
                                                <p:strVal val="#ppt_x"/>
                                              </p:val>
                                            </p:tav>
                                          </p:tavLst>
                                        </p:anim>
                                        <p:anim calcmode="lin" valueType="num">
                                          <p:cBhvr additive="base">
                                            <p:cTn id="56" dur="500" fill="hold"/>
                                            <p:tgtEl>
                                              <p:spTgt spid="74"/>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200"/>
                                      </p:stCondLst>
                                      <p:childTnLst>
                                        <p:set>
                                          <p:cBhvr>
                                            <p:cTn id="58" dur="1" fill="hold">
                                              <p:stCondLst>
                                                <p:cond delay="0"/>
                                              </p:stCondLst>
                                            </p:cTn>
                                            <p:tgtEl>
                                              <p:spTgt spid="79"/>
                                            </p:tgtEl>
                                            <p:attrNameLst>
                                              <p:attrName>style.visibility</p:attrName>
                                            </p:attrNameLst>
                                          </p:cBhvr>
                                          <p:to>
                                            <p:strVal val="visible"/>
                                          </p:to>
                                        </p:set>
                                        <p:anim calcmode="lin" valueType="num">
                                          <p:cBhvr additive="base">
                                            <p:cTn id="59" dur="500" fill="hold"/>
                                            <p:tgtEl>
                                              <p:spTgt spid="79"/>
                                            </p:tgtEl>
                                            <p:attrNameLst>
                                              <p:attrName>ppt_x</p:attrName>
                                            </p:attrNameLst>
                                          </p:cBhvr>
                                          <p:tavLst>
                                            <p:tav tm="0">
                                              <p:val>
                                                <p:strVal val="1+#ppt_w/2"/>
                                              </p:val>
                                            </p:tav>
                                            <p:tav tm="100000">
                                              <p:val>
                                                <p:strVal val="#ppt_x"/>
                                              </p:val>
                                            </p:tav>
                                          </p:tavLst>
                                        </p:anim>
                                        <p:anim calcmode="lin" valueType="num">
                                          <p:cBhvr additive="base">
                                            <p:cTn id="60" dur="500" fill="hold"/>
                                            <p:tgtEl>
                                              <p:spTgt spid="79"/>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40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1+#ppt_w/2"/>
                                              </p:val>
                                            </p:tav>
                                            <p:tav tm="100000">
                                              <p:val>
                                                <p:strVal val="#ppt_x"/>
                                              </p:val>
                                            </p:tav>
                                          </p:tavLst>
                                        </p:anim>
                                        <p:anim calcmode="lin" valueType="num">
                                          <p:cBhvr additive="base">
                                            <p:cTn id="64" dur="500" fill="hold"/>
                                            <p:tgtEl>
                                              <p:spTgt spid="64"/>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600"/>
                                      </p:stCondLst>
                                      <p:childTnLst>
                                        <p:set>
                                          <p:cBhvr>
                                            <p:cTn id="66" dur="1" fill="hold">
                                              <p:stCondLst>
                                                <p:cond delay="0"/>
                                              </p:stCondLst>
                                            </p:cTn>
                                            <p:tgtEl>
                                              <p:spTgt spid="69"/>
                                            </p:tgtEl>
                                            <p:attrNameLst>
                                              <p:attrName>style.visibility</p:attrName>
                                            </p:attrNameLst>
                                          </p:cBhvr>
                                          <p:to>
                                            <p:strVal val="visible"/>
                                          </p:to>
                                        </p:set>
                                        <p:anim calcmode="lin" valueType="num">
                                          <p:cBhvr additive="base">
                                            <p:cTn id="67" dur="500" fill="hold"/>
                                            <p:tgtEl>
                                              <p:spTgt spid="69"/>
                                            </p:tgtEl>
                                            <p:attrNameLst>
                                              <p:attrName>ppt_x</p:attrName>
                                            </p:attrNameLst>
                                          </p:cBhvr>
                                          <p:tavLst>
                                            <p:tav tm="0">
                                              <p:val>
                                                <p:strVal val="1+#ppt_w/2"/>
                                              </p:val>
                                            </p:tav>
                                            <p:tav tm="100000">
                                              <p:val>
                                                <p:strVal val="#ppt_x"/>
                                              </p:val>
                                            </p:tav>
                                          </p:tavLst>
                                        </p:anim>
                                        <p:anim calcmode="lin" valueType="num">
                                          <p:cBhvr additive="base">
                                            <p:cTn id="68" dur="500" fill="hold"/>
                                            <p:tgtEl>
                                              <p:spTgt spid="69"/>
                                            </p:tgtEl>
                                            <p:attrNameLst>
                                              <p:attrName>ppt_y</p:attrName>
                                            </p:attrNameLst>
                                          </p:cBhvr>
                                          <p:tavLst>
                                            <p:tav tm="0">
                                              <p:val>
                                                <p:strVal val="#ppt_y"/>
                                              </p:val>
                                            </p:tav>
                                            <p:tav tm="100000">
                                              <p:val>
                                                <p:strVal val="#ppt_y"/>
                                              </p:val>
                                            </p:tav>
                                          </p:tavLst>
                                        </p:anim>
                                      </p:childTnLst>
                                    </p:cTn>
                                  </p:par>
                                </p:childTnLst>
                              </p:cTn>
                            </p:par>
                            <p:par>
                              <p:cTn id="69" fill="hold">
                                <p:stCondLst>
                                  <p:cond delay="4900"/>
                                </p:stCondLst>
                                <p:childTnLst>
                                  <p:par>
                                    <p:cTn id="70" presetID="10" presetClass="entr" presetSubtype="0"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bldLvl="0" animBg="1"/>
          <p:bldP spid="4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5DAA6D-501A-44E9-BF43-F8DBC74095B0}"/>
              </a:ext>
            </a:extLst>
          </p:cNvPr>
          <p:cNvSpPr txBox="1">
            <a:spLocks/>
          </p:cNvSpPr>
          <p:nvPr/>
        </p:nvSpPr>
        <p:spPr>
          <a:xfrm>
            <a:off x="815287" y="187549"/>
            <a:ext cx="1164425" cy="377030"/>
          </a:xfrm>
          <a:prstGeom prst="rect">
            <a:avLst/>
          </a:prstGeom>
        </p:spPr>
        <p:txBody>
          <a:bodyPr/>
          <a:lst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endParaRPr lang="zh-CN" altLang="en-US" dirty="0"/>
          </a:p>
        </p:txBody>
      </p:sp>
      <p:sp>
        <p:nvSpPr>
          <p:cNvPr id="33" name="标题 1">
            <a:extLst>
              <a:ext uri="{FF2B5EF4-FFF2-40B4-BE49-F238E27FC236}">
                <a16:creationId xmlns:a16="http://schemas.microsoft.com/office/drawing/2014/main" id="{25505127-6E90-4D56-A1C8-3B0D0FA96121}"/>
              </a:ext>
            </a:extLst>
          </p:cNvPr>
          <p:cNvSpPr txBox="1">
            <a:spLocks/>
          </p:cNvSpPr>
          <p:nvPr/>
        </p:nvSpPr>
        <p:spPr>
          <a:xfrm>
            <a:off x="451572" y="124965"/>
            <a:ext cx="1888180" cy="377030"/>
          </a:xfrm>
          <a:prstGeom prst="rect">
            <a:avLst/>
          </a:prstGeom>
        </p:spPr>
        <p:txBody>
          <a:bodyPr/>
          <a:lst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r>
              <a:rPr lang="zh-CN" altLang="en-US" sz="2000" b="1" dirty="0">
                <a:solidFill>
                  <a:schemeClr val="accent1">
                    <a:lumMod val="75000"/>
                  </a:schemeClr>
                </a:solidFill>
                <a:latin typeface="微软雅黑" panose="020B0503020204020204" pitchFamily="34" charset="-122"/>
                <a:cs typeface="+mn-cs"/>
              </a:rPr>
              <a:t>本课梗概</a:t>
            </a:r>
            <a:endParaRPr lang="zh-CN" altLang="en-US" sz="2000" dirty="0">
              <a:solidFill>
                <a:schemeClr val="tx1">
                  <a:lumMod val="85000"/>
                  <a:lumOff val="15000"/>
                </a:schemeClr>
              </a:solidFill>
              <a:latin typeface="微软雅黑" panose="020B0503020204020204" pitchFamily="34" charset="-122"/>
              <a:cs typeface="+mn-cs"/>
            </a:endParaRPr>
          </a:p>
        </p:txBody>
      </p:sp>
      <p:grpSp>
        <p:nvGrpSpPr>
          <p:cNvPr id="34" name="组合 33">
            <a:extLst>
              <a:ext uri="{FF2B5EF4-FFF2-40B4-BE49-F238E27FC236}">
                <a16:creationId xmlns:a16="http://schemas.microsoft.com/office/drawing/2014/main" id="{C5DB0F34-1F49-48A5-9D27-E10B068A1E95}"/>
              </a:ext>
            </a:extLst>
          </p:cNvPr>
          <p:cNvGrpSpPr/>
          <p:nvPr/>
        </p:nvGrpSpPr>
        <p:grpSpPr>
          <a:xfrm>
            <a:off x="2033665" y="3045661"/>
            <a:ext cx="3059785" cy="1518551"/>
            <a:chOff x="1591195" y="3531392"/>
            <a:chExt cx="1721136" cy="774463"/>
          </a:xfrm>
          <a:effectLst>
            <a:outerShdw blurRad="444500" dist="254000" dir="8100000" algn="tr" rotWithShape="0">
              <a:prstClr val="black">
                <a:alpha val="50000"/>
              </a:prstClr>
            </a:outerShdw>
          </a:effectLst>
        </p:grpSpPr>
        <p:sp>
          <p:nvSpPr>
            <p:cNvPr id="35" name="圆角矩形 104">
              <a:extLst>
                <a:ext uri="{FF2B5EF4-FFF2-40B4-BE49-F238E27FC236}">
                  <a16:creationId xmlns:a16="http://schemas.microsoft.com/office/drawing/2014/main" id="{14205ECD-1B17-4DE4-B09F-9EEEB91749A8}"/>
                </a:ext>
              </a:extLst>
            </p:cNvPr>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100">
              <a:extLst>
                <a:ext uri="{FF2B5EF4-FFF2-40B4-BE49-F238E27FC236}">
                  <a16:creationId xmlns:a16="http://schemas.microsoft.com/office/drawing/2014/main" id="{F7A5116E-4BE0-4BDF-A685-1E0B42D4941A}"/>
                </a:ext>
              </a:extLst>
            </p:cNvPr>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FA5CEAB4-828E-4B49-AE62-7EF3D5E5F974}"/>
              </a:ext>
            </a:extLst>
          </p:cNvPr>
          <p:cNvGrpSpPr/>
          <p:nvPr/>
        </p:nvGrpSpPr>
        <p:grpSpPr>
          <a:xfrm>
            <a:off x="893217" y="1152717"/>
            <a:ext cx="3059785" cy="1518551"/>
            <a:chOff x="1591195" y="3531392"/>
            <a:chExt cx="1721136" cy="774463"/>
          </a:xfrm>
          <a:effectLst>
            <a:outerShdw blurRad="444500" dist="254000" dir="8100000" algn="tr" rotWithShape="0">
              <a:prstClr val="black">
                <a:alpha val="50000"/>
              </a:prstClr>
            </a:outerShdw>
          </a:effectLst>
        </p:grpSpPr>
        <p:sp>
          <p:nvSpPr>
            <p:cNvPr id="43" name="圆角矩形 104">
              <a:extLst>
                <a:ext uri="{FF2B5EF4-FFF2-40B4-BE49-F238E27FC236}">
                  <a16:creationId xmlns:a16="http://schemas.microsoft.com/office/drawing/2014/main" id="{B005B465-91E3-4372-939A-EE3E236A898B}"/>
                </a:ext>
              </a:extLst>
            </p:cNvPr>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100">
              <a:extLst>
                <a:ext uri="{FF2B5EF4-FFF2-40B4-BE49-F238E27FC236}">
                  <a16:creationId xmlns:a16="http://schemas.microsoft.com/office/drawing/2014/main" id="{C8C0D138-0D91-44BE-9D53-DCDE5FF5E899}"/>
                </a:ext>
              </a:extLst>
            </p:cNvPr>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Freeform 9">
            <a:extLst>
              <a:ext uri="{FF2B5EF4-FFF2-40B4-BE49-F238E27FC236}">
                <a16:creationId xmlns:a16="http://schemas.microsoft.com/office/drawing/2014/main" id="{E9270C4D-7B26-4C57-9EAE-FE8CBFB472FD}"/>
              </a:ext>
            </a:extLst>
          </p:cNvPr>
          <p:cNvSpPr>
            <a:spLocks noEditPoints="1"/>
          </p:cNvSpPr>
          <p:nvPr/>
        </p:nvSpPr>
        <p:spPr bwMode="auto">
          <a:xfrm>
            <a:off x="1252315" y="1674242"/>
            <a:ext cx="583929" cy="581800"/>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Freeform 8">
            <a:extLst>
              <a:ext uri="{FF2B5EF4-FFF2-40B4-BE49-F238E27FC236}">
                <a16:creationId xmlns:a16="http://schemas.microsoft.com/office/drawing/2014/main" id="{16C20184-4A75-4D28-86AA-2BA3E3A7D024}"/>
              </a:ext>
            </a:extLst>
          </p:cNvPr>
          <p:cNvSpPr>
            <a:spLocks noEditPoints="1"/>
          </p:cNvSpPr>
          <p:nvPr/>
        </p:nvSpPr>
        <p:spPr bwMode="auto">
          <a:xfrm>
            <a:off x="2250276" y="3527046"/>
            <a:ext cx="634333" cy="555779"/>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accent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TextBox 10">
            <a:extLst>
              <a:ext uri="{FF2B5EF4-FFF2-40B4-BE49-F238E27FC236}">
                <a16:creationId xmlns:a16="http://schemas.microsoft.com/office/drawing/2014/main" id="{DE714B34-5A01-4C24-B7FD-943B523A3064}"/>
              </a:ext>
            </a:extLst>
          </p:cNvPr>
          <p:cNvSpPr txBox="1"/>
          <p:nvPr/>
        </p:nvSpPr>
        <p:spPr>
          <a:xfrm>
            <a:off x="1966867" y="1793343"/>
            <a:ext cx="1908342" cy="61491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rPr>
              <a:t>通过最为著名的量化投资鼻祖“詹姆斯</a:t>
            </a:r>
            <a:r>
              <a:rPr lang="en-US" altLang="zh-CN" sz="9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rPr>
              <a:t>西蒙斯”的故事作为背景解开量化投资的面纱</a:t>
            </a:r>
            <a:endParaRPr kumimoji="0" lang="zh-CN" altLang="en-US" sz="9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48" name="TextBox 11">
            <a:extLst>
              <a:ext uri="{FF2B5EF4-FFF2-40B4-BE49-F238E27FC236}">
                <a16:creationId xmlns:a16="http://schemas.microsoft.com/office/drawing/2014/main" id="{FC449001-EA0E-4847-8962-9087CEABFB91}"/>
              </a:ext>
            </a:extLst>
          </p:cNvPr>
          <p:cNvSpPr txBox="1"/>
          <p:nvPr/>
        </p:nvSpPr>
        <p:spPr>
          <a:xfrm>
            <a:off x="1970209" y="1446987"/>
            <a:ext cx="1395913" cy="305468"/>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defRPr/>
            </a:pPr>
            <a:r>
              <a:rPr lang="zh-CN" altLang="en-US" sz="1500" kern="0" noProof="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西蒙斯的故事</a:t>
            </a:r>
            <a:endParaRPr kumimoji="0" lang="zh-CN" altLang="en-US" sz="15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华文黑体" pitchFamily="2" charset="-122"/>
            </a:endParaRPr>
          </a:p>
        </p:txBody>
      </p:sp>
      <p:grpSp>
        <p:nvGrpSpPr>
          <p:cNvPr id="49" name="组合 48">
            <a:extLst>
              <a:ext uri="{FF2B5EF4-FFF2-40B4-BE49-F238E27FC236}">
                <a16:creationId xmlns:a16="http://schemas.microsoft.com/office/drawing/2014/main" id="{9D33CC43-19F7-4782-B4C1-FC3D5A127B33}"/>
              </a:ext>
            </a:extLst>
          </p:cNvPr>
          <p:cNvGrpSpPr/>
          <p:nvPr/>
        </p:nvGrpSpPr>
        <p:grpSpPr>
          <a:xfrm>
            <a:off x="4241724" y="1152717"/>
            <a:ext cx="3059785" cy="1518551"/>
            <a:chOff x="1591195" y="3531392"/>
            <a:chExt cx="1721136" cy="774463"/>
          </a:xfrm>
          <a:effectLst>
            <a:outerShdw blurRad="444500" dist="254000" dir="8100000" algn="tr" rotWithShape="0">
              <a:prstClr val="black">
                <a:alpha val="50000"/>
              </a:prstClr>
            </a:outerShdw>
          </a:effectLst>
        </p:grpSpPr>
        <p:sp>
          <p:nvSpPr>
            <p:cNvPr id="50" name="圆角矩形 104">
              <a:extLst>
                <a:ext uri="{FF2B5EF4-FFF2-40B4-BE49-F238E27FC236}">
                  <a16:creationId xmlns:a16="http://schemas.microsoft.com/office/drawing/2014/main" id="{3474F288-463A-40E5-BDC7-44C0AF2FF717}"/>
                </a:ext>
              </a:extLst>
            </p:cNvPr>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100">
              <a:extLst>
                <a:ext uri="{FF2B5EF4-FFF2-40B4-BE49-F238E27FC236}">
                  <a16:creationId xmlns:a16="http://schemas.microsoft.com/office/drawing/2014/main" id="{56979A7D-67A6-482D-99D6-753549C6C06F}"/>
                </a:ext>
              </a:extLst>
            </p:cNvPr>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Freeform 6">
            <a:extLst>
              <a:ext uri="{FF2B5EF4-FFF2-40B4-BE49-F238E27FC236}">
                <a16:creationId xmlns:a16="http://schemas.microsoft.com/office/drawing/2014/main" id="{173E8467-6678-4807-84BC-147A7B8FC55A}"/>
              </a:ext>
            </a:extLst>
          </p:cNvPr>
          <p:cNvSpPr>
            <a:spLocks noEditPoints="1"/>
          </p:cNvSpPr>
          <p:nvPr/>
        </p:nvSpPr>
        <p:spPr bwMode="auto">
          <a:xfrm>
            <a:off x="4429041" y="1734344"/>
            <a:ext cx="664409" cy="417387"/>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accent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TextBox 16">
            <a:extLst>
              <a:ext uri="{FF2B5EF4-FFF2-40B4-BE49-F238E27FC236}">
                <a16:creationId xmlns:a16="http://schemas.microsoft.com/office/drawing/2014/main" id="{978C0BA1-96CF-4F2B-B4C1-3BFB475BF9BD}"/>
              </a:ext>
            </a:extLst>
          </p:cNvPr>
          <p:cNvSpPr txBox="1"/>
          <p:nvPr/>
        </p:nvSpPr>
        <p:spPr>
          <a:xfrm>
            <a:off x="5167267" y="1793343"/>
            <a:ext cx="1908342" cy="61491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在这部分会讲到量化投资的特点、</a:t>
            </a:r>
            <a:r>
              <a:rPr kumimoji="0" lang="zh-CN" altLang="en-US" sz="900" b="0" i="0" u="none" strike="noStrike" kern="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发展、量化投资的定义、在中国的发展等。</a:t>
            </a:r>
            <a:endParaRPr kumimoji="0" lang="zh-CN" altLang="en-US" sz="9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4" name="TextBox 17">
            <a:extLst>
              <a:ext uri="{FF2B5EF4-FFF2-40B4-BE49-F238E27FC236}">
                <a16:creationId xmlns:a16="http://schemas.microsoft.com/office/drawing/2014/main" id="{0FC67B91-D249-43F4-88F4-FC470C63069A}"/>
              </a:ext>
            </a:extLst>
          </p:cNvPr>
          <p:cNvSpPr txBox="1"/>
          <p:nvPr/>
        </p:nvSpPr>
        <p:spPr>
          <a:xfrm>
            <a:off x="5170609" y="1446987"/>
            <a:ext cx="1395913" cy="305468"/>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defRPr/>
            </a:pPr>
            <a:r>
              <a:rPr kumimoji="0" lang="zh-CN" altLang="en-US" sz="15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华文黑体" pitchFamily="2" charset="-122"/>
              </a:rPr>
              <a:t>量化概述</a:t>
            </a:r>
          </a:p>
        </p:txBody>
      </p:sp>
      <p:sp>
        <p:nvSpPr>
          <p:cNvPr id="55" name="TextBox 18">
            <a:extLst>
              <a:ext uri="{FF2B5EF4-FFF2-40B4-BE49-F238E27FC236}">
                <a16:creationId xmlns:a16="http://schemas.microsoft.com/office/drawing/2014/main" id="{CE199CF9-93E8-433B-809E-4731AEC7FEC1}"/>
              </a:ext>
            </a:extLst>
          </p:cNvPr>
          <p:cNvSpPr txBox="1"/>
          <p:nvPr/>
        </p:nvSpPr>
        <p:spPr>
          <a:xfrm>
            <a:off x="3037009" y="3692663"/>
            <a:ext cx="1908342" cy="61491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量化投资是一整套完整的从概念到数据，从数据到模型的过程，科学性是它的原理。</a:t>
            </a:r>
          </a:p>
        </p:txBody>
      </p:sp>
      <p:sp>
        <p:nvSpPr>
          <p:cNvPr id="56" name="TextBox 19">
            <a:extLst>
              <a:ext uri="{FF2B5EF4-FFF2-40B4-BE49-F238E27FC236}">
                <a16:creationId xmlns:a16="http://schemas.microsoft.com/office/drawing/2014/main" id="{96505B1A-3B27-4330-B6B6-07DAE481B052}"/>
              </a:ext>
            </a:extLst>
          </p:cNvPr>
          <p:cNvSpPr txBox="1"/>
          <p:nvPr/>
        </p:nvSpPr>
        <p:spPr>
          <a:xfrm>
            <a:off x="3040351" y="3346307"/>
            <a:ext cx="1395913" cy="305468"/>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defRPr/>
            </a:pPr>
            <a:r>
              <a:rPr lang="zh-CN" altLang="en-US" sz="1500" kern="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研究过程</a:t>
            </a:r>
            <a:endParaRPr kumimoji="0" lang="zh-CN" altLang="en-US" sz="15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华文黑体" pitchFamily="2" charset="-122"/>
            </a:endParaRPr>
          </a:p>
        </p:txBody>
      </p:sp>
      <p:grpSp>
        <p:nvGrpSpPr>
          <p:cNvPr id="57" name="组合 56">
            <a:extLst>
              <a:ext uri="{FF2B5EF4-FFF2-40B4-BE49-F238E27FC236}">
                <a16:creationId xmlns:a16="http://schemas.microsoft.com/office/drawing/2014/main" id="{B38C0F52-D77D-4D18-AC73-36953F3D990B}"/>
              </a:ext>
            </a:extLst>
          </p:cNvPr>
          <p:cNvGrpSpPr/>
          <p:nvPr/>
        </p:nvGrpSpPr>
        <p:grpSpPr>
          <a:xfrm>
            <a:off x="5323009" y="3045661"/>
            <a:ext cx="3059785" cy="1518551"/>
            <a:chOff x="1591195" y="3531392"/>
            <a:chExt cx="1721136" cy="774463"/>
          </a:xfrm>
          <a:effectLst>
            <a:outerShdw blurRad="444500" dist="254000" dir="8100000" algn="tr" rotWithShape="0">
              <a:prstClr val="black">
                <a:alpha val="50000"/>
              </a:prstClr>
            </a:outerShdw>
          </a:effectLst>
        </p:grpSpPr>
        <p:sp>
          <p:nvSpPr>
            <p:cNvPr id="58" name="圆角矩形 104">
              <a:extLst>
                <a:ext uri="{FF2B5EF4-FFF2-40B4-BE49-F238E27FC236}">
                  <a16:creationId xmlns:a16="http://schemas.microsoft.com/office/drawing/2014/main" id="{7AA419A5-1D58-4EF9-B3E4-28F0DD39A08E}"/>
                </a:ext>
              </a:extLst>
            </p:cNvPr>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100">
              <a:extLst>
                <a:ext uri="{FF2B5EF4-FFF2-40B4-BE49-F238E27FC236}">
                  <a16:creationId xmlns:a16="http://schemas.microsoft.com/office/drawing/2014/main" id="{7BC35C3D-8559-4CA4-94D8-03C4091DCB8F}"/>
                </a:ext>
              </a:extLst>
            </p:cNvPr>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Freeform 7">
            <a:extLst>
              <a:ext uri="{FF2B5EF4-FFF2-40B4-BE49-F238E27FC236}">
                <a16:creationId xmlns:a16="http://schemas.microsoft.com/office/drawing/2014/main" id="{C29ABE47-6E43-4610-9407-3BBEAA9811F4}"/>
              </a:ext>
            </a:extLst>
          </p:cNvPr>
          <p:cNvSpPr>
            <a:spLocks noEditPoints="1"/>
          </p:cNvSpPr>
          <p:nvPr/>
        </p:nvSpPr>
        <p:spPr bwMode="auto">
          <a:xfrm>
            <a:off x="5515454" y="3563144"/>
            <a:ext cx="605984" cy="48937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accent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TextBox 24">
            <a:extLst>
              <a:ext uri="{FF2B5EF4-FFF2-40B4-BE49-F238E27FC236}">
                <a16:creationId xmlns:a16="http://schemas.microsoft.com/office/drawing/2014/main" id="{AE862078-FA4A-47AD-82DE-163AD22A471A}"/>
              </a:ext>
            </a:extLst>
          </p:cNvPr>
          <p:cNvSpPr txBox="1"/>
          <p:nvPr/>
        </p:nvSpPr>
        <p:spPr>
          <a:xfrm>
            <a:off x="6310267" y="3692663"/>
            <a:ext cx="1908342" cy="79496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市面上披着“伪量化投资”“外衣的很多，另外很多人对量化投资有非常多的误区，这里给学员以“正见”。</a:t>
            </a:r>
          </a:p>
        </p:txBody>
      </p:sp>
      <p:sp>
        <p:nvSpPr>
          <p:cNvPr id="62" name="TextBox 25">
            <a:extLst>
              <a:ext uri="{FF2B5EF4-FFF2-40B4-BE49-F238E27FC236}">
                <a16:creationId xmlns:a16="http://schemas.microsoft.com/office/drawing/2014/main" id="{0B909C2A-7454-4812-9CAA-381DC976DCA1}"/>
              </a:ext>
            </a:extLst>
          </p:cNvPr>
          <p:cNvSpPr txBox="1"/>
          <p:nvPr/>
        </p:nvSpPr>
        <p:spPr>
          <a:xfrm>
            <a:off x="6313609" y="3346307"/>
            <a:ext cx="1395913" cy="305468"/>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defRPr/>
            </a:pPr>
            <a:r>
              <a:rPr lang="zh-CN" altLang="en-US" sz="1500" kern="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理解误区</a:t>
            </a:r>
            <a:endParaRPr kumimoji="0" lang="zh-CN" altLang="en-US" sz="15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华文黑体" pitchFamily="2" charset="-122"/>
            </a:endParaRPr>
          </a:p>
        </p:txBody>
      </p:sp>
      <p:sp>
        <p:nvSpPr>
          <p:cNvPr id="28" name="TextBox 72">
            <a:extLst>
              <a:ext uri="{FF2B5EF4-FFF2-40B4-BE49-F238E27FC236}">
                <a16:creationId xmlns:a16="http://schemas.microsoft.com/office/drawing/2014/main" id="{8F99DDB7-9D28-4A90-8565-51B90B330E01}"/>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22317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290">
                                              <p:stCondLst>
                                                <p:cond delay="0"/>
                                              </p:stCondLst>
                                            </p:cTn>
                                            <p:tgtEl>
                                              <p:spTgt spid="33"/>
                                            </p:tgtEl>
                                          </p:cBhvr>
                                        </p:animEffect>
                                        <p:anim calcmode="lin" valueType="num">
                                          <p:cBhvr>
                                            <p:cTn id="8" dur="911"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3"/>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3"/>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3"/>
                                            </p:tgtEl>
                                            <p:attrNameLst>
                                              <p:attrName>ppt_y</p:attrName>
                                            </p:attrNameLst>
                                          </p:cBhvr>
                                          <p:tavLst>
                                            <p:tav tm="0" fmla="#ppt_y-sin(pi*$)/81">
                                              <p:val>
                                                <p:fltVal val="0"/>
                                              </p:val>
                                            </p:tav>
                                            <p:tav tm="100000">
                                              <p:val>
                                                <p:fltVal val="1"/>
                                              </p:val>
                                            </p:tav>
                                          </p:tavLst>
                                        </p:anim>
                                        <p:animScale>
                                          <p:cBhvr>
                                            <p:cTn id="13" dur="13">
                                              <p:stCondLst>
                                                <p:cond delay="325"/>
                                              </p:stCondLst>
                                            </p:cTn>
                                            <p:tgtEl>
                                              <p:spTgt spid="33"/>
                                            </p:tgtEl>
                                          </p:cBhvr>
                                          <p:to x="100000" y="60000"/>
                                        </p:animScale>
                                        <p:animScale>
                                          <p:cBhvr>
                                            <p:cTn id="14" dur="83" decel="50000">
                                              <p:stCondLst>
                                                <p:cond delay="338"/>
                                              </p:stCondLst>
                                            </p:cTn>
                                            <p:tgtEl>
                                              <p:spTgt spid="33"/>
                                            </p:tgtEl>
                                          </p:cBhvr>
                                          <p:to x="100000" y="100000"/>
                                        </p:animScale>
                                        <p:animScale>
                                          <p:cBhvr>
                                            <p:cTn id="15" dur="13">
                                              <p:stCondLst>
                                                <p:cond delay="656"/>
                                              </p:stCondLst>
                                            </p:cTn>
                                            <p:tgtEl>
                                              <p:spTgt spid="33"/>
                                            </p:tgtEl>
                                          </p:cBhvr>
                                          <p:to x="100000" y="80000"/>
                                        </p:animScale>
                                        <p:animScale>
                                          <p:cBhvr>
                                            <p:cTn id="16" dur="83" decel="50000">
                                              <p:stCondLst>
                                                <p:cond delay="669"/>
                                              </p:stCondLst>
                                            </p:cTn>
                                            <p:tgtEl>
                                              <p:spTgt spid="33"/>
                                            </p:tgtEl>
                                          </p:cBhvr>
                                          <p:to x="100000" y="100000"/>
                                        </p:animScale>
                                        <p:animScale>
                                          <p:cBhvr>
                                            <p:cTn id="17" dur="13">
                                              <p:stCondLst>
                                                <p:cond delay="821"/>
                                              </p:stCondLst>
                                            </p:cTn>
                                            <p:tgtEl>
                                              <p:spTgt spid="33"/>
                                            </p:tgtEl>
                                          </p:cBhvr>
                                          <p:to x="100000" y="90000"/>
                                        </p:animScale>
                                        <p:animScale>
                                          <p:cBhvr>
                                            <p:cTn id="18" dur="83" decel="50000">
                                              <p:stCondLst>
                                                <p:cond delay="834"/>
                                              </p:stCondLst>
                                            </p:cTn>
                                            <p:tgtEl>
                                              <p:spTgt spid="33"/>
                                            </p:tgtEl>
                                          </p:cBhvr>
                                          <p:to x="100000" y="100000"/>
                                        </p:animScale>
                                        <p:animScale>
                                          <p:cBhvr>
                                            <p:cTn id="19" dur="13">
                                              <p:stCondLst>
                                                <p:cond delay="904"/>
                                              </p:stCondLst>
                                            </p:cTn>
                                            <p:tgtEl>
                                              <p:spTgt spid="33"/>
                                            </p:tgtEl>
                                          </p:cBhvr>
                                          <p:to x="100000" y="95000"/>
                                        </p:animScale>
                                        <p:animScale>
                                          <p:cBhvr>
                                            <p:cTn id="20" dur="83" decel="50000">
                                              <p:stCondLst>
                                                <p:cond delay="917"/>
                                              </p:stCondLst>
                                            </p:cTn>
                                            <p:tgtEl>
                                              <p:spTgt spid="33"/>
                                            </p:tgtEl>
                                          </p:cBhvr>
                                          <p:to x="100000" y="100000"/>
                                        </p:animScale>
                                      </p:childTnLst>
                                    </p:cTn>
                                  </p:par>
                                </p:childTnLst>
                              </p:cTn>
                            </p:par>
                            <p:par>
                              <p:cTn id="21" fill="hold">
                                <p:stCondLst>
                                  <p:cond delay="1000"/>
                                </p:stCondLst>
                                <p:childTnLst>
                                  <p:par>
                                    <p:cTn id="22" presetID="2" presetClass="entr" presetSubtype="9" accel="58000" fill="hold" nodeType="afterEffect" p14:presetBounceEnd="58000">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14:bounceEnd="58000">
                                          <p:cBhvr additive="base">
                                            <p:cTn id="24" dur="1000" fill="hold"/>
                                            <p:tgtEl>
                                              <p:spTgt spid="42"/>
                                            </p:tgtEl>
                                            <p:attrNameLst>
                                              <p:attrName>ppt_x</p:attrName>
                                            </p:attrNameLst>
                                          </p:cBhvr>
                                          <p:tavLst>
                                            <p:tav tm="0">
                                              <p:val>
                                                <p:strVal val="0-#ppt_w/2"/>
                                              </p:val>
                                            </p:tav>
                                            <p:tav tm="100000">
                                              <p:val>
                                                <p:strVal val="#ppt_x"/>
                                              </p:val>
                                            </p:tav>
                                          </p:tavLst>
                                        </p:anim>
                                        <p:anim calcmode="lin" valueType="num" p14:bounceEnd="58000">
                                          <p:cBhvr additive="base">
                                            <p:cTn id="25" dur="1000" fill="hold"/>
                                            <p:tgtEl>
                                              <p:spTgt spid="42"/>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Effect transition="in" filter="fade">
                                          <p:cBhvr>
                                            <p:cTn id="31" dur="500"/>
                                            <p:tgtEl>
                                              <p:spTgt spid="45"/>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left)">
                                          <p:cBhvr>
                                            <p:cTn id="38" dur="500"/>
                                            <p:tgtEl>
                                              <p:spTgt spid="48"/>
                                            </p:tgtEl>
                                          </p:cBhvr>
                                        </p:animEffect>
                                      </p:childTnLst>
                                    </p:cTn>
                                  </p:par>
                                  <p:par>
                                    <p:cTn id="39" presetID="2" presetClass="entr" presetSubtype="3" accel="58000" fill="hold" nodeType="withEffect" p14:presetBounceEnd="58000">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14:bounceEnd="58000">
                                          <p:cBhvr additive="base">
                                            <p:cTn id="41" dur="1000" fill="hold"/>
                                            <p:tgtEl>
                                              <p:spTgt spid="49"/>
                                            </p:tgtEl>
                                            <p:attrNameLst>
                                              <p:attrName>ppt_x</p:attrName>
                                            </p:attrNameLst>
                                          </p:cBhvr>
                                          <p:tavLst>
                                            <p:tav tm="0">
                                              <p:val>
                                                <p:strVal val="1+#ppt_w/2"/>
                                              </p:val>
                                            </p:tav>
                                            <p:tav tm="100000">
                                              <p:val>
                                                <p:strVal val="#ppt_x"/>
                                              </p:val>
                                            </p:tav>
                                          </p:tavLst>
                                        </p:anim>
                                        <p:anim calcmode="lin" valueType="num" p14:bounceEnd="58000">
                                          <p:cBhvr additive="base">
                                            <p:cTn id="42" dur="1000" fill="hold"/>
                                            <p:tgtEl>
                                              <p:spTgt spid="49"/>
                                            </p:tgtEl>
                                            <p:attrNameLst>
                                              <p:attrName>ppt_y</p:attrName>
                                            </p:attrNameLst>
                                          </p:cBhvr>
                                          <p:tavLst>
                                            <p:tav tm="0">
                                              <p:val>
                                                <p:strVal val="0-#ppt_h/2"/>
                                              </p:val>
                                            </p:tav>
                                            <p:tav tm="100000">
                                              <p:val>
                                                <p:strVal val="#ppt_y"/>
                                              </p:val>
                                            </p:tav>
                                          </p:tavLst>
                                        </p:anim>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500" fill="hold"/>
                                            <p:tgtEl>
                                              <p:spTgt spid="52"/>
                                            </p:tgtEl>
                                            <p:attrNameLst>
                                              <p:attrName>ppt_w</p:attrName>
                                            </p:attrNameLst>
                                          </p:cBhvr>
                                          <p:tavLst>
                                            <p:tav tm="0">
                                              <p:val>
                                                <p:fltVal val="0"/>
                                              </p:val>
                                            </p:tav>
                                            <p:tav tm="100000">
                                              <p:val>
                                                <p:strVal val="#ppt_w"/>
                                              </p:val>
                                            </p:tav>
                                          </p:tavLst>
                                        </p:anim>
                                        <p:anim calcmode="lin" valueType="num">
                                          <p:cBhvr>
                                            <p:cTn id="47" dur="500" fill="hold"/>
                                            <p:tgtEl>
                                              <p:spTgt spid="52"/>
                                            </p:tgtEl>
                                            <p:attrNameLst>
                                              <p:attrName>ppt_h</p:attrName>
                                            </p:attrNameLst>
                                          </p:cBhvr>
                                          <p:tavLst>
                                            <p:tav tm="0">
                                              <p:val>
                                                <p:fltVal val="0"/>
                                              </p:val>
                                            </p:tav>
                                            <p:tav tm="100000">
                                              <p:val>
                                                <p:strVal val="#ppt_h"/>
                                              </p:val>
                                            </p:tav>
                                          </p:tavLst>
                                        </p:anim>
                                        <p:animEffect transition="in" filter="fade">
                                          <p:cBhvr>
                                            <p:cTn id="48" dur="500"/>
                                            <p:tgtEl>
                                              <p:spTgt spid="52"/>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left)">
                                          <p:cBhvr>
                                            <p:cTn id="52" dur="500"/>
                                            <p:tgtEl>
                                              <p:spTgt spid="5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left)">
                                          <p:cBhvr>
                                            <p:cTn id="55" dur="500"/>
                                            <p:tgtEl>
                                              <p:spTgt spid="54"/>
                                            </p:tgtEl>
                                          </p:cBhvr>
                                        </p:animEffect>
                                      </p:childTnLst>
                                    </p:cTn>
                                  </p:par>
                                  <p:par>
                                    <p:cTn id="56" presetID="2" presetClass="entr" presetSubtype="12" accel="58000" fill="hold" nodeType="withEffect" p14:presetBounceEnd="58000">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14:bounceEnd="58000">
                                          <p:cBhvr additive="base">
                                            <p:cTn id="58" dur="1000" fill="hold"/>
                                            <p:tgtEl>
                                              <p:spTgt spid="34"/>
                                            </p:tgtEl>
                                            <p:attrNameLst>
                                              <p:attrName>ppt_x</p:attrName>
                                            </p:attrNameLst>
                                          </p:cBhvr>
                                          <p:tavLst>
                                            <p:tav tm="0">
                                              <p:val>
                                                <p:strVal val="0-#ppt_w/2"/>
                                              </p:val>
                                            </p:tav>
                                            <p:tav tm="100000">
                                              <p:val>
                                                <p:strVal val="#ppt_x"/>
                                              </p:val>
                                            </p:tav>
                                          </p:tavLst>
                                        </p:anim>
                                        <p:anim calcmode="lin" valueType="num" p14:bounceEnd="58000">
                                          <p:cBhvr additive="base">
                                            <p:cTn id="59" dur="1000" fill="hold"/>
                                            <p:tgtEl>
                                              <p:spTgt spid="34"/>
                                            </p:tgtEl>
                                            <p:attrNameLst>
                                              <p:attrName>ppt_y</p:attrName>
                                            </p:attrNameLst>
                                          </p:cBhvr>
                                          <p:tavLst>
                                            <p:tav tm="0">
                                              <p:val>
                                                <p:strVal val="1+#ppt_h/2"/>
                                              </p:val>
                                            </p:tav>
                                            <p:tav tm="100000">
                                              <p:val>
                                                <p:strVal val="#ppt_y"/>
                                              </p:val>
                                            </p:tav>
                                          </p:tavLst>
                                        </p:anim>
                                      </p:childTnLst>
                                    </p:cTn>
                                  </p:par>
                                </p:childTnLst>
                              </p:cTn>
                            </p:par>
                            <p:par>
                              <p:cTn id="60" fill="hold">
                                <p:stCondLst>
                                  <p:cond delay="5000"/>
                                </p:stCondLst>
                                <p:childTnLst>
                                  <p:par>
                                    <p:cTn id="61" presetID="53" presetClass="entr" presetSubtype="16" fill="hold" grpId="0" nodeType="after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p:cTn id="63" dur="500" fill="hold"/>
                                            <p:tgtEl>
                                              <p:spTgt spid="46"/>
                                            </p:tgtEl>
                                            <p:attrNameLst>
                                              <p:attrName>ppt_w</p:attrName>
                                            </p:attrNameLst>
                                          </p:cBhvr>
                                          <p:tavLst>
                                            <p:tav tm="0">
                                              <p:val>
                                                <p:fltVal val="0"/>
                                              </p:val>
                                            </p:tav>
                                            <p:tav tm="100000">
                                              <p:val>
                                                <p:strVal val="#ppt_w"/>
                                              </p:val>
                                            </p:tav>
                                          </p:tavLst>
                                        </p:anim>
                                        <p:anim calcmode="lin" valueType="num">
                                          <p:cBhvr>
                                            <p:cTn id="64" dur="500" fill="hold"/>
                                            <p:tgtEl>
                                              <p:spTgt spid="46"/>
                                            </p:tgtEl>
                                            <p:attrNameLst>
                                              <p:attrName>ppt_h</p:attrName>
                                            </p:attrNameLst>
                                          </p:cBhvr>
                                          <p:tavLst>
                                            <p:tav tm="0">
                                              <p:val>
                                                <p:fltVal val="0"/>
                                              </p:val>
                                            </p:tav>
                                            <p:tav tm="100000">
                                              <p:val>
                                                <p:strVal val="#ppt_h"/>
                                              </p:val>
                                            </p:tav>
                                          </p:tavLst>
                                        </p:anim>
                                        <p:animEffect transition="in" filter="fade">
                                          <p:cBhvr>
                                            <p:cTn id="65" dur="500"/>
                                            <p:tgtEl>
                                              <p:spTgt spid="46"/>
                                            </p:tgtEl>
                                          </p:cBhvr>
                                        </p:animEffect>
                                      </p:childTnLst>
                                    </p:cTn>
                                  </p:par>
                                </p:childTnLst>
                              </p:cTn>
                            </p:par>
                            <p:par>
                              <p:cTn id="66" fill="hold">
                                <p:stCondLst>
                                  <p:cond delay="5500"/>
                                </p:stCondLst>
                                <p:childTnLst>
                                  <p:par>
                                    <p:cTn id="67" presetID="22" presetClass="entr" presetSubtype="8" fill="hold" grpId="0" nodeType="after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left)">
                                          <p:cBhvr>
                                            <p:cTn id="69" dur="500"/>
                                            <p:tgtEl>
                                              <p:spTgt spid="55"/>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left)">
                                          <p:cBhvr>
                                            <p:cTn id="72" dur="500"/>
                                            <p:tgtEl>
                                              <p:spTgt spid="56"/>
                                            </p:tgtEl>
                                          </p:cBhvr>
                                        </p:animEffect>
                                      </p:childTnLst>
                                    </p:cTn>
                                  </p:par>
                                  <p:par>
                                    <p:cTn id="73" presetID="2" presetClass="entr" presetSubtype="6" accel="58000" fill="hold" nodeType="withEffect" p14:presetBounceEnd="58000">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14:bounceEnd="58000">
                                          <p:cBhvr additive="base">
                                            <p:cTn id="75" dur="1000" fill="hold"/>
                                            <p:tgtEl>
                                              <p:spTgt spid="57"/>
                                            </p:tgtEl>
                                            <p:attrNameLst>
                                              <p:attrName>ppt_x</p:attrName>
                                            </p:attrNameLst>
                                          </p:cBhvr>
                                          <p:tavLst>
                                            <p:tav tm="0">
                                              <p:val>
                                                <p:strVal val="1+#ppt_w/2"/>
                                              </p:val>
                                            </p:tav>
                                            <p:tav tm="100000">
                                              <p:val>
                                                <p:strVal val="#ppt_x"/>
                                              </p:val>
                                            </p:tav>
                                          </p:tavLst>
                                        </p:anim>
                                        <p:anim calcmode="lin" valueType="num" p14:bounceEnd="58000">
                                          <p:cBhvr additive="base">
                                            <p:cTn id="76" dur="1000" fill="hold"/>
                                            <p:tgtEl>
                                              <p:spTgt spid="57"/>
                                            </p:tgtEl>
                                            <p:attrNameLst>
                                              <p:attrName>ppt_y</p:attrName>
                                            </p:attrNameLst>
                                          </p:cBhvr>
                                          <p:tavLst>
                                            <p:tav tm="0">
                                              <p:val>
                                                <p:strVal val="1+#ppt_h/2"/>
                                              </p:val>
                                            </p:tav>
                                            <p:tav tm="100000">
                                              <p:val>
                                                <p:strVal val="#ppt_y"/>
                                              </p:val>
                                            </p:tav>
                                          </p:tavLst>
                                        </p:anim>
                                      </p:childTnLst>
                                    </p:cTn>
                                  </p:par>
                                </p:childTnLst>
                              </p:cTn>
                            </p:par>
                            <p:par>
                              <p:cTn id="77" fill="hold">
                                <p:stCondLst>
                                  <p:cond delay="6500"/>
                                </p:stCondLst>
                                <p:childTnLst>
                                  <p:par>
                                    <p:cTn id="78" presetID="53" presetClass="entr" presetSubtype="16" fill="hold" grpId="0" nodeType="afterEffect">
                                      <p:stCondLst>
                                        <p:cond delay="0"/>
                                      </p:stCondLst>
                                      <p:childTnLst>
                                        <p:set>
                                          <p:cBhvr>
                                            <p:cTn id="79" dur="1" fill="hold">
                                              <p:stCondLst>
                                                <p:cond delay="0"/>
                                              </p:stCondLst>
                                            </p:cTn>
                                            <p:tgtEl>
                                              <p:spTgt spid="60"/>
                                            </p:tgtEl>
                                            <p:attrNameLst>
                                              <p:attrName>style.visibility</p:attrName>
                                            </p:attrNameLst>
                                          </p:cBhvr>
                                          <p:to>
                                            <p:strVal val="visible"/>
                                          </p:to>
                                        </p:set>
                                        <p:anim calcmode="lin" valueType="num">
                                          <p:cBhvr>
                                            <p:cTn id="80" dur="500" fill="hold"/>
                                            <p:tgtEl>
                                              <p:spTgt spid="60"/>
                                            </p:tgtEl>
                                            <p:attrNameLst>
                                              <p:attrName>ppt_w</p:attrName>
                                            </p:attrNameLst>
                                          </p:cBhvr>
                                          <p:tavLst>
                                            <p:tav tm="0">
                                              <p:val>
                                                <p:fltVal val="0"/>
                                              </p:val>
                                            </p:tav>
                                            <p:tav tm="100000">
                                              <p:val>
                                                <p:strVal val="#ppt_w"/>
                                              </p:val>
                                            </p:tav>
                                          </p:tavLst>
                                        </p:anim>
                                        <p:anim calcmode="lin" valueType="num">
                                          <p:cBhvr>
                                            <p:cTn id="81" dur="500" fill="hold"/>
                                            <p:tgtEl>
                                              <p:spTgt spid="60"/>
                                            </p:tgtEl>
                                            <p:attrNameLst>
                                              <p:attrName>ppt_h</p:attrName>
                                            </p:attrNameLst>
                                          </p:cBhvr>
                                          <p:tavLst>
                                            <p:tav tm="0">
                                              <p:val>
                                                <p:fltVal val="0"/>
                                              </p:val>
                                            </p:tav>
                                            <p:tav tm="100000">
                                              <p:val>
                                                <p:strVal val="#ppt_h"/>
                                              </p:val>
                                            </p:tav>
                                          </p:tavLst>
                                        </p:anim>
                                        <p:animEffect transition="in" filter="fade">
                                          <p:cBhvr>
                                            <p:cTn id="82" dur="500"/>
                                            <p:tgtEl>
                                              <p:spTgt spid="60"/>
                                            </p:tgtEl>
                                          </p:cBhvr>
                                        </p:animEffect>
                                      </p:childTnLst>
                                    </p:cTn>
                                  </p:par>
                                </p:childTnLst>
                              </p:cTn>
                            </p:par>
                            <p:par>
                              <p:cTn id="83" fill="hold">
                                <p:stCondLst>
                                  <p:cond delay="7000"/>
                                </p:stCondLst>
                                <p:childTnLst>
                                  <p:par>
                                    <p:cTn id="84" presetID="22" presetClass="entr" presetSubtype="8" fill="hold" grpId="0" nodeType="after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wipe(left)">
                                          <p:cBhvr>
                                            <p:cTn id="86" dur="500"/>
                                            <p:tgtEl>
                                              <p:spTgt spid="6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wipe(left)">
                                          <p:cBhvr>
                                            <p:cTn id="89" dur="500"/>
                                            <p:tgtEl>
                                              <p:spTgt spid="62"/>
                                            </p:tgtEl>
                                          </p:cBhvr>
                                        </p:animEffect>
                                      </p:childTnLst>
                                    </p:cTn>
                                  </p:par>
                                </p:childTnLst>
                              </p:cTn>
                            </p:par>
                            <p:par>
                              <p:cTn id="90" fill="hold">
                                <p:stCondLst>
                                  <p:cond delay="75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animBg="1"/>
          <p:bldP spid="46" grpId="0" animBg="1"/>
          <p:bldP spid="47" grpId="0"/>
          <p:bldP spid="48" grpId="0"/>
          <p:bldP spid="52" grpId="0" animBg="1"/>
          <p:bldP spid="53" grpId="0"/>
          <p:bldP spid="54" grpId="0"/>
          <p:bldP spid="55" grpId="0"/>
          <p:bldP spid="56" grpId="0"/>
          <p:bldP spid="60" grpId="0" animBg="1"/>
          <p:bldP spid="61" grpId="0"/>
          <p:bldP spid="62"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290">
                                              <p:stCondLst>
                                                <p:cond delay="0"/>
                                              </p:stCondLst>
                                            </p:cTn>
                                            <p:tgtEl>
                                              <p:spTgt spid="33"/>
                                            </p:tgtEl>
                                          </p:cBhvr>
                                        </p:animEffect>
                                        <p:anim calcmode="lin" valueType="num">
                                          <p:cBhvr>
                                            <p:cTn id="8" dur="911"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3"/>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3"/>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3"/>
                                            </p:tgtEl>
                                            <p:attrNameLst>
                                              <p:attrName>ppt_y</p:attrName>
                                            </p:attrNameLst>
                                          </p:cBhvr>
                                          <p:tavLst>
                                            <p:tav tm="0" fmla="#ppt_y-sin(pi*$)/81">
                                              <p:val>
                                                <p:fltVal val="0"/>
                                              </p:val>
                                            </p:tav>
                                            <p:tav tm="100000">
                                              <p:val>
                                                <p:fltVal val="1"/>
                                              </p:val>
                                            </p:tav>
                                          </p:tavLst>
                                        </p:anim>
                                        <p:animScale>
                                          <p:cBhvr>
                                            <p:cTn id="13" dur="13">
                                              <p:stCondLst>
                                                <p:cond delay="325"/>
                                              </p:stCondLst>
                                            </p:cTn>
                                            <p:tgtEl>
                                              <p:spTgt spid="33"/>
                                            </p:tgtEl>
                                          </p:cBhvr>
                                          <p:to x="100000" y="60000"/>
                                        </p:animScale>
                                        <p:animScale>
                                          <p:cBhvr>
                                            <p:cTn id="14" dur="83" decel="50000">
                                              <p:stCondLst>
                                                <p:cond delay="338"/>
                                              </p:stCondLst>
                                            </p:cTn>
                                            <p:tgtEl>
                                              <p:spTgt spid="33"/>
                                            </p:tgtEl>
                                          </p:cBhvr>
                                          <p:to x="100000" y="100000"/>
                                        </p:animScale>
                                        <p:animScale>
                                          <p:cBhvr>
                                            <p:cTn id="15" dur="13">
                                              <p:stCondLst>
                                                <p:cond delay="656"/>
                                              </p:stCondLst>
                                            </p:cTn>
                                            <p:tgtEl>
                                              <p:spTgt spid="33"/>
                                            </p:tgtEl>
                                          </p:cBhvr>
                                          <p:to x="100000" y="80000"/>
                                        </p:animScale>
                                        <p:animScale>
                                          <p:cBhvr>
                                            <p:cTn id="16" dur="83" decel="50000">
                                              <p:stCondLst>
                                                <p:cond delay="669"/>
                                              </p:stCondLst>
                                            </p:cTn>
                                            <p:tgtEl>
                                              <p:spTgt spid="33"/>
                                            </p:tgtEl>
                                          </p:cBhvr>
                                          <p:to x="100000" y="100000"/>
                                        </p:animScale>
                                        <p:animScale>
                                          <p:cBhvr>
                                            <p:cTn id="17" dur="13">
                                              <p:stCondLst>
                                                <p:cond delay="821"/>
                                              </p:stCondLst>
                                            </p:cTn>
                                            <p:tgtEl>
                                              <p:spTgt spid="33"/>
                                            </p:tgtEl>
                                          </p:cBhvr>
                                          <p:to x="100000" y="90000"/>
                                        </p:animScale>
                                        <p:animScale>
                                          <p:cBhvr>
                                            <p:cTn id="18" dur="83" decel="50000">
                                              <p:stCondLst>
                                                <p:cond delay="834"/>
                                              </p:stCondLst>
                                            </p:cTn>
                                            <p:tgtEl>
                                              <p:spTgt spid="33"/>
                                            </p:tgtEl>
                                          </p:cBhvr>
                                          <p:to x="100000" y="100000"/>
                                        </p:animScale>
                                        <p:animScale>
                                          <p:cBhvr>
                                            <p:cTn id="19" dur="13">
                                              <p:stCondLst>
                                                <p:cond delay="904"/>
                                              </p:stCondLst>
                                            </p:cTn>
                                            <p:tgtEl>
                                              <p:spTgt spid="33"/>
                                            </p:tgtEl>
                                          </p:cBhvr>
                                          <p:to x="100000" y="95000"/>
                                        </p:animScale>
                                        <p:animScale>
                                          <p:cBhvr>
                                            <p:cTn id="20" dur="83" decel="50000">
                                              <p:stCondLst>
                                                <p:cond delay="917"/>
                                              </p:stCondLst>
                                            </p:cTn>
                                            <p:tgtEl>
                                              <p:spTgt spid="33"/>
                                            </p:tgtEl>
                                          </p:cBhvr>
                                          <p:to x="100000" y="100000"/>
                                        </p:animScale>
                                      </p:childTnLst>
                                    </p:cTn>
                                  </p:par>
                                </p:childTnLst>
                              </p:cTn>
                            </p:par>
                            <p:par>
                              <p:cTn id="21" fill="hold">
                                <p:stCondLst>
                                  <p:cond delay="1000"/>
                                </p:stCondLst>
                                <p:childTnLst>
                                  <p:par>
                                    <p:cTn id="22" presetID="2" presetClass="entr" presetSubtype="9" accel="58000"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1000" fill="hold"/>
                                            <p:tgtEl>
                                              <p:spTgt spid="42"/>
                                            </p:tgtEl>
                                            <p:attrNameLst>
                                              <p:attrName>ppt_x</p:attrName>
                                            </p:attrNameLst>
                                          </p:cBhvr>
                                          <p:tavLst>
                                            <p:tav tm="0">
                                              <p:val>
                                                <p:strVal val="0-#ppt_w/2"/>
                                              </p:val>
                                            </p:tav>
                                            <p:tav tm="100000">
                                              <p:val>
                                                <p:strVal val="#ppt_x"/>
                                              </p:val>
                                            </p:tav>
                                          </p:tavLst>
                                        </p:anim>
                                        <p:anim calcmode="lin" valueType="num">
                                          <p:cBhvr additive="base">
                                            <p:cTn id="25" dur="1000" fill="hold"/>
                                            <p:tgtEl>
                                              <p:spTgt spid="42"/>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Effect transition="in" filter="fade">
                                          <p:cBhvr>
                                            <p:cTn id="31" dur="500"/>
                                            <p:tgtEl>
                                              <p:spTgt spid="45"/>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left)">
                                          <p:cBhvr>
                                            <p:cTn id="38" dur="500"/>
                                            <p:tgtEl>
                                              <p:spTgt spid="48"/>
                                            </p:tgtEl>
                                          </p:cBhvr>
                                        </p:animEffect>
                                      </p:childTnLst>
                                    </p:cTn>
                                  </p:par>
                                  <p:par>
                                    <p:cTn id="39" presetID="2" presetClass="entr" presetSubtype="3" accel="5800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1000" fill="hold"/>
                                            <p:tgtEl>
                                              <p:spTgt spid="49"/>
                                            </p:tgtEl>
                                            <p:attrNameLst>
                                              <p:attrName>ppt_x</p:attrName>
                                            </p:attrNameLst>
                                          </p:cBhvr>
                                          <p:tavLst>
                                            <p:tav tm="0">
                                              <p:val>
                                                <p:strVal val="1+#ppt_w/2"/>
                                              </p:val>
                                            </p:tav>
                                            <p:tav tm="100000">
                                              <p:val>
                                                <p:strVal val="#ppt_x"/>
                                              </p:val>
                                            </p:tav>
                                          </p:tavLst>
                                        </p:anim>
                                        <p:anim calcmode="lin" valueType="num">
                                          <p:cBhvr additive="base">
                                            <p:cTn id="42" dur="1000" fill="hold"/>
                                            <p:tgtEl>
                                              <p:spTgt spid="49"/>
                                            </p:tgtEl>
                                            <p:attrNameLst>
                                              <p:attrName>ppt_y</p:attrName>
                                            </p:attrNameLst>
                                          </p:cBhvr>
                                          <p:tavLst>
                                            <p:tav tm="0">
                                              <p:val>
                                                <p:strVal val="0-#ppt_h/2"/>
                                              </p:val>
                                            </p:tav>
                                            <p:tav tm="100000">
                                              <p:val>
                                                <p:strVal val="#ppt_y"/>
                                              </p:val>
                                            </p:tav>
                                          </p:tavLst>
                                        </p:anim>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500" fill="hold"/>
                                            <p:tgtEl>
                                              <p:spTgt spid="52"/>
                                            </p:tgtEl>
                                            <p:attrNameLst>
                                              <p:attrName>ppt_w</p:attrName>
                                            </p:attrNameLst>
                                          </p:cBhvr>
                                          <p:tavLst>
                                            <p:tav tm="0">
                                              <p:val>
                                                <p:fltVal val="0"/>
                                              </p:val>
                                            </p:tav>
                                            <p:tav tm="100000">
                                              <p:val>
                                                <p:strVal val="#ppt_w"/>
                                              </p:val>
                                            </p:tav>
                                          </p:tavLst>
                                        </p:anim>
                                        <p:anim calcmode="lin" valueType="num">
                                          <p:cBhvr>
                                            <p:cTn id="47" dur="500" fill="hold"/>
                                            <p:tgtEl>
                                              <p:spTgt spid="52"/>
                                            </p:tgtEl>
                                            <p:attrNameLst>
                                              <p:attrName>ppt_h</p:attrName>
                                            </p:attrNameLst>
                                          </p:cBhvr>
                                          <p:tavLst>
                                            <p:tav tm="0">
                                              <p:val>
                                                <p:fltVal val="0"/>
                                              </p:val>
                                            </p:tav>
                                            <p:tav tm="100000">
                                              <p:val>
                                                <p:strVal val="#ppt_h"/>
                                              </p:val>
                                            </p:tav>
                                          </p:tavLst>
                                        </p:anim>
                                        <p:animEffect transition="in" filter="fade">
                                          <p:cBhvr>
                                            <p:cTn id="48" dur="500"/>
                                            <p:tgtEl>
                                              <p:spTgt spid="52"/>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left)">
                                          <p:cBhvr>
                                            <p:cTn id="52" dur="500"/>
                                            <p:tgtEl>
                                              <p:spTgt spid="5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left)">
                                          <p:cBhvr>
                                            <p:cTn id="55" dur="500"/>
                                            <p:tgtEl>
                                              <p:spTgt spid="54"/>
                                            </p:tgtEl>
                                          </p:cBhvr>
                                        </p:animEffect>
                                      </p:childTnLst>
                                    </p:cTn>
                                  </p:par>
                                  <p:par>
                                    <p:cTn id="56" presetID="2" presetClass="entr" presetSubtype="12" accel="5800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1000" fill="hold"/>
                                            <p:tgtEl>
                                              <p:spTgt spid="34"/>
                                            </p:tgtEl>
                                            <p:attrNameLst>
                                              <p:attrName>ppt_x</p:attrName>
                                            </p:attrNameLst>
                                          </p:cBhvr>
                                          <p:tavLst>
                                            <p:tav tm="0">
                                              <p:val>
                                                <p:strVal val="0-#ppt_w/2"/>
                                              </p:val>
                                            </p:tav>
                                            <p:tav tm="100000">
                                              <p:val>
                                                <p:strVal val="#ppt_x"/>
                                              </p:val>
                                            </p:tav>
                                          </p:tavLst>
                                        </p:anim>
                                        <p:anim calcmode="lin" valueType="num">
                                          <p:cBhvr additive="base">
                                            <p:cTn id="59" dur="1000" fill="hold"/>
                                            <p:tgtEl>
                                              <p:spTgt spid="34"/>
                                            </p:tgtEl>
                                            <p:attrNameLst>
                                              <p:attrName>ppt_y</p:attrName>
                                            </p:attrNameLst>
                                          </p:cBhvr>
                                          <p:tavLst>
                                            <p:tav tm="0">
                                              <p:val>
                                                <p:strVal val="1+#ppt_h/2"/>
                                              </p:val>
                                            </p:tav>
                                            <p:tav tm="100000">
                                              <p:val>
                                                <p:strVal val="#ppt_y"/>
                                              </p:val>
                                            </p:tav>
                                          </p:tavLst>
                                        </p:anim>
                                      </p:childTnLst>
                                    </p:cTn>
                                  </p:par>
                                </p:childTnLst>
                              </p:cTn>
                            </p:par>
                            <p:par>
                              <p:cTn id="60" fill="hold">
                                <p:stCondLst>
                                  <p:cond delay="5000"/>
                                </p:stCondLst>
                                <p:childTnLst>
                                  <p:par>
                                    <p:cTn id="61" presetID="53" presetClass="entr" presetSubtype="16" fill="hold" grpId="0" nodeType="after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p:cTn id="63" dur="500" fill="hold"/>
                                            <p:tgtEl>
                                              <p:spTgt spid="46"/>
                                            </p:tgtEl>
                                            <p:attrNameLst>
                                              <p:attrName>ppt_w</p:attrName>
                                            </p:attrNameLst>
                                          </p:cBhvr>
                                          <p:tavLst>
                                            <p:tav tm="0">
                                              <p:val>
                                                <p:fltVal val="0"/>
                                              </p:val>
                                            </p:tav>
                                            <p:tav tm="100000">
                                              <p:val>
                                                <p:strVal val="#ppt_w"/>
                                              </p:val>
                                            </p:tav>
                                          </p:tavLst>
                                        </p:anim>
                                        <p:anim calcmode="lin" valueType="num">
                                          <p:cBhvr>
                                            <p:cTn id="64" dur="500" fill="hold"/>
                                            <p:tgtEl>
                                              <p:spTgt spid="46"/>
                                            </p:tgtEl>
                                            <p:attrNameLst>
                                              <p:attrName>ppt_h</p:attrName>
                                            </p:attrNameLst>
                                          </p:cBhvr>
                                          <p:tavLst>
                                            <p:tav tm="0">
                                              <p:val>
                                                <p:fltVal val="0"/>
                                              </p:val>
                                            </p:tav>
                                            <p:tav tm="100000">
                                              <p:val>
                                                <p:strVal val="#ppt_h"/>
                                              </p:val>
                                            </p:tav>
                                          </p:tavLst>
                                        </p:anim>
                                        <p:animEffect transition="in" filter="fade">
                                          <p:cBhvr>
                                            <p:cTn id="65" dur="500"/>
                                            <p:tgtEl>
                                              <p:spTgt spid="46"/>
                                            </p:tgtEl>
                                          </p:cBhvr>
                                        </p:animEffect>
                                      </p:childTnLst>
                                    </p:cTn>
                                  </p:par>
                                </p:childTnLst>
                              </p:cTn>
                            </p:par>
                            <p:par>
                              <p:cTn id="66" fill="hold">
                                <p:stCondLst>
                                  <p:cond delay="5500"/>
                                </p:stCondLst>
                                <p:childTnLst>
                                  <p:par>
                                    <p:cTn id="67" presetID="22" presetClass="entr" presetSubtype="8" fill="hold" grpId="0" nodeType="after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left)">
                                          <p:cBhvr>
                                            <p:cTn id="69" dur="500"/>
                                            <p:tgtEl>
                                              <p:spTgt spid="55"/>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left)">
                                          <p:cBhvr>
                                            <p:cTn id="72" dur="500"/>
                                            <p:tgtEl>
                                              <p:spTgt spid="56"/>
                                            </p:tgtEl>
                                          </p:cBhvr>
                                        </p:animEffect>
                                      </p:childTnLst>
                                    </p:cTn>
                                  </p:par>
                                  <p:par>
                                    <p:cTn id="73" presetID="2" presetClass="entr" presetSubtype="6" accel="5800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1000" fill="hold"/>
                                            <p:tgtEl>
                                              <p:spTgt spid="57"/>
                                            </p:tgtEl>
                                            <p:attrNameLst>
                                              <p:attrName>ppt_x</p:attrName>
                                            </p:attrNameLst>
                                          </p:cBhvr>
                                          <p:tavLst>
                                            <p:tav tm="0">
                                              <p:val>
                                                <p:strVal val="1+#ppt_w/2"/>
                                              </p:val>
                                            </p:tav>
                                            <p:tav tm="100000">
                                              <p:val>
                                                <p:strVal val="#ppt_x"/>
                                              </p:val>
                                            </p:tav>
                                          </p:tavLst>
                                        </p:anim>
                                        <p:anim calcmode="lin" valueType="num">
                                          <p:cBhvr additive="base">
                                            <p:cTn id="76" dur="1000" fill="hold"/>
                                            <p:tgtEl>
                                              <p:spTgt spid="57"/>
                                            </p:tgtEl>
                                            <p:attrNameLst>
                                              <p:attrName>ppt_y</p:attrName>
                                            </p:attrNameLst>
                                          </p:cBhvr>
                                          <p:tavLst>
                                            <p:tav tm="0">
                                              <p:val>
                                                <p:strVal val="1+#ppt_h/2"/>
                                              </p:val>
                                            </p:tav>
                                            <p:tav tm="100000">
                                              <p:val>
                                                <p:strVal val="#ppt_y"/>
                                              </p:val>
                                            </p:tav>
                                          </p:tavLst>
                                        </p:anim>
                                      </p:childTnLst>
                                    </p:cTn>
                                  </p:par>
                                </p:childTnLst>
                              </p:cTn>
                            </p:par>
                            <p:par>
                              <p:cTn id="77" fill="hold">
                                <p:stCondLst>
                                  <p:cond delay="6500"/>
                                </p:stCondLst>
                                <p:childTnLst>
                                  <p:par>
                                    <p:cTn id="78" presetID="53" presetClass="entr" presetSubtype="16" fill="hold" grpId="0" nodeType="afterEffect">
                                      <p:stCondLst>
                                        <p:cond delay="0"/>
                                      </p:stCondLst>
                                      <p:childTnLst>
                                        <p:set>
                                          <p:cBhvr>
                                            <p:cTn id="79" dur="1" fill="hold">
                                              <p:stCondLst>
                                                <p:cond delay="0"/>
                                              </p:stCondLst>
                                            </p:cTn>
                                            <p:tgtEl>
                                              <p:spTgt spid="60"/>
                                            </p:tgtEl>
                                            <p:attrNameLst>
                                              <p:attrName>style.visibility</p:attrName>
                                            </p:attrNameLst>
                                          </p:cBhvr>
                                          <p:to>
                                            <p:strVal val="visible"/>
                                          </p:to>
                                        </p:set>
                                        <p:anim calcmode="lin" valueType="num">
                                          <p:cBhvr>
                                            <p:cTn id="80" dur="500" fill="hold"/>
                                            <p:tgtEl>
                                              <p:spTgt spid="60"/>
                                            </p:tgtEl>
                                            <p:attrNameLst>
                                              <p:attrName>ppt_w</p:attrName>
                                            </p:attrNameLst>
                                          </p:cBhvr>
                                          <p:tavLst>
                                            <p:tav tm="0">
                                              <p:val>
                                                <p:fltVal val="0"/>
                                              </p:val>
                                            </p:tav>
                                            <p:tav tm="100000">
                                              <p:val>
                                                <p:strVal val="#ppt_w"/>
                                              </p:val>
                                            </p:tav>
                                          </p:tavLst>
                                        </p:anim>
                                        <p:anim calcmode="lin" valueType="num">
                                          <p:cBhvr>
                                            <p:cTn id="81" dur="500" fill="hold"/>
                                            <p:tgtEl>
                                              <p:spTgt spid="60"/>
                                            </p:tgtEl>
                                            <p:attrNameLst>
                                              <p:attrName>ppt_h</p:attrName>
                                            </p:attrNameLst>
                                          </p:cBhvr>
                                          <p:tavLst>
                                            <p:tav tm="0">
                                              <p:val>
                                                <p:fltVal val="0"/>
                                              </p:val>
                                            </p:tav>
                                            <p:tav tm="100000">
                                              <p:val>
                                                <p:strVal val="#ppt_h"/>
                                              </p:val>
                                            </p:tav>
                                          </p:tavLst>
                                        </p:anim>
                                        <p:animEffect transition="in" filter="fade">
                                          <p:cBhvr>
                                            <p:cTn id="82" dur="500"/>
                                            <p:tgtEl>
                                              <p:spTgt spid="60"/>
                                            </p:tgtEl>
                                          </p:cBhvr>
                                        </p:animEffect>
                                      </p:childTnLst>
                                    </p:cTn>
                                  </p:par>
                                </p:childTnLst>
                              </p:cTn>
                            </p:par>
                            <p:par>
                              <p:cTn id="83" fill="hold">
                                <p:stCondLst>
                                  <p:cond delay="7000"/>
                                </p:stCondLst>
                                <p:childTnLst>
                                  <p:par>
                                    <p:cTn id="84" presetID="22" presetClass="entr" presetSubtype="8" fill="hold" grpId="0" nodeType="after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wipe(left)">
                                          <p:cBhvr>
                                            <p:cTn id="86" dur="500"/>
                                            <p:tgtEl>
                                              <p:spTgt spid="6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wipe(left)">
                                          <p:cBhvr>
                                            <p:cTn id="89" dur="500"/>
                                            <p:tgtEl>
                                              <p:spTgt spid="62"/>
                                            </p:tgtEl>
                                          </p:cBhvr>
                                        </p:animEffect>
                                      </p:childTnLst>
                                    </p:cTn>
                                  </p:par>
                                </p:childTnLst>
                              </p:cTn>
                            </p:par>
                            <p:par>
                              <p:cTn id="90" fill="hold">
                                <p:stCondLst>
                                  <p:cond delay="75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animBg="1"/>
          <p:bldP spid="46" grpId="0" animBg="1"/>
          <p:bldP spid="47" grpId="0"/>
          <p:bldP spid="48" grpId="0"/>
          <p:bldP spid="52" grpId="0" animBg="1"/>
          <p:bldP spid="53" grpId="0"/>
          <p:bldP spid="54" grpId="0"/>
          <p:bldP spid="55" grpId="0"/>
          <p:bldP spid="56" grpId="0"/>
          <p:bldP spid="60" grpId="0" animBg="1"/>
          <p:bldP spid="61" grpId="0"/>
          <p:bldP spid="62" grpId="0"/>
          <p:bldP spid="28"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358635" y="1784707"/>
            <a:ext cx="349446" cy="349446"/>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pic>
        <p:nvPicPr>
          <p:cNvPr id="38" name="图片 37" descr="未标题-1 拷贝"/>
          <p:cNvPicPr>
            <a:picLocks noChangeAspect="1"/>
          </p:cNvPicPr>
          <p:nvPr/>
        </p:nvPicPr>
        <p:blipFill>
          <a:blip r:embed="rId3"/>
          <a:stretch>
            <a:fillRect/>
          </a:stretch>
        </p:blipFill>
        <p:spPr>
          <a:xfrm>
            <a:off x="-6985" y="-6985"/>
            <a:ext cx="5120640" cy="5157470"/>
          </a:xfrm>
          <a:prstGeom prst="rect">
            <a:avLst/>
          </a:prstGeom>
        </p:spPr>
      </p:pic>
      <p:sp>
        <p:nvSpPr>
          <p:cNvPr id="5" name="矩形 4"/>
          <p:cNvSpPr/>
          <p:nvPr/>
        </p:nvSpPr>
        <p:spPr>
          <a:xfrm rot="962903">
            <a:off x="4357370" y="-180975"/>
            <a:ext cx="215900" cy="5553075"/>
          </a:xfrm>
          <a:prstGeom prst="rect">
            <a:avLst/>
          </a:prstGeom>
          <a:solidFill>
            <a:srgbClr val="217BFF"/>
          </a:solidFill>
          <a:ln>
            <a:noFill/>
          </a:ln>
          <a:effectLst>
            <a:outerShdw blurRad="152400" dist="635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3" rIns="91386" bIns="45693" spcCol="0" rtlCol="0" anchor="ctr"/>
          <a:lstStyle/>
          <a:p>
            <a:pPr algn="ctr"/>
            <a:endParaRPr lang="zh-CN" altLang="en-US"/>
          </a:p>
        </p:txBody>
      </p:sp>
      <p:grpSp>
        <p:nvGrpSpPr>
          <p:cNvPr id="17" name="组合 16"/>
          <p:cNvGrpSpPr/>
          <p:nvPr/>
        </p:nvGrpSpPr>
        <p:grpSpPr>
          <a:xfrm>
            <a:off x="8011610" y="561940"/>
            <a:ext cx="156292" cy="156292"/>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0" name="组合 19"/>
          <p:cNvGrpSpPr/>
          <p:nvPr/>
        </p:nvGrpSpPr>
        <p:grpSpPr>
          <a:xfrm>
            <a:off x="7759790" y="1372520"/>
            <a:ext cx="208440" cy="208440"/>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23" name="椭圆 22"/>
          <p:cNvSpPr/>
          <p:nvPr/>
        </p:nvSpPr>
        <p:spPr>
          <a:xfrm>
            <a:off x="7794388" y="4443265"/>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423305" y="3522698"/>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7316009" y="4096544"/>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6629511" y="4707644"/>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8585278" y="4984207"/>
            <a:ext cx="137389" cy="137389"/>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40" name="圆角矩形 39"/>
          <p:cNvSpPr/>
          <p:nvPr/>
        </p:nvSpPr>
        <p:spPr>
          <a:xfrm>
            <a:off x="5835811" y="2643758"/>
            <a:ext cx="2749468" cy="519113"/>
          </a:xfrm>
          <a:prstGeom prst="roundRect">
            <a:avLst/>
          </a:prstGeom>
          <a:solidFill>
            <a:schemeClr val="accent1"/>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109" tIns="30555" rIns="61109" bIns="30555" rtlCol="0" anchor="ctr"/>
          <a:lstStyle/>
          <a:p>
            <a:pPr algn="ctr"/>
            <a:endParaRPr lang="zh-CN" altLang="en-US"/>
          </a:p>
        </p:txBody>
      </p:sp>
      <p:sp>
        <p:nvSpPr>
          <p:cNvPr id="41" name="TextBox 26"/>
          <p:cNvSpPr txBox="1"/>
          <p:nvPr/>
        </p:nvSpPr>
        <p:spPr>
          <a:xfrm>
            <a:off x="5790684" y="2660554"/>
            <a:ext cx="2749467" cy="477052"/>
          </a:xfrm>
          <a:prstGeom prst="rect">
            <a:avLst/>
          </a:prstGeom>
          <a:noFill/>
        </p:spPr>
        <p:txBody>
          <a:bodyPr wrap="none" lIns="91438" tIns="45719" rIns="91438" bIns="45719" rtlCol="0">
            <a:spAutoFit/>
          </a:bodyPr>
          <a:lstStyle/>
          <a:p>
            <a:pPr algn="r"/>
            <a:r>
              <a:rPr lang="zh-CN" altLang="en-US" sz="2500" b="1" dirty="0">
                <a:solidFill>
                  <a:schemeClr val="bg1"/>
                </a:solidFill>
                <a:latin typeface="+mn-ea"/>
                <a:ea typeface="+mn-ea"/>
              </a:rPr>
              <a:t>西蒙斯</a:t>
            </a:r>
            <a:r>
              <a:rPr lang="zh-CN" sz="2500" b="1" dirty="0">
                <a:solidFill>
                  <a:schemeClr val="bg1"/>
                </a:solidFill>
                <a:latin typeface="+mn-ea"/>
                <a:ea typeface="+mn-ea"/>
              </a:rPr>
              <a:t>的</a:t>
            </a:r>
            <a:r>
              <a:rPr lang="zh-CN" altLang="en-US" sz="2500" b="1" dirty="0">
                <a:solidFill>
                  <a:schemeClr val="bg1"/>
                </a:solidFill>
                <a:latin typeface="+mn-ea"/>
                <a:ea typeface="+mn-ea"/>
              </a:rPr>
              <a:t>投资</a:t>
            </a:r>
            <a:r>
              <a:rPr lang="zh-CN" sz="2500" b="1" dirty="0">
                <a:solidFill>
                  <a:schemeClr val="bg1"/>
                </a:solidFill>
                <a:latin typeface="+mn-ea"/>
                <a:ea typeface="+mn-ea"/>
              </a:rPr>
              <a:t>故事</a:t>
            </a:r>
          </a:p>
        </p:txBody>
      </p:sp>
      <p:grpSp>
        <p:nvGrpSpPr>
          <p:cNvPr id="42" name="组合 41"/>
          <p:cNvGrpSpPr/>
          <p:nvPr/>
        </p:nvGrpSpPr>
        <p:grpSpPr>
          <a:xfrm>
            <a:off x="6330302" y="534323"/>
            <a:ext cx="1523415" cy="1481014"/>
            <a:chOff x="4345444" y="2542859"/>
            <a:chExt cx="1810550" cy="1811205"/>
          </a:xfrm>
        </p:grpSpPr>
        <p:grpSp>
          <p:nvGrpSpPr>
            <p:cNvPr id="43" name="组合 4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4" name="同心圆 4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566770" y="2764296"/>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extBox 11"/>
          <p:cNvSpPr txBox="1"/>
          <p:nvPr/>
        </p:nvSpPr>
        <p:spPr>
          <a:xfrm>
            <a:off x="6523178" y="1036303"/>
            <a:ext cx="1217726" cy="477054"/>
          </a:xfrm>
          <a:prstGeom prst="rect">
            <a:avLst/>
          </a:prstGeom>
          <a:noFill/>
        </p:spPr>
        <p:txBody>
          <a:bodyPr wrap="square" rtlCol="0">
            <a:spAutoFit/>
          </a:bodyPr>
          <a:lstStyle/>
          <a:p>
            <a:r>
              <a:rPr lang="zh-CN" altLang="en-US" sz="2500" b="1" dirty="0">
                <a:solidFill>
                  <a:schemeClr val="bg1"/>
                </a:solidFill>
                <a:latin typeface="+mn-ea"/>
                <a:ea typeface="+mn-ea"/>
              </a:rPr>
              <a:t>第一节</a:t>
            </a:r>
            <a:endParaRPr lang="zh-CN" altLang="en-US" sz="25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344250" y="236121"/>
            <a:ext cx="156292" cy="156292"/>
            <a:chOff x="304800" y="673100"/>
            <a:chExt cx="4000500" cy="4000500"/>
          </a:xfrm>
          <a:effectLst>
            <a:outerShdw blurRad="444500" dist="254000" dir="684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7" name="组合 6"/>
          <p:cNvGrpSpPr/>
          <p:nvPr/>
        </p:nvGrpSpPr>
        <p:grpSpPr>
          <a:xfrm>
            <a:off x="6137643" y="378031"/>
            <a:ext cx="156292" cy="156292"/>
            <a:chOff x="304800" y="673100"/>
            <a:chExt cx="4000500" cy="4000500"/>
          </a:xfrm>
          <a:effectLst>
            <a:outerShdw blurRad="444500" dist="254000" dir="684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9" name="椭圆 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checkerboard(across)">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1000" fill="hold">
                                              <p:stCondLst>
                                                <p:cond delay="0"/>
                                              </p:stCondLst>
                                            </p:cTn>
                                            <p:tgtEl>
                                              <p:spTgt spid="42"/>
                                            </p:tgtEl>
                                            <p:attrNameLst>
                                              <p:attrName>style.visibility</p:attrName>
                                            </p:attrNameLst>
                                          </p:cBhvr>
                                          <p:to>
                                            <p:strVal val="visible"/>
                                          </p:to>
                                        </p:set>
                                        <p:anim calcmode="lin" valueType="num">
                                          <p:cBhvr additive="base">
                                            <p:cTn id="13" dur="1000" fill="hold"/>
                                            <p:tgtEl>
                                              <p:spTgt spid="42"/>
                                            </p:tgtEl>
                                            <p:attrNameLst>
                                              <p:attrName>ppt_x</p:attrName>
                                            </p:attrNameLst>
                                          </p:cBhvr>
                                          <p:tavLst>
                                            <p:tav tm="0">
                                              <p:val>
                                                <p:strVal val="#ppt_x"/>
                                              </p:val>
                                            </p:tav>
                                            <p:tav tm="100000">
                                              <p:val>
                                                <p:strVal val="#ppt_x"/>
                                              </p:val>
                                            </p:tav>
                                          </p:tavLst>
                                        </p:anim>
                                        <p:anim calcmode="lin" valueType="num">
                                          <p:cBhvr additive="base">
                                            <p:cTn id="14" dur="10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14:presetBounceEnd="55000">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14:bounceEnd="55000">
                                          <p:cBhvr additive="base">
                                            <p:cTn id="17" dur="1000" fill="hold"/>
                                            <p:tgtEl>
                                              <p:spTgt spid="2"/>
                                            </p:tgtEl>
                                            <p:attrNameLst>
                                              <p:attrName>ppt_x</p:attrName>
                                            </p:attrNameLst>
                                          </p:cBhvr>
                                          <p:tavLst>
                                            <p:tav tm="0">
                                              <p:val>
                                                <p:strVal val="1+#ppt_w/2"/>
                                              </p:val>
                                            </p:tav>
                                            <p:tav tm="100000">
                                              <p:val>
                                                <p:strVal val="#ppt_x"/>
                                              </p:val>
                                            </p:tav>
                                          </p:tavLst>
                                        </p:anim>
                                        <p:anim calcmode="lin" valueType="num" p14:bounceEnd="55000">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14:presetBounceEnd="55000">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14:bounceEnd="55000">
                                          <p:cBhvr additive="base">
                                            <p:cTn id="21" dur="1000" fill="hold"/>
                                            <p:tgtEl>
                                              <p:spTgt spid="7"/>
                                            </p:tgtEl>
                                            <p:attrNameLst>
                                              <p:attrName>ppt_x</p:attrName>
                                            </p:attrNameLst>
                                          </p:cBhvr>
                                          <p:tavLst>
                                            <p:tav tm="0">
                                              <p:val>
                                                <p:strVal val="1+#ppt_w/2"/>
                                              </p:val>
                                            </p:tav>
                                            <p:tav tm="100000">
                                              <p:val>
                                                <p:strVal val="#ppt_x"/>
                                              </p:val>
                                            </p:tav>
                                          </p:tavLst>
                                        </p:anim>
                                        <p:anim calcmode="lin" valueType="num" p14:bounceEnd="55000">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14:presetBounceEnd="55000">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14:bounceEnd="55000">
                                          <p:cBhvr additive="base">
                                            <p:cTn id="25" dur="1000" fill="hold"/>
                                            <p:tgtEl>
                                              <p:spTgt spid="14"/>
                                            </p:tgtEl>
                                            <p:attrNameLst>
                                              <p:attrName>ppt_x</p:attrName>
                                            </p:attrNameLst>
                                          </p:cBhvr>
                                          <p:tavLst>
                                            <p:tav tm="0">
                                              <p:val>
                                                <p:strVal val="1+#ppt_w/2"/>
                                              </p:val>
                                            </p:tav>
                                            <p:tav tm="100000">
                                              <p:val>
                                                <p:strVal val="#ppt_x"/>
                                              </p:val>
                                            </p:tav>
                                          </p:tavLst>
                                        </p:anim>
                                        <p:anim calcmode="lin" valueType="num" p14:bounceEnd="55000">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14:presetBounceEnd="55000">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14:bounceEnd="55000">
                                          <p:cBhvr additive="base">
                                            <p:cTn id="29" dur="1000" fill="hold"/>
                                            <p:tgtEl>
                                              <p:spTgt spid="17"/>
                                            </p:tgtEl>
                                            <p:attrNameLst>
                                              <p:attrName>ppt_x</p:attrName>
                                            </p:attrNameLst>
                                          </p:cBhvr>
                                          <p:tavLst>
                                            <p:tav tm="0">
                                              <p:val>
                                                <p:strVal val="1+#ppt_w/2"/>
                                              </p:val>
                                            </p:tav>
                                            <p:tav tm="100000">
                                              <p:val>
                                                <p:strVal val="#ppt_x"/>
                                              </p:val>
                                            </p:tav>
                                          </p:tavLst>
                                        </p:anim>
                                        <p:anim calcmode="lin" valueType="num" p14:bounceEnd="55000">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2" nodeType="withEffect">
                                      <p:stCondLst>
                                        <p:cond delay="0"/>
                                      </p:stCondLst>
                                      <p:childTnLst>
                                        <p:set>
                                          <p:cBhvr>
                                            <p:cTn id="32" dur="1000" fill="hold">
                                              <p:stCondLst>
                                                <p:cond delay="0"/>
                                              </p:stCondLst>
                                            </p:cTn>
                                            <p:tgtEl>
                                              <p:spTgt spid="48"/>
                                            </p:tgtEl>
                                            <p:attrNameLst>
                                              <p:attrName>style.visibility</p:attrName>
                                            </p:attrNameLst>
                                          </p:cBhvr>
                                          <p:to>
                                            <p:strVal val="visible"/>
                                          </p:to>
                                        </p:set>
                                        <p:anim calcmode="lin" valueType="num">
                                          <p:cBhvr additive="base">
                                            <p:cTn id="33" dur="1000" fill="hold"/>
                                            <p:tgtEl>
                                              <p:spTgt spid="48"/>
                                            </p:tgtEl>
                                            <p:attrNameLst>
                                              <p:attrName>ppt_x</p:attrName>
                                            </p:attrNameLst>
                                          </p:cBhvr>
                                          <p:tavLst>
                                            <p:tav tm="0">
                                              <p:val>
                                                <p:strVal val="#ppt_x"/>
                                              </p:val>
                                            </p:tav>
                                            <p:tav tm="100000">
                                              <p:val>
                                                <p:strVal val="#ppt_x"/>
                                              </p:val>
                                            </p:tav>
                                          </p:tavLst>
                                        </p:anim>
                                        <p:anim calcmode="lin" valueType="num">
                                          <p:cBhvr additive="base">
                                            <p:cTn id="34" dur="10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14:presetBounceEnd="55000">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14:bounceEnd="55000">
                                          <p:cBhvr additive="base">
                                            <p:cTn id="37" dur="10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38" dur="10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500"/>
                                </p:stCondLst>
                                <p:childTnLst>
                                  <p:par>
                                    <p:cTn id="44" presetID="26" presetClass="entr" presetSubtype="0" fill="hold" grpId="1"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290">
                                              <p:stCondLst>
                                                <p:cond delay="0"/>
                                              </p:stCondLst>
                                            </p:cTn>
                                            <p:tgtEl>
                                              <p:spTgt spid="41"/>
                                            </p:tgtEl>
                                          </p:cBhvr>
                                        </p:animEffect>
                                        <p:anim calcmode="lin" valueType="num">
                                          <p:cBhvr>
                                            <p:cTn id="47"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52" dur="13">
                                              <p:stCondLst>
                                                <p:cond delay="325"/>
                                              </p:stCondLst>
                                            </p:cTn>
                                            <p:tgtEl>
                                              <p:spTgt spid="41"/>
                                            </p:tgtEl>
                                          </p:cBhvr>
                                          <p:to x="100000" y="60000"/>
                                        </p:animScale>
                                        <p:animScale>
                                          <p:cBhvr>
                                            <p:cTn id="53" dur="83" decel="50000">
                                              <p:stCondLst>
                                                <p:cond delay="338"/>
                                              </p:stCondLst>
                                            </p:cTn>
                                            <p:tgtEl>
                                              <p:spTgt spid="41"/>
                                            </p:tgtEl>
                                          </p:cBhvr>
                                          <p:to x="100000" y="100000"/>
                                        </p:animScale>
                                        <p:animScale>
                                          <p:cBhvr>
                                            <p:cTn id="54" dur="13">
                                              <p:stCondLst>
                                                <p:cond delay="656"/>
                                              </p:stCondLst>
                                            </p:cTn>
                                            <p:tgtEl>
                                              <p:spTgt spid="41"/>
                                            </p:tgtEl>
                                          </p:cBhvr>
                                          <p:to x="100000" y="80000"/>
                                        </p:animScale>
                                        <p:animScale>
                                          <p:cBhvr>
                                            <p:cTn id="55" dur="83" decel="50000">
                                              <p:stCondLst>
                                                <p:cond delay="669"/>
                                              </p:stCondLst>
                                            </p:cTn>
                                            <p:tgtEl>
                                              <p:spTgt spid="41"/>
                                            </p:tgtEl>
                                          </p:cBhvr>
                                          <p:to x="100000" y="100000"/>
                                        </p:animScale>
                                        <p:animScale>
                                          <p:cBhvr>
                                            <p:cTn id="56" dur="13">
                                              <p:stCondLst>
                                                <p:cond delay="821"/>
                                              </p:stCondLst>
                                            </p:cTn>
                                            <p:tgtEl>
                                              <p:spTgt spid="41"/>
                                            </p:tgtEl>
                                          </p:cBhvr>
                                          <p:to x="100000" y="90000"/>
                                        </p:animScale>
                                        <p:animScale>
                                          <p:cBhvr>
                                            <p:cTn id="57" dur="83" decel="50000">
                                              <p:stCondLst>
                                                <p:cond delay="834"/>
                                              </p:stCondLst>
                                            </p:cTn>
                                            <p:tgtEl>
                                              <p:spTgt spid="41"/>
                                            </p:tgtEl>
                                          </p:cBhvr>
                                          <p:to x="100000" y="100000"/>
                                        </p:animScale>
                                        <p:animScale>
                                          <p:cBhvr>
                                            <p:cTn id="58" dur="13">
                                              <p:stCondLst>
                                                <p:cond delay="904"/>
                                              </p:stCondLst>
                                            </p:cTn>
                                            <p:tgtEl>
                                              <p:spTgt spid="41"/>
                                            </p:tgtEl>
                                          </p:cBhvr>
                                          <p:to x="100000" y="95000"/>
                                        </p:animScale>
                                        <p:animScale>
                                          <p:cBhvr>
                                            <p:cTn id="59" dur="83" decel="50000">
                                              <p:stCondLst>
                                                <p:cond delay="917"/>
                                              </p:stCondLst>
                                            </p:cTn>
                                            <p:tgtEl>
                                              <p:spTgt spid="41"/>
                                            </p:tgtEl>
                                          </p:cBhvr>
                                          <p:to x="100000" y="100000"/>
                                        </p:animScale>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3" grpId="0" bldLvl="0" animBg="1"/>
          <p:bldP spid="24" grpId="0" bldLvl="0" animBg="1"/>
          <p:bldP spid="34" grpId="0" bldLvl="0" animBg="1"/>
          <p:bldP spid="35" grpId="0" bldLvl="0" animBg="1"/>
          <p:bldP spid="36" grpId="0"/>
          <p:bldP spid="40" grpId="0" bldLvl="0" animBg="1"/>
          <p:bldP spid="41" grpId="1"/>
          <p:bldP spid="48" grpId="2"/>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checkerboard(across)">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1000" fill="hold">
                                              <p:stCondLst>
                                                <p:cond delay="0"/>
                                              </p:stCondLst>
                                            </p:cTn>
                                            <p:tgtEl>
                                              <p:spTgt spid="42"/>
                                            </p:tgtEl>
                                            <p:attrNameLst>
                                              <p:attrName>style.visibility</p:attrName>
                                            </p:attrNameLst>
                                          </p:cBhvr>
                                          <p:to>
                                            <p:strVal val="visible"/>
                                          </p:to>
                                        </p:set>
                                        <p:anim calcmode="lin" valueType="num">
                                          <p:cBhvr additive="base">
                                            <p:cTn id="13" dur="1000" fill="hold"/>
                                            <p:tgtEl>
                                              <p:spTgt spid="42"/>
                                            </p:tgtEl>
                                            <p:attrNameLst>
                                              <p:attrName>ppt_x</p:attrName>
                                            </p:attrNameLst>
                                          </p:cBhvr>
                                          <p:tavLst>
                                            <p:tav tm="0">
                                              <p:val>
                                                <p:strVal val="#ppt_x"/>
                                              </p:val>
                                            </p:tav>
                                            <p:tav tm="100000">
                                              <p:val>
                                                <p:strVal val="#ppt_x"/>
                                              </p:val>
                                            </p:tav>
                                          </p:tavLst>
                                        </p:anim>
                                        <p:anim calcmode="lin" valueType="num">
                                          <p:cBhvr additive="base">
                                            <p:cTn id="14" dur="10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1+#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1+#ppt_w/2"/>
                                              </p:val>
                                            </p:tav>
                                            <p:tav tm="100000">
                                              <p:val>
                                                <p:strVal val="#ppt_x"/>
                                              </p:val>
                                            </p:tav>
                                          </p:tavLst>
                                        </p:anim>
                                        <p:anim calcmode="lin" valueType="num">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1+#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1000" fill="hold"/>
                                            <p:tgtEl>
                                              <p:spTgt spid="17"/>
                                            </p:tgtEl>
                                            <p:attrNameLst>
                                              <p:attrName>ppt_x</p:attrName>
                                            </p:attrNameLst>
                                          </p:cBhvr>
                                          <p:tavLst>
                                            <p:tav tm="0">
                                              <p:val>
                                                <p:strVal val="1+#ppt_w/2"/>
                                              </p:val>
                                            </p:tav>
                                            <p:tav tm="100000">
                                              <p:val>
                                                <p:strVal val="#ppt_x"/>
                                              </p:val>
                                            </p:tav>
                                          </p:tavLst>
                                        </p:anim>
                                        <p:anim calcmode="lin" valueType="num">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2" nodeType="withEffect">
                                      <p:stCondLst>
                                        <p:cond delay="0"/>
                                      </p:stCondLst>
                                      <p:childTnLst>
                                        <p:set>
                                          <p:cBhvr>
                                            <p:cTn id="32" dur="1000" fill="hold">
                                              <p:stCondLst>
                                                <p:cond delay="0"/>
                                              </p:stCondLst>
                                            </p:cTn>
                                            <p:tgtEl>
                                              <p:spTgt spid="48"/>
                                            </p:tgtEl>
                                            <p:attrNameLst>
                                              <p:attrName>style.visibility</p:attrName>
                                            </p:attrNameLst>
                                          </p:cBhvr>
                                          <p:to>
                                            <p:strVal val="visible"/>
                                          </p:to>
                                        </p:set>
                                        <p:anim calcmode="lin" valueType="num">
                                          <p:cBhvr additive="base">
                                            <p:cTn id="33" dur="1000" fill="hold"/>
                                            <p:tgtEl>
                                              <p:spTgt spid="48"/>
                                            </p:tgtEl>
                                            <p:attrNameLst>
                                              <p:attrName>ppt_x</p:attrName>
                                            </p:attrNameLst>
                                          </p:cBhvr>
                                          <p:tavLst>
                                            <p:tav tm="0">
                                              <p:val>
                                                <p:strVal val="#ppt_x"/>
                                              </p:val>
                                            </p:tav>
                                            <p:tav tm="100000">
                                              <p:val>
                                                <p:strVal val="#ppt_x"/>
                                              </p:val>
                                            </p:tav>
                                          </p:tavLst>
                                        </p:anim>
                                        <p:anim calcmode="lin" valueType="num">
                                          <p:cBhvr additive="base">
                                            <p:cTn id="34" dur="10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1000" fill="hold"/>
                                            <p:tgtEl>
                                              <p:spTgt spid="20"/>
                                            </p:tgtEl>
                                            <p:attrNameLst>
                                              <p:attrName>ppt_x</p:attrName>
                                            </p:attrNameLst>
                                          </p:cBhvr>
                                          <p:tavLst>
                                            <p:tav tm="0">
                                              <p:val>
                                                <p:strVal val="1+#ppt_w/2"/>
                                              </p:val>
                                            </p:tav>
                                            <p:tav tm="100000">
                                              <p:val>
                                                <p:strVal val="#ppt_x"/>
                                              </p:val>
                                            </p:tav>
                                          </p:tavLst>
                                        </p:anim>
                                        <p:anim calcmode="lin" valueType="num">
                                          <p:cBhvr additive="base">
                                            <p:cTn id="38" dur="10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500"/>
                                </p:stCondLst>
                                <p:childTnLst>
                                  <p:par>
                                    <p:cTn id="44" presetID="26" presetClass="entr" presetSubtype="0" fill="hold" grpId="1"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290">
                                              <p:stCondLst>
                                                <p:cond delay="0"/>
                                              </p:stCondLst>
                                            </p:cTn>
                                            <p:tgtEl>
                                              <p:spTgt spid="41"/>
                                            </p:tgtEl>
                                          </p:cBhvr>
                                        </p:animEffect>
                                        <p:anim calcmode="lin" valueType="num">
                                          <p:cBhvr>
                                            <p:cTn id="47"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52" dur="13">
                                              <p:stCondLst>
                                                <p:cond delay="325"/>
                                              </p:stCondLst>
                                            </p:cTn>
                                            <p:tgtEl>
                                              <p:spTgt spid="41"/>
                                            </p:tgtEl>
                                          </p:cBhvr>
                                          <p:to x="100000" y="60000"/>
                                        </p:animScale>
                                        <p:animScale>
                                          <p:cBhvr>
                                            <p:cTn id="53" dur="83" decel="50000">
                                              <p:stCondLst>
                                                <p:cond delay="338"/>
                                              </p:stCondLst>
                                            </p:cTn>
                                            <p:tgtEl>
                                              <p:spTgt spid="41"/>
                                            </p:tgtEl>
                                          </p:cBhvr>
                                          <p:to x="100000" y="100000"/>
                                        </p:animScale>
                                        <p:animScale>
                                          <p:cBhvr>
                                            <p:cTn id="54" dur="13">
                                              <p:stCondLst>
                                                <p:cond delay="656"/>
                                              </p:stCondLst>
                                            </p:cTn>
                                            <p:tgtEl>
                                              <p:spTgt spid="41"/>
                                            </p:tgtEl>
                                          </p:cBhvr>
                                          <p:to x="100000" y="80000"/>
                                        </p:animScale>
                                        <p:animScale>
                                          <p:cBhvr>
                                            <p:cTn id="55" dur="83" decel="50000">
                                              <p:stCondLst>
                                                <p:cond delay="669"/>
                                              </p:stCondLst>
                                            </p:cTn>
                                            <p:tgtEl>
                                              <p:spTgt spid="41"/>
                                            </p:tgtEl>
                                          </p:cBhvr>
                                          <p:to x="100000" y="100000"/>
                                        </p:animScale>
                                        <p:animScale>
                                          <p:cBhvr>
                                            <p:cTn id="56" dur="13">
                                              <p:stCondLst>
                                                <p:cond delay="821"/>
                                              </p:stCondLst>
                                            </p:cTn>
                                            <p:tgtEl>
                                              <p:spTgt spid="41"/>
                                            </p:tgtEl>
                                          </p:cBhvr>
                                          <p:to x="100000" y="90000"/>
                                        </p:animScale>
                                        <p:animScale>
                                          <p:cBhvr>
                                            <p:cTn id="57" dur="83" decel="50000">
                                              <p:stCondLst>
                                                <p:cond delay="834"/>
                                              </p:stCondLst>
                                            </p:cTn>
                                            <p:tgtEl>
                                              <p:spTgt spid="41"/>
                                            </p:tgtEl>
                                          </p:cBhvr>
                                          <p:to x="100000" y="100000"/>
                                        </p:animScale>
                                        <p:animScale>
                                          <p:cBhvr>
                                            <p:cTn id="58" dur="13">
                                              <p:stCondLst>
                                                <p:cond delay="904"/>
                                              </p:stCondLst>
                                            </p:cTn>
                                            <p:tgtEl>
                                              <p:spTgt spid="41"/>
                                            </p:tgtEl>
                                          </p:cBhvr>
                                          <p:to x="100000" y="95000"/>
                                        </p:animScale>
                                        <p:animScale>
                                          <p:cBhvr>
                                            <p:cTn id="59" dur="83" decel="50000">
                                              <p:stCondLst>
                                                <p:cond delay="917"/>
                                              </p:stCondLst>
                                            </p:cTn>
                                            <p:tgtEl>
                                              <p:spTgt spid="41"/>
                                            </p:tgtEl>
                                          </p:cBhvr>
                                          <p:to x="100000" y="100000"/>
                                        </p:animScale>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3" grpId="0" bldLvl="0" animBg="1"/>
          <p:bldP spid="24" grpId="0" bldLvl="0" animBg="1"/>
          <p:bldP spid="34" grpId="0" bldLvl="0" animBg="1"/>
          <p:bldP spid="35" grpId="0" bldLvl="0" animBg="1"/>
          <p:bldP spid="36" grpId="0"/>
          <p:bldP spid="40" grpId="0" bldLvl="0" animBg="1"/>
          <p:bldP spid="41" grpId="1"/>
          <p:bldP spid="48" grpId="2"/>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8B1FAF-634A-4923-A2DE-EB79FD9C9195}"/>
              </a:ext>
            </a:extLst>
          </p:cNvPr>
          <p:cNvPicPr>
            <a:picLocks noChangeAspect="1"/>
          </p:cNvPicPr>
          <p:nvPr/>
        </p:nvPicPr>
        <p:blipFill>
          <a:blip r:embed="rId3"/>
          <a:stretch>
            <a:fillRect/>
          </a:stretch>
        </p:blipFill>
        <p:spPr>
          <a:xfrm rot="20442848">
            <a:off x="-107467" y="176742"/>
            <a:ext cx="4208573" cy="2340785"/>
          </a:xfrm>
          <a:prstGeom prst="rect">
            <a:avLst/>
          </a:prstGeom>
        </p:spPr>
      </p:pic>
      <p:pic>
        <p:nvPicPr>
          <p:cNvPr id="3" name="图片 2">
            <a:extLst>
              <a:ext uri="{FF2B5EF4-FFF2-40B4-BE49-F238E27FC236}">
                <a16:creationId xmlns:a16="http://schemas.microsoft.com/office/drawing/2014/main" id="{8060F2C6-425E-455E-9026-1745F0942DC8}"/>
              </a:ext>
            </a:extLst>
          </p:cNvPr>
          <p:cNvPicPr>
            <a:picLocks noChangeAspect="1"/>
          </p:cNvPicPr>
          <p:nvPr/>
        </p:nvPicPr>
        <p:blipFill>
          <a:blip r:embed="rId4"/>
          <a:stretch>
            <a:fillRect/>
          </a:stretch>
        </p:blipFill>
        <p:spPr>
          <a:xfrm rot="1275590">
            <a:off x="4932040" y="411510"/>
            <a:ext cx="4078575" cy="3867894"/>
          </a:xfrm>
          <a:prstGeom prst="rect">
            <a:avLst/>
          </a:prstGeom>
        </p:spPr>
      </p:pic>
      <p:pic>
        <p:nvPicPr>
          <p:cNvPr id="4" name="图片 3">
            <a:extLst>
              <a:ext uri="{FF2B5EF4-FFF2-40B4-BE49-F238E27FC236}">
                <a16:creationId xmlns:a16="http://schemas.microsoft.com/office/drawing/2014/main" id="{24D12C09-08B8-4DC8-8DEA-0EBBC27C6E38}"/>
              </a:ext>
            </a:extLst>
          </p:cNvPr>
          <p:cNvPicPr>
            <a:picLocks noChangeAspect="1"/>
          </p:cNvPicPr>
          <p:nvPr/>
        </p:nvPicPr>
        <p:blipFill>
          <a:blip r:embed="rId5"/>
          <a:stretch>
            <a:fillRect/>
          </a:stretch>
        </p:blipFill>
        <p:spPr>
          <a:xfrm>
            <a:off x="899592" y="2992422"/>
            <a:ext cx="4294442" cy="1900389"/>
          </a:xfrm>
          <a:prstGeom prst="rect">
            <a:avLst/>
          </a:prstGeom>
        </p:spPr>
      </p:pic>
      <p:sp>
        <p:nvSpPr>
          <p:cNvPr id="5" name="TextBox 72">
            <a:extLst>
              <a:ext uri="{FF2B5EF4-FFF2-40B4-BE49-F238E27FC236}">
                <a16:creationId xmlns:a16="http://schemas.microsoft.com/office/drawing/2014/main" id="{F0231FDF-52A9-4444-93AC-32BBFF758B76}"/>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410386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26"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290">
                                          <p:stCondLst>
                                            <p:cond delay="0"/>
                                          </p:stCondLst>
                                        </p:cTn>
                                        <p:tgtEl>
                                          <p:spTgt spid="4"/>
                                        </p:tgtEl>
                                      </p:cBhvr>
                                    </p:animEffect>
                                    <p:anim calcmode="lin" valueType="num">
                                      <p:cBhvr>
                                        <p:cTn id="19"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0"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1"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22"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23"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24" dur="13">
                                          <p:stCondLst>
                                            <p:cond delay="325"/>
                                          </p:stCondLst>
                                        </p:cTn>
                                        <p:tgtEl>
                                          <p:spTgt spid="4"/>
                                        </p:tgtEl>
                                      </p:cBhvr>
                                      <p:to x="100000" y="60000"/>
                                    </p:animScale>
                                    <p:animScale>
                                      <p:cBhvr>
                                        <p:cTn id="25" dur="83" decel="50000">
                                          <p:stCondLst>
                                            <p:cond delay="338"/>
                                          </p:stCondLst>
                                        </p:cTn>
                                        <p:tgtEl>
                                          <p:spTgt spid="4"/>
                                        </p:tgtEl>
                                      </p:cBhvr>
                                      <p:to x="100000" y="100000"/>
                                    </p:animScale>
                                    <p:animScale>
                                      <p:cBhvr>
                                        <p:cTn id="26" dur="13">
                                          <p:stCondLst>
                                            <p:cond delay="656"/>
                                          </p:stCondLst>
                                        </p:cTn>
                                        <p:tgtEl>
                                          <p:spTgt spid="4"/>
                                        </p:tgtEl>
                                      </p:cBhvr>
                                      <p:to x="100000" y="80000"/>
                                    </p:animScale>
                                    <p:animScale>
                                      <p:cBhvr>
                                        <p:cTn id="27" dur="83" decel="50000">
                                          <p:stCondLst>
                                            <p:cond delay="669"/>
                                          </p:stCondLst>
                                        </p:cTn>
                                        <p:tgtEl>
                                          <p:spTgt spid="4"/>
                                        </p:tgtEl>
                                      </p:cBhvr>
                                      <p:to x="100000" y="100000"/>
                                    </p:animScale>
                                    <p:animScale>
                                      <p:cBhvr>
                                        <p:cTn id="28" dur="13">
                                          <p:stCondLst>
                                            <p:cond delay="821"/>
                                          </p:stCondLst>
                                        </p:cTn>
                                        <p:tgtEl>
                                          <p:spTgt spid="4"/>
                                        </p:tgtEl>
                                      </p:cBhvr>
                                      <p:to x="100000" y="90000"/>
                                    </p:animScale>
                                    <p:animScale>
                                      <p:cBhvr>
                                        <p:cTn id="29" dur="83" decel="50000">
                                          <p:stCondLst>
                                            <p:cond delay="834"/>
                                          </p:stCondLst>
                                        </p:cTn>
                                        <p:tgtEl>
                                          <p:spTgt spid="4"/>
                                        </p:tgtEl>
                                      </p:cBhvr>
                                      <p:to x="100000" y="100000"/>
                                    </p:animScale>
                                    <p:animScale>
                                      <p:cBhvr>
                                        <p:cTn id="30" dur="13">
                                          <p:stCondLst>
                                            <p:cond delay="904"/>
                                          </p:stCondLst>
                                        </p:cTn>
                                        <p:tgtEl>
                                          <p:spTgt spid="4"/>
                                        </p:tgtEl>
                                      </p:cBhvr>
                                      <p:to x="100000" y="95000"/>
                                    </p:animScale>
                                    <p:animScale>
                                      <p:cBhvr>
                                        <p:cTn id="31" dur="83" decel="50000">
                                          <p:stCondLst>
                                            <p:cond delay="917"/>
                                          </p:stCondLst>
                                        </p:cTn>
                                        <p:tgtEl>
                                          <p:spTgt spid="4"/>
                                        </p:tgtEl>
                                      </p:cBhvr>
                                      <p:to x="100000" y="100000"/>
                                    </p:animScale>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BFEB3B20-F850-4F81-AFEA-7FA9B9BD1406}"/>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箭头连接符 2">
            <a:extLst>
              <a:ext uri="{FF2B5EF4-FFF2-40B4-BE49-F238E27FC236}">
                <a16:creationId xmlns:a16="http://schemas.microsoft.com/office/drawing/2014/main" id="{C05C3423-0784-4CB7-9F0B-3E9BC75B7349}"/>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矩形 87">
            <a:extLst>
              <a:ext uri="{FF2B5EF4-FFF2-40B4-BE49-F238E27FC236}">
                <a16:creationId xmlns:a16="http://schemas.microsoft.com/office/drawing/2014/main" id="{5C57606E-0793-4CDB-8778-703306EB55E4}"/>
              </a:ext>
            </a:extLst>
          </p:cNvPr>
          <p:cNvSpPr>
            <a:spLocks noChangeArrowheads="1"/>
          </p:cNvSpPr>
          <p:nvPr/>
        </p:nvSpPr>
        <p:spPr bwMode="auto">
          <a:xfrm>
            <a:off x="179510" y="555526"/>
            <a:ext cx="5760639" cy="540000"/>
          </a:xfrm>
          <a:prstGeom prst="rect">
            <a:avLst/>
          </a:prstGeom>
          <a:noFill/>
          <a:ln w="9525">
            <a:noFill/>
            <a:miter lim="800000"/>
          </a:ln>
        </p:spPr>
        <p:txBody>
          <a:bodyPr wrap="square" lIns="91438" tIns="45719" rIns="91438" bIns="45719" anchor="ctr">
            <a:noAutofit/>
          </a:bodyPr>
          <a:lstStyle/>
          <a:p>
            <a:pPr eaLnBrk="0" fontAlgn="ctr" hangingPunct="0">
              <a:buClr>
                <a:srgbClr val="FF0000"/>
              </a:buClr>
              <a:buSzPct val="70000"/>
            </a:pPr>
            <a:r>
              <a:rPr lang="en-US" altLang="zh-CN" sz="1100" dirty="0">
                <a:solidFill>
                  <a:schemeClr val="accent1"/>
                </a:solidFill>
                <a:latin typeface="微软雅黑" panose="020B0503020204020204" pitchFamily="34" charset="-122"/>
                <a:ea typeface="微软雅黑" panose="020B0503020204020204" pitchFamily="34" charset="-122"/>
              </a:rPr>
              <a:t>23</a:t>
            </a:r>
            <a:r>
              <a:rPr lang="zh-CN" altLang="en-US" sz="1100" dirty="0">
                <a:solidFill>
                  <a:schemeClr val="accent1"/>
                </a:solidFill>
                <a:latin typeface="微软雅黑" panose="020B0503020204020204" pitchFamily="34" charset="-122"/>
                <a:ea typeface="微软雅黑" panose="020B0503020204020204" pitchFamily="34" charset="-122"/>
              </a:rPr>
              <a:t>岁就拿下了加州伯克利分校的数学博士学位</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矩形 87">
            <a:extLst>
              <a:ext uri="{FF2B5EF4-FFF2-40B4-BE49-F238E27FC236}">
                <a16:creationId xmlns:a16="http://schemas.microsoft.com/office/drawing/2014/main" id="{211F9DF4-3F18-4E72-ABE2-50A24A2520BA}"/>
              </a:ext>
            </a:extLst>
          </p:cNvPr>
          <p:cNvSpPr>
            <a:spLocks noChangeArrowheads="1"/>
          </p:cNvSpPr>
          <p:nvPr/>
        </p:nvSpPr>
        <p:spPr bwMode="auto">
          <a:xfrm>
            <a:off x="179511" y="815583"/>
            <a:ext cx="3562568" cy="540000"/>
          </a:xfrm>
          <a:prstGeom prst="rect">
            <a:avLst/>
          </a:prstGeom>
          <a:noFill/>
          <a:ln w="9525">
            <a:noFill/>
            <a:miter lim="800000"/>
          </a:ln>
        </p:spPr>
        <p:txBody>
          <a:bodyPr wrap="square" lIns="91438" tIns="45719" rIns="91438" bIns="45719" anchor="ctr">
            <a:noAutofit/>
          </a:bodyPr>
          <a:lstStyle/>
          <a:p>
            <a:pPr eaLnBrk="0" fontAlgn="ctr" hangingPunct="0">
              <a:buClr>
                <a:srgbClr val="FF0000"/>
              </a:buClr>
              <a:buSzPct val="70000"/>
            </a:pPr>
            <a:r>
              <a:rPr lang="en-US" altLang="zh-CN" sz="1100" dirty="0">
                <a:solidFill>
                  <a:schemeClr val="accent1"/>
                </a:solidFill>
                <a:latin typeface="微软雅黑" panose="020B0503020204020204" pitchFamily="34" charset="-122"/>
                <a:ea typeface="微软雅黑" panose="020B0503020204020204" pitchFamily="34" charset="-122"/>
              </a:rPr>
              <a:t>30</a:t>
            </a:r>
            <a:r>
              <a:rPr lang="zh-CN" altLang="en-US" sz="1100" dirty="0">
                <a:solidFill>
                  <a:schemeClr val="accent1"/>
                </a:solidFill>
                <a:latin typeface="微软雅黑" panose="020B0503020204020204" pitchFamily="34" charset="-122"/>
                <a:ea typeface="微软雅黑" panose="020B0503020204020204" pitchFamily="34" charset="-122"/>
              </a:rPr>
              <a:t>岁就成为了数学系主任</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矩形 87">
            <a:extLst>
              <a:ext uri="{FF2B5EF4-FFF2-40B4-BE49-F238E27FC236}">
                <a16:creationId xmlns:a16="http://schemas.microsoft.com/office/drawing/2014/main" id="{12BC6FCA-46F3-4B7A-A2DA-5459B25DF932}"/>
              </a:ext>
            </a:extLst>
          </p:cNvPr>
          <p:cNvSpPr>
            <a:spLocks noChangeArrowheads="1"/>
          </p:cNvSpPr>
          <p:nvPr/>
        </p:nvSpPr>
        <p:spPr bwMode="auto">
          <a:xfrm>
            <a:off x="179511" y="1075640"/>
            <a:ext cx="7272807" cy="540000"/>
          </a:xfrm>
          <a:prstGeom prst="rect">
            <a:avLst/>
          </a:prstGeom>
          <a:noFill/>
          <a:ln w="9525">
            <a:noFill/>
            <a:miter lim="800000"/>
          </a:ln>
        </p:spPr>
        <p:txBody>
          <a:bodyPr wrap="square" lIns="91438" tIns="45719" rIns="91438" bIns="45719" anchor="ctr">
            <a:noAutofit/>
          </a:bodyPr>
          <a:lstStyle/>
          <a:p>
            <a:pPr eaLnBrk="0" fontAlgn="ctr" hangingPunct="0">
              <a:buClr>
                <a:srgbClr val="FF0000"/>
              </a:buClr>
              <a:buSzPct val="70000"/>
            </a:pPr>
            <a:r>
              <a:rPr lang="zh-CN" altLang="en-US" sz="1100" dirty="0">
                <a:solidFill>
                  <a:schemeClr val="accent1"/>
                </a:solidFill>
                <a:latin typeface="微软雅黑" panose="020B0503020204020204" pitchFamily="34" charset="-122"/>
                <a:ea typeface="微软雅黑" panose="020B0503020204020204" pitchFamily="34" charset="-122"/>
              </a:rPr>
              <a:t>与中国著名数学家陈省身合作创立了“陈</a:t>
            </a:r>
            <a:r>
              <a:rPr lang="en-US" altLang="zh-CN" sz="1100" dirty="0">
                <a:solidFill>
                  <a:schemeClr val="accent1"/>
                </a:solidFill>
                <a:latin typeface="微软雅黑" panose="020B0503020204020204" pitchFamily="34" charset="-122"/>
                <a:ea typeface="微软雅黑" panose="020B0503020204020204" pitchFamily="34" charset="-122"/>
              </a:rPr>
              <a:t>-</a:t>
            </a:r>
            <a:r>
              <a:rPr lang="zh-CN" altLang="en-US" sz="1100" dirty="0">
                <a:solidFill>
                  <a:schemeClr val="accent1"/>
                </a:solidFill>
                <a:latin typeface="微软雅黑" panose="020B0503020204020204" pitchFamily="34" charset="-122"/>
                <a:ea typeface="微软雅黑" panose="020B0503020204020204" pitchFamily="34" charset="-122"/>
              </a:rPr>
              <a:t>西蒙斯”理论，获得维布伦奖，这个方程定义了许多的现代物理学定理</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矩形 87">
            <a:extLst>
              <a:ext uri="{FF2B5EF4-FFF2-40B4-BE49-F238E27FC236}">
                <a16:creationId xmlns:a16="http://schemas.microsoft.com/office/drawing/2014/main" id="{44EB7F1F-D9FB-490C-9E28-522666FCFA28}"/>
              </a:ext>
            </a:extLst>
          </p:cNvPr>
          <p:cNvSpPr>
            <a:spLocks noChangeArrowheads="1"/>
          </p:cNvSpPr>
          <p:nvPr/>
        </p:nvSpPr>
        <p:spPr bwMode="auto">
          <a:xfrm>
            <a:off x="179511" y="1484770"/>
            <a:ext cx="4968552" cy="540000"/>
          </a:xfrm>
          <a:prstGeom prst="rect">
            <a:avLst/>
          </a:prstGeom>
          <a:noFill/>
          <a:ln w="9525">
            <a:noFill/>
            <a:miter lim="800000"/>
          </a:ln>
        </p:spPr>
        <p:txBody>
          <a:bodyPr wrap="square" lIns="91438" tIns="45719" rIns="91438" bIns="45719" anchor="ctr">
            <a:no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进军华尔街，靠着一套神秘的数学模型成为了世界上最能赚钱的基金经理</a:t>
            </a:r>
          </a:p>
        </p:txBody>
      </p:sp>
      <p:sp>
        <p:nvSpPr>
          <p:cNvPr id="43" name="矩形 87">
            <a:extLst>
              <a:ext uri="{FF2B5EF4-FFF2-40B4-BE49-F238E27FC236}">
                <a16:creationId xmlns:a16="http://schemas.microsoft.com/office/drawing/2014/main" id="{A8F8BB21-2793-4F53-97FD-D336EBF35E0E}"/>
              </a:ext>
            </a:extLst>
          </p:cNvPr>
          <p:cNvSpPr>
            <a:spLocks noChangeArrowheads="1"/>
          </p:cNvSpPr>
          <p:nvPr/>
        </p:nvSpPr>
        <p:spPr bwMode="auto">
          <a:xfrm>
            <a:off x="179511" y="1707654"/>
            <a:ext cx="4968552" cy="540000"/>
          </a:xfrm>
          <a:prstGeom prst="rect">
            <a:avLst/>
          </a:prstGeom>
          <a:noFill/>
          <a:ln w="9525">
            <a:noFill/>
            <a:miter lim="800000"/>
          </a:ln>
        </p:spPr>
        <p:txBody>
          <a:bodyPr wrap="square" lIns="91438" tIns="45719" rIns="91438" bIns="45719" anchor="ctr">
            <a:no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基金成立</a:t>
            </a:r>
            <a: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多年来，几乎为亏损，平均每年回报率高达</a:t>
            </a:r>
            <a: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rPr>
              <a:t>35%</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2" name="TextBox 33">
            <a:extLst>
              <a:ext uri="{FF2B5EF4-FFF2-40B4-BE49-F238E27FC236}">
                <a16:creationId xmlns:a16="http://schemas.microsoft.com/office/drawing/2014/main" id="{E20E15E4-C876-4757-A439-CB0651867DF3}"/>
              </a:ext>
            </a:extLst>
          </p:cNvPr>
          <p:cNvSpPr txBox="1"/>
          <p:nvPr/>
        </p:nvSpPr>
        <p:spPr>
          <a:xfrm>
            <a:off x="107504" y="123478"/>
            <a:ext cx="1265091" cy="32316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1</a:t>
            </a:r>
            <a:r>
              <a:rPr lang="zh-CN" altLang="en-US" sz="1500" b="1" dirty="0">
                <a:latin typeface="微软雅黑" panose="020B0503020204020204" pitchFamily="34" charset="-122"/>
                <a:ea typeface="微软雅黑" panose="020B0503020204020204" pitchFamily="34" charset="-122"/>
              </a:rPr>
              <a:t>、人生轨迹</a:t>
            </a:r>
          </a:p>
        </p:txBody>
      </p:sp>
      <p:sp>
        <p:nvSpPr>
          <p:cNvPr id="53" name="矩形 87">
            <a:extLst>
              <a:ext uri="{FF2B5EF4-FFF2-40B4-BE49-F238E27FC236}">
                <a16:creationId xmlns:a16="http://schemas.microsoft.com/office/drawing/2014/main" id="{A6CE2D78-2DD7-44A7-897B-F16D8943E473}"/>
              </a:ext>
            </a:extLst>
          </p:cNvPr>
          <p:cNvSpPr>
            <a:spLocks noChangeArrowheads="1"/>
          </p:cNvSpPr>
          <p:nvPr/>
        </p:nvSpPr>
        <p:spPr bwMode="auto">
          <a:xfrm>
            <a:off x="179511" y="2211710"/>
            <a:ext cx="8470641" cy="540000"/>
          </a:xfrm>
          <a:prstGeom prst="rect">
            <a:avLst/>
          </a:prstGeom>
          <a:noFill/>
          <a:ln w="9525">
            <a:noFill/>
            <a:miter lim="800000"/>
          </a:ln>
        </p:spPr>
        <p:txBody>
          <a:bodyPr wrap="square" lIns="91438" tIns="45719" rIns="91438" bIns="45719" anchor="ctr">
            <a:noAutofit/>
          </a:bodyPr>
          <a:lstStyle/>
          <a:p>
            <a:pPr eaLnBrk="0" fontAlgn="ctr" hangingPunct="0">
              <a:buClr>
                <a:srgbClr val="FF0000"/>
              </a:buClr>
              <a:buSzPct val="70000"/>
            </a:pPr>
            <a:r>
              <a:rPr lang="zh-CN" altLang="en-US" sz="1100" dirty="0">
                <a:solidFill>
                  <a:schemeClr val="accent1"/>
                </a:solidFill>
                <a:latin typeface="微软雅黑" panose="020B0503020204020204" pitchFamily="34" charset="-122"/>
                <a:ea typeface="微软雅黑" panose="020B0503020204020204" pitchFamily="34" charset="-122"/>
              </a:rPr>
              <a:t>沃伦巴菲特是投资界人尽皆知的“股神”，但是西蒙斯创立的大奖章基金的平均年化收益率比巴菲特还要高得多，其超越巴菲特的秘密武器就是量化投资。</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4" name="矩形 87">
            <a:extLst>
              <a:ext uri="{FF2B5EF4-FFF2-40B4-BE49-F238E27FC236}">
                <a16:creationId xmlns:a16="http://schemas.microsoft.com/office/drawing/2014/main" id="{C1A69D1B-34EB-4C4F-A49A-BDD992D8A49B}"/>
              </a:ext>
            </a:extLst>
          </p:cNvPr>
          <p:cNvSpPr>
            <a:spLocks noChangeArrowheads="1"/>
          </p:cNvSpPr>
          <p:nvPr/>
        </p:nvSpPr>
        <p:spPr bwMode="auto">
          <a:xfrm>
            <a:off x="179511" y="2642595"/>
            <a:ext cx="8470641" cy="540000"/>
          </a:xfrm>
          <a:prstGeom prst="rect">
            <a:avLst/>
          </a:prstGeom>
          <a:noFill/>
          <a:ln w="9525">
            <a:noFill/>
            <a:miter lim="800000"/>
          </a:ln>
        </p:spPr>
        <p:txBody>
          <a:bodyPr wrap="square" lIns="91438" tIns="45719" rIns="91438" bIns="45719" anchor="ctr">
            <a:noAutofit/>
          </a:bodyPr>
          <a:lstStyle/>
          <a:p>
            <a:pPr eaLnBrk="0" fontAlgn="ctr" hangingPunct="0">
              <a:buClr>
                <a:srgbClr val="FF0000"/>
              </a:buClr>
              <a:buSzPct val="70000"/>
            </a:pPr>
            <a:r>
              <a:rPr lang="zh-CN" altLang="en-US" sz="1100" dirty="0">
                <a:solidFill>
                  <a:schemeClr val="accent1"/>
                </a:solidFill>
                <a:latin typeface="微软雅黑" panose="020B0503020204020204" pitchFamily="34" charset="-122"/>
                <a:ea typeface="微软雅黑" panose="020B0503020204020204" pitchFamily="34" charset="-122"/>
              </a:rPr>
              <a:t>西蒙斯依靠数学模型和电脑，管理着旗下巨额基金，用数学模型捕捉市场机会，由电脑做出交易决策</a:t>
            </a:r>
            <a:endParaRPr lang="en-US" altLang="zh-CN" sz="1100" dirty="0">
              <a:solidFill>
                <a:schemeClr val="accent1"/>
              </a:solidFill>
              <a:latin typeface="微软雅黑" panose="020B0503020204020204" pitchFamily="34" charset="-122"/>
              <a:ea typeface="微软雅黑" panose="020B0503020204020204" pitchFamily="34" charset="-122"/>
            </a:endParaRPr>
          </a:p>
          <a:p>
            <a:pPr eaLnBrk="0" fontAlgn="ctr" hangingPunct="0">
              <a:buClr>
                <a:srgbClr val="FF0000"/>
              </a:buClr>
              <a:buSzPct val="70000"/>
            </a:pP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矩形 87">
            <a:extLst>
              <a:ext uri="{FF2B5EF4-FFF2-40B4-BE49-F238E27FC236}">
                <a16:creationId xmlns:a16="http://schemas.microsoft.com/office/drawing/2014/main" id="{1C369A27-59CF-4369-A9B5-B815557A8CFC}"/>
              </a:ext>
            </a:extLst>
          </p:cNvPr>
          <p:cNvSpPr>
            <a:spLocks noChangeArrowheads="1"/>
          </p:cNvSpPr>
          <p:nvPr/>
        </p:nvSpPr>
        <p:spPr bwMode="auto">
          <a:xfrm>
            <a:off x="179511" y="2885043"/>
            <a:ext cx="8470641" cy="540000"/>
          </a:xfrm>
          <a:prstGeom prst="rect">
            <a:avLst/>
          </a:prstGeom>
          <a:noFill/>
          <a:ln w="9525">
            <a:noFill/>
            <a:miter lim="800000"/>
          </a:ln>
        </p:spPr>
        <p:txBody>
          <a:bodyPr wrap="square" lIns="91438" tIns="45719" rIns="91438" bIns="45719" anchor="ctr">
            <a:noAutofit/>
          </a:bodyPr>
          <a:lstStyle/>
          <a:p>
            <a:pPr eaLnBrk="0" fontAlgn="ctr" hangingPunct="0">
              <a:buClr>
                <a:srgbClr val="FF0000"/>
              </a:buClr>
              <a:buSzPct val="70000"/>
            </a:pPr>
            <a:r>
              <a:rPr lang="zh-CN" altLang="en-US" sz="1100" dirty="0">
                <a:solidFill>
                  <a:schemeClr val="accent1"/>
                </a:solidFill>
                <a:latin typeface="微软雅黑" panose="020B0503020204020204" pitchFamily="34" charset="-122"/>
                <a:ea typeface="微软雅黑" panose="020B0503020204020204" pitchFamily="34" charset="-122"/>
              </a:rPr>
              <a:t>几乎从未雇佣金融分析师，取而代之的是超过</a:t>
            </a:r>
            <a:r>
              <a:rPr lang="en-US" altLang="zh-CN" sz="1100" dirty="0">
                <a:solidFill>
                  <a:schemeClr val="accent1"/>
                </a:solidFill>
                <a:latin typeface="微软雅黑" panose="020B0503020204020204" pitchFamily="34" charset="-122"/>
                <a:ea typeface="微软雅黑" panose="020B0503020204020204" pitchFamily="34" charset="-122"/>
              </a:rPr>
              <a:t>70</a:t>
            </a:r>
            <a:r>
              <a:rPr lang="zh-CN" altLang="en-US" sz="1100" dirty="0">
                <a:solidFill>
                  <a:schemeClr val="accent1"/>
                </a:solidFill>
                <a:latin typeface="微软雅黑" panose="020B0503020204020204" pitchFamily="34" charset="-122"/>
                <a:ea typeface="微软雅黑" panose="020B0503020204020204" pitchFamily="34" charset="-122"/>
              </a:rPr>
              <a:t>位拥有数学、物理学或统计学博士头衔的人</a:t>
            </a:r>
            <a:endParaRPr lang="en-US" altLang="zh-CN" sz="1100" dirty="0">
              <a:solidFill>
                <a:schemeClr val="accent1"/>
              </a:solidFill>
              <a:latin typeface="微软雅黑" panose="020B0503020204020204" pitchFamily="34" charset="-122"/>
              <a:ea typeface="微软雅黑" panose="020B0503020204020204" pitchFamily="34" charset="-122"/>
            </a:endParaRPr>
          </a:p>
          <a:p>
            <a:pPr eaLnBrk="0" fontAlgn="ctr" hangingPunct="0">
              <a:buClr>
                <a:srgbClr val="FF0000"/>
              </a:buClr>
              <a:buSzPct val="70000"/>
            </a:pP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矩形 87">
            <a:extLst>
              <a:ext uri="{FF2B5EF4-FFF2-40B4-BE49-F238E27FC236}">
                <a16:creationId xmlns:a16="http://schemas.microsoft.com/office/drawing/2014/main" id="{38C2C52C-96A6-48D0-8574-7915F71B2906}"/>
              </a:ext>
            </a:extLst>
          </p:cNvPr>
          <p:cNvSpPr>
            <a:spLocks noChangeArrowheads="1"/>
          </p:cNvSpPr>
          <p:nvPr/>
        </p:nvSpPr>
        <p:spPr bwMode="auto">
          <a:xfrm>
            <a:off x="179511" y="3454689"/>
            <a:ext cx="4968552" cy="540000"/>
          </a:xfrm>
          <a:prstGeom prst="rect">
            <a:avLst/>
          </a:prstGeom>
          <a:noFill/>
          <a:ln w="9525">
            <a:noFill/>
            <a:miter lim="800000"/>
          </a:ln>
        </p:spPr>
        <p:txBody>
          <a:bodyPr wrap="square" lIns="91438" tIns="45719" rIns="91438" bIns="45719" anchor="ctr">
            <a:no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西蒙斯被称为量化投资的鼻祖</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a:p>
            <a:pPr eaLnBrk="0" fontAlgn="ctr" hangingPunct="0">
              <a:buClr>
                <a:srgbClr val="FF0000"/>
              </a:buClr>
              <a:buSzPct val="70000"/>
            </a:pP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a:p>
            <a:pPr eaLnBrk="0" fontAlgn="ctr" hangingPunct="0">
              <a:buClr>
                <a:srgbClr val="FF0000"/>
              </a:buClr>
              <a:buSzPct val="70000"/>
            </a:pP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矩形 87">
            <a:extLst>
              <a:ext uri="{FF2B5EF4-FFF2-40B4-BE49-F238E27FC236}">
                <a16:creationId xmlns:a16="http://schemas.microsoft.com/office/drawing/2014/main" id="{3439CEC4-2DC1-4749-B8DA-C4535645711D}"/>
              </a:ext>
            </a:extLst>
          </p:cNvPr>
          <p:cNvSpPr>
            <a:spLocks noChangeArrowheads="1"/>
          </p:cNvSpPr>
          <p:nvPr/>
        </p:nvSpPr>
        <p:spPr bwMode="auto">
          <a:xfrm>
            <a:off x="179510" y="3615926"/>
            <a:ext cx="7128783" cy="540000"/>
          </a:xfrm>
          <a:prstGeom prst="rect">
            <a:avLst/>
          </a:prstGeom>
          <a:noFill/>
          <a:ln w="9525">
            <a:noFill/>
            <a:miter lim="800000"/>
          </a:ln>
        </p:spPr>
        <p:txBody>
          <a:bodyPr wrap="square" lIns="91438" tIns="45719" rIns="91438" bIns="45719" anchor="ctr">
            <a:no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西蒙斯被誉为“最赚钱的基金经理”和“最聪明的亿万富翁”</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a:p>
            <a:pPr eaLnBrk="0" fontAlgn="ctr" hangingPunct="0">
              <a:buClr>
                <a:srgbClr val="FF0000"/>
              </a:buClr>
              <a:buSzPct val="70000"/>
            </a:pP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87">
            <a:extLst>
              <a:ext uri="{FF2B5EF4-FFF2-40B4-BE49-F238E27FC236}">
                <a16:creationId xmlns:a16="http://schemas.microsoft.com/office/drawing/2014/main" id="{AD474630-7C0C-4565-99AB-7CC3C376DD77}"/>
              </a:ext>
            </a:extLst>
          </p:cNvPr>
          <p:cNvSpPr>
            <a:spLocks noChangeArrowheads="1"/>
          </p:cNvSpPr>
          <p:nvPr/>
        </p:nvSpPr>
        <p:spPr bwMode="auto">
          <a:xfrm>
            <a:off x="179511" y="3759942"/>
            <a:ext cx="6120675" cy="540000"/>
          </a:xfrm>
          <a:prstGeom prst="rect">
            <a:avLst/>
          </a:prstGeom>
          <a:noFill/>
          <a:ln w="9525">
            <a:noFill/>
            <a:miter lim="800000"/>
          </a:ln>
        </p:spPr>
        <p:txBody>
          <a:bodyPr wrap="square" lIns="91438" tIns="45719" rIns="91438" bIns="45719" anchor="ctr">
            <a:no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西蒙斯除了是伟大的数学家和最成功的投资家，也是一位慈善家，他是数学研究的主要赞助人</a:t>
            </a:r>
          </a:p>
        </p:txBody>
      </p:sp>
      <p:cxnSp>
        <p:nvCxnSpPr>
          <p:cNvPr id="32" name="直接连接符 31">
            <a:extLst>
              <a:ext uri="{FF2B5EF4-FFF2-40B4-BE49-F238E27FC236}">
                <a16:creationId xmlns:a16="http://schemas.microsoft.com/office/drawing/2014/main" id="{F84944B6-1293-42AA-B827-426C21D33C82}"/>
              </a:ext>
            </a:extLst>
          </p:cNvPr>
          <p:cNvCxnSpPr/>
          <p:nvPr/>
        </p:nvCxnSpPr>
        <p:spPr>
          <a:xfrm>
            <a:off x="179511" y="1563638"/>
            <a:ext cx="8470640" cy="0"/>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a:extLst>
              <a:ext uri="{FF2B5EF4-FFF2-40B4-BE49-F238E27FC236}">
                <a16:creationId xmlns:a16="http://schemas.microsoft.com/office/drawing/2014/main" id="{C0B0B14D-4F4A-47CA-9ABC-6E1455F8CFD9}"/>
              </a:ext>
            </a:extLst>
          </p:cNvPr>
          <p:cNvCxnSpPr/>
          <p:nvPr/>
        </p:nvCxnSpPr>
        <p:spPr>
          <a:xfrm>
            <a:off x="179510" y="2206524"/>
            <a:ext cx="8470640" cy="0"/>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a:extLst>
              <a:ext uri="{FF2B5EF4-FFF2-40B4-BE49-F238E27FC236}">
                <a16:creationId xmlns:a16="http://schemas.microsoft.com/office/drawing/2014/main" id="{2C4FEAD7-2C19-4DF7-90DD-E6EAA8F9204C}"/>
              </a:ext>
            </a:extLst>
          </p:cNvPr>
          <p:cNvCxnSpPr/>
          <p:nvPr/>
        </p:nvCxnSpPr>
        <p:spPr>
          <a:xfrm>
            <a:off x="179510" y="3291830"/>
            <a:ext cx="8470640" cy="0"/>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72">
            <a:extLst>
              <a:ext uri="{FF2B5EF4-FFF2-40B4-BE49-F238E27FC236}">
                <a16:creationId xmlns:a16="http://schemas.microsoft.com/office/drawing/2014/main" id="{A90DB205-D5FF-4472-860E-1A63E271AC34}"/>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40081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290">
                                          <p:stCondLst>
                                            <p:cond delay="0"/>
                                          </p:stCondLst>
                                        </p:cTn>
                                        <p:tgtEl>
                                          <p:spTgt spid="52"/>
                                        </p:tgtEl>
                                      </p:cBhvr>
                                    </p:animEffect>
                                    <p:anim calcmode="lin" valueType="num">
                                      <p:cBhvr>
                                        <p:cTn id="8" dur="911"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2"/>
                                        </p:tgtEl>
                                        <p:attrNameLst>
                                          <p:attrName>ppt_y</p:attrName>
                                        </p:attrNameLst>
                                      </p:cBhvr>
                                      <p:tavLst>
                                        <p:tav tm="0" fmla="#ppt_y-sin(pi*$)/81">
                                          <p:val>
                                            <p:fltVal val="0"/>
                                          </p:val>
                                        </p:tav>
                                        <p:tav tm="100000">
                                          <p:val>
                                            <p:fltVal val="1"/>
                                          </p:val>
                                        </p:tav>
                                      </p:tavLst>
                                    </p:anim>
                                    <p:animScale>
                                      <p:cBhvr>
                                        <p:cTn id="13" dur="13">
                                          <p:stCondLst>
                                            <p:cond delay="325"/>
                                          </p:stCondLst>
                                        </p:cTn>
                                        <p:tgtEl>
                                          <p:spTgt spid="52"/>
                                        </p:tgtEl>
                                      </p:cBhvr>
                                      <p:to x="100000" y="60000"/>
                                    </p:animScale>
                                    <p:animScale>
                                      <p:cBhvr>
                                        <p:cTn id="14" dur="83" decel="50000">
                                          <p:stCondLst>
                                            <p:cond delay="338"/>
                                          </p:stCondLst>
                                        </p:cTn>
                                        <p:tgtEl>
                                          <p:spTgt spid="52"/>
                                        </p:tgtEl>
                                      </p:cBhvr>
                                      <p:to x="100000" y="100000"/>
                                    </p:animScale>
                                    <p:animScale>
                                      <p:cBhvr>
                                        <p:cTn id="15" dur="13">
                                          <p:stCondLst>
                                            <p:cond delay="656"/>
                                          </p:stCondLst>
                                        </p:cTn>
                                        <p:tgtEl>
                                          <p:spTgt spid="52"/>
                                        </p:tgtEl>
                                      </p:cBhvr>
                                      <p:to x="100000" y="80000"/>
                                    </p:animScale>
                                    <p:animScale>
                                      <p:cBhvr>
                                        <p:cTn id="16" dur="83" decel="50000">
                                          <p:stCondLst>
                                            <p:cond delay="669"/>
                                          </p:stCondLst>
                                        </p:cTn>
                                        <p:tgtEl>
                                          <p:spTgt spid="52"/>
                                        </p:tgtEl>
                                      </p:cBhvr>
                                      <p:to x="100000" y="100000"/>
                                    </p:animScale>
                                    <p:animScale>
                                      <p:cBhvr>
                                        <p:cTn id="17" dur="13">
                                          <p:stCondLst>
                                            <p:cond delay="821"/>
                                          </p:stCondLst>
                                        </p:cTn>
                                        <p:tgtEl>
                                          <p:spTgt spid="52"/>
                                        </p:tgtEl>
                                      </p:cBhvr>
                                      <p:to x="100000" y="90000"/>
                                    </p:animScale>
                                    <p:animScale>
                                      <p:cBhvr>
                                        <p:cTn id="18" dur="83" decel="50000">
                                          <p:stCondLst>
                                            <p:cond delay="834"/>
                                          </p:stCondLst>
                                        </p:cTn>
                                        <p:tgtEl>
                                          <p:spTgt spid="52"/>
                                        </p:tgtEl>
                                      </p:cBhvr>
                                      <p:to x="100000" y="100000"/>
                                    </p:animScale>
                                    <p:animScale>
                                      <p:cBhvr>
                                        <p:cTn id="19" dur="13">
                                          <p:stCondLst>
                                            <p:cond delay="904"/>
                                          </p:stCondLst>
                                        </p:cTn>
                                        <p:tgtEl>
                                          <p:spTgt spid="52"/>
                                        </p:tgtEl>
                                      </p:cBhvr>
                                      <p:to x="100000" y="95000"/>
                                    </p:animScale>
                                    <p:animScale>
                                      <p:cBhvr>
                                        <p:cTn id="20" dur="83" decel="50000">
                                          <p:stCondLst>
                                            <p:cond delay="917"/>
                                          </p:stCondLst>
                                        </p:cTn>
                                        <p:tgtEl>
                                          <p:spTgt spid="52"/>
                                        </p:tgtEl>
                                      </p:cBhvr>
                                      <p:to x="100000" y="100000"/>
                                    </p:animScale>
                                  </p:childTnLst>
                                </p:cTn>
                              </p:par>
                            </p:childTnLst>
                          </p:cTn>
                        </p:par>
                        <p:par>
                          <p:cTn id="21" fill="hold">
                            <p:stCondLst>
                              <p:cond delay="1000"/>
                            </p:stCondLst>
                            <p:childTnLst>
                              <p:par>
                                <p:cTn id="22" presetID="45"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anim calcmode="lin" valueType="num">
                                      <p:cBhvr>
                                        <p:cTn id="25" dur="500" fill="hold"/>
                                        <p:tgtEl>
                                          <p:spTgt spid="2"/>
                                        </p:tgtEl>
                                        <p:attrNameLst>
                                          <p:attrName>ppt_w</p:attrName>
                                        </p:attrNameLst>
                                      </p:cBhvr>
                                      <p:tavLst>
                                        <p:tav tm="0" fmla="#ppt_w*sin(2.5*pi*$)">
                                          <p:val>
                                            <p:fltVal val="0"/>
                                          </p:val>
                                        </p:tav>
                                        <p:tav tm="100000">
                                          <p:val>
                                            <p:fltVal val="1"/>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par>
                          <p:cTn id="27" fill="hold">
                            <p:stCondLst>
                              <p:cond delay="1500"/>
                            </p:stCondLst>
                            <p:childTnLst>
                              <p:par>
                                <p:cTn id="28" presetID="45"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anim calcmode="lin" valueType="num">
                                      <p:cBhvr>
                                        <p:cTn id="31" dur="500" fill="hold"/>
                                        <p:tgtEl>
                                          <p:spTgt spid="3"/>
                                        </p:tgtEl>
                                        <p:attrNameLst>
                                          <p:attrName>ppt_w</p:attrName>
                                        </p:attrNameLst>
                                      </p:cBhvr>
                                      <p:tavLst>
                                        <p:tav tm="0" fmla="#ppt_w*sin(2.5*pi*$)">
                                          <p:val>
                                            <p:fltVal val="0"/>
                                          </p:val>
                                        </p:tav>
                                        <p:tav tm="100000">
                                          <p:val>
                                            <p:fltVal val="1"/>
                                          </p:val>
                                        </p:tav>
                                      </p:tavLst>
                                    </p:anim>
                                    <p:anim calcmode="lin" valueType="num">
                                      <p:cBhvr>
                                        <p:cTn id="32" dur="500" fill="hold"/>
                                        <p:tgtEl>
                                          <p:spTgt spid="3"/>
                                        </p:tgtEl>
                                        <p:attrNameLst>
                                          <p:attrName>ppt_h</p:attrName>
                                        </p:attrNameLst>
                                      </p:cBhvr>
                                      <p:tavLst>
                                        <p:tav tm="0">
                                          <p:val>
                                            <p:strVal val="#ppt_h"/>
                                          </p:val>
                                        </p:tav>
                                        <p:tav tm="100000">
                                          <p:val>
                                            <p:strVal val="#ppt_h"/>
                                          </p:val>
                                        </p:tav>
                                      </p:tavLst>
                                    </p:anim>
                                  </p:childTnLst>
                                </p:cTn>
                              </p:par>
                            </p:childTnLst>
                          </p:cTn>
                        </p:par>
                        <p:par>
                          <p:cTn id="33" fill="hold">
                            <p:stCondLst>
                              <p:cond delay="2000"/>
                            </p:stCondLst>
                            <p:childTnLst>
                              <p:par>
                                <p:cTn id="34" presetID="22" presetClass="entr" presetSubtype="4"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par>
                          <p:cTn id="37" fill="hold">
                            <p:stCondLst>
                              <p:cond delay="2500"/>
                            </p:stCondLst>
                            <p:childTnLst>
                              <p:par>
                                <p:cTn id="38" presetID="22" presetClass="entr" presetSubtype="4"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childTnLst>
                          </p:cTn>
                        </p:par>
                        <p:par>
                          <p:cTn id="41" fill="hold">
                            <p:stCondLst>
                              <p:cond delay="3000"/>
                            </p:stCondLst>
                            <p:childTnLst>
                              <p:par>
                                <p:cTn id="42" presetID="22" presetClass="entr" presetSubtype="4"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down)">
                                      <p:cBhvr>
                                        <p:cTn id="44" dur="500"/>
                                        <p:tgtEl>
                                          <p:spTgt spid="38"/>
                                        </p:tgtEl>
                                      </p:cBhvr>
                                    </p:animEffect>
                                  </p:childTnLst>
                                </p:cTn>
                              </p:par>
                            </p:childTnLst>
                          </p:cTn>
                        </p:par>
                        <p:par>
                          <p:cTn id="45" fill="hold">
                            <p:stCondLst>
                              <p:cond delay="3500"/>
                            </p:stCondLst>
                            <p:childTnLst>
                              <p:par>
                                <p:cTn id="46" presetID="22" presetClass="entr" presetSubtype="4"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500"/>
                                        <p:tgtEl>
                                          <p:spTgt spid="53"/>
                                        </p:tgtEl>
                                      </p:cBhvr>
                                    </p:animEffect>
                                  </p:childTnLst>
                                </p:cTn>
                              </p:par>
                            </p:childTnLst>
                          </p:cTn>
                        </p:par>
                        <p:par>
                          <p:cTn id="57" fill="hold">
                            <p:stCondLst>
                              <p:cond delay="5000"/>
                            </p:stCondLst>
                            <p:childTnLst>
                              <p:par>
                                <p:cTn id="58" presetID="22" presetClass="entr" presetSubtype="4" fill="hold" grpId="0" nodeType="after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down)">
                                      <p:cBhvr>
                                        <p:cTn id="60" dur="500"/>
                                        <p:tgtEl>
                                          <p:spTgt spid="54"/>
                                        </p:tgtEl>
                                      </p:cBhvr>
                                    </p:animEffect>
                                  </p:childTnLst>
                                </p:cTn>
                              </p:par>
                            </p:childTnLst>
                          </p:cTn>
                        </p:par>
                        <p:par>
                          <p:cTn id="61" fill="hold">
                            <p:stCondLst>
                              <p:cond delay="5500"/>
                            </p:stCondLst>
                            <p:childTnLst>
                              <p:par>
                                <p:cTn id="62" presetID="22" presetClass="entr" presetSubtype="4" fill="hold" grpId="0" nodeType="after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wipe(down)">
                                      <p:cBhvr>
                                        <p:cTn id="64" dur="500"/>
                                        <p:tgtEl>
                                          <p:spTgt spid="55"/>
                                        </p:tgtEl>
                                      </p:cBhvr>
                                    </p:animEffect>
                                  </p:childTnLst>
                                </p:cTn>
                              </p:par>
                            </p:childTnLst>
                          </p:cTn>
                        </p:par>
                        <p:par>
                          <p:cTn id="65" fill="hold">
                            <p:stCondLst>
                              <p:cond delay="6000"/>
                            </p:stCondLst>
                            <p:childTnLst>
                              <p:par>
                                <p:cTn id="66" presetID="22" presetClass="entr" presetSubtype="4"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down)">
                                      <p:cBhvr>
                                        <p:cTn id="68" dur="500"/>
                                        <p:tgtEl>
                                          <p:spTgt spid="21"/>
                                        </p:tgtEl>
                                      </p:cBhvr>
                                    </p:animEffect>
                                  </p:childTnLst>
                                </p:cTn>
                              </p:par>
                            </p:childTnLst>
                          </p:cTn>
                        </p:par>
                        <p:par>
                          <p:cTn id="69" fill="hold">
                            <p:stCondLst>
                              <p:cond delay="6500"/>
                            </p:stCondLst>
                            <p:childTnLst>
                              <p:par>
                                <p:cTn id="70" presetID="22" presetClass="entr" presetSubtype="4"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down)">
                                      <p:cBhvr>
                                        <p:cTn id="72" dur="500"/>
                                        <p:tgtEl>
                                          <p:spTgt spid="22"/>
                                        </p:tgtEl>
                                      </p:cBhvr>
                                    </p:animEffect>
                                  </p:childTnLst>
                                </p:cTn>
                              </p:par>
                            </p:childTnLst>
                          </p:cTn>
                        </p:par>
                        <p:par>
                          <p:cTn id="73" fill="hold">
                            <p:stCondLst>
                              <p:cond delay="7000"/>
                            </p:stCondLst>
                            <p:childTnLst>
                              <p:par>
                                <p:cTn id="74" presetID="22" presetClass="entr" presetSubtype="4" fill="hold" grpId="0" nodeType="after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down)">
                                      <p:cBhvr>
                                        <p:cTn id="76" dur="500"/>
                                        <p:tgtEl>
                                          <p:spTgt spid="23"/>
                                        </p:tgtEl>
                                      </p:cBhvr>
                                    </p:animEffect>
                                  </p:childTnLst>
                                </p:cTn>
                              </p:par>
                            </p:childTnLst>
                          </p:cTn>
                        </p:par>
                        <p:par>
                          <p:cTn id="77" fill="hold">
                            <p:stCondLst>
                              <p:cond delay="7500"/>
                            </p:stCondLst>
                            <p:childTnLst>
                              <p:par>
                                <p:cTn id="78" presetID="22" presetClass="entr" presetSubtype="4" fill="hold" nodeType="after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down)">
                                      <p:cBhvr>
                                        <p:cTn id="80" dur="500"/>
                                        <p:tgtEl>
                                          <p:spTgt spid="32"/>
                                        </p:tgtEl>
                                      </p:cBhvr>
                                    </p:animEffect>
                                  </p:childTnLst>
                                </p:cTn>
                              </p:par>
                            </p:childTnLst>
                          </p:cTn>
                        </p:par>
                        <p:par>
                          <p:cTn id="81" fill="hold">
                            <p:stCondLst>
                              <p:cond delay="8000"/>
                            </p:stCondLst>
                            <p:childTnLst>
                              <p:par>
                                <p:cTn id="82" presetID="22" presetClass="entr" presetSubtype="4" fill="hold" nodeType="after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down)">
                                      <p:cBhvr>
                                        <p:cTn id="84" dur="500"/>
                                        <p:tgtEl>
                                          <p:spTgt spid="33"/>
                                        </p:tgtEl>
                                      </p:cBhvr>
                                    </p:animEffect>
                                  </p:childTnLst>
                                </p:cTn>
                              </p:par>
                            </p:childTnLst>
                          </p:cTn>
                        </p:par>
                        <p:par>
                          <p:cTn id="85" fill="hold">
                            <p:stCondLst>
                              <p:cond delay="8500"/>
                            </p:stCondLst>
                            <p:childTnLst>
                              <p:par>
                                <p:cTn id="86" presetID="22" presetClass="entr" presetSubtype="4"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down)">
                                      <p:cBhvr>
                                        <p:cTn id="88" dur="500"/>
                                        <p:tgtEl>
                                          <p:spTgt spid="34"/>
                                        </p:tgtEl>
                                      </p:cBhvr>
                                    </p:animEffect>
                                  </p:childTnLst>
                                </p:cTn>
                              </p:par>
                            </p:childTnLst>
                          </p:cTn>
                        </p:par>
                        <p:par>
                          <p:cTn id="89" fill="hold">
                            <p:stCondLst>
                              <p:cond delay="9000"/>
                            </p:stCondLst>
                            <p:childTnLst>
                              <p:par>
                                <p:cTn id="90" presetID="10"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7" grpId="0"/>
      <p:bldP spid="38" grpId="0"/>
      <p:bldP spid="41" grpId="0"/>
      <p:bldP spid="43" grpId="0"/>
      <p:bldP spid="52" grpId="0"/>
      <p:bldP spid="53" grpId="0"/>
      <p:bldP spid="54" grpId="0"/>
      <p:bldP spid="55" grpId="0"/>
      <p:bldP spid="21" grpId="0"/>
      <p:bldP spid="22" grpId="0"/>
      <p:bldP spid="23"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9DFF556-0B43-426F-B6B6-C0F3C82E9E67}"/>
              </a:ext>
            </a:extLst>
          </p:cNvPr>
          <p:cNvPicPr>
            <a:picLocks noChangeAspect="1"/>
          </p:cNvPicPr>
          <p:nvPr/>
        </p:nvPicPr>
        <p:blipFill>
          <a:blip r:embed="rId2"/>
          <a:stretch>
            <a:fillRect/>
          </a:stretch>
        </p:blipFill>
        <p:spPr>
          <a:xfrm>
            <a:off x="6300192" y="0"/>
            <a:ext cx="3023703" cy="2721735"/>
          </a:xfrm>
          <a:prstGeom prst="rect">
            <a:avLst/>
          </a:prstGeom>
        </p:spPr>
      </p:pic>
      <p:pic>
        <p:nvPicPr>
          <p:cNvPr id="2" name="图片 1">
            <a:extLst>
              <a:ext uri="{FF2B5EF4-FFF2-40B4-BE49-F238E27FC236}">
                <a16:creationId xmlns:a16="http://schemas.microsoft.com/office/drawing/2014/main" id="{182573F0-3AF6-4189-B0B1-DD0B426E3A2C}"/>
              </a:ext>
            </a:extLst>
          </p:cNvPr>
          <p:cNvPicPr>
            <a:picLocks noChangeAspect="1"/>
          </p:cNvPicPr>
          <p:nvPr/>
        </p:nvPicPr>
        <p:blipFill>
          <a:blip r:embed="rId3"/>
          <a:stretch>
            <a:fillRect/>
          </a:stretch>
        </p:blipFill>
        <p:spPr>
          <a:xfrm rot="19898564">
            <a:off x="-364684" y="-62965"/>
            <a:ext cx="3746297" cy="2476578"/>
          </a:xfrm>
          <a:prstGeom prst="rect">
            <a:avLst/>
          </a:prstGeom>
        </p:spPr>
      </p:pic>
      <p:pic>
        <p:nvPicPr>
          <p:cNvPr id="3" name="图片 2">
            <a:extLst>
              <a:ext uri="{FF2B5EF4-FFF2-40B4-BE49-F238E27FC236}">
                <a16:creationId xmlns:a16="http://schemas.microsoft.com/office/drawing/2014/main" id="{DC3D9603-053F-4625-B523-D0EA1600A936}"/>
              </a:ext>
            </a:extLst>
          </p:cNvPr>
          <p:cNvPicPr>
            <a:picLocks noChangeAspect="1"/>
          </p:cNvPicPr>
          <p:nvPr/>
        </p:nvPicPr>
        <p:blipFill>
          <a:blip r:embed="rId4"/>
          <a:stretch>
            <a:fillRect/>
          </a:stretch>
        </p:blipFill>
        <p:spPr>
          <a:xfrm rot="218832">
            <a:off x="48998" y="2642318"/>
            <a:ext cx="4565377" cy="2599038"/>
          </a:xfrm>
          <a:prstGeom prst="rect">
            <a:avLst/>
          </a:prstGeom>
        </p:spPr>
      </p:pic>
      <p:pic>
        <p:nvPicPr>
          <p:cNvPr id="4" name="图片 3">
            <a:extLst>
              <a:ext uri="{FF2B5EF4-FFF2-40B4-BE49-F238E27FC236}">
                <a16:creationId xmlns:a16="http://schemas.microsoft.com/office/drawing/2014/main" id="{7A57428F-753D-4565-80B6-23C2B37407AB}"/>
              </a:ext>
            </a:extLst>
          </p:cNvPr>
          <p:cNvPicPr>
            <a:picLocks noChangeAspect="1"/>
          </p:cNvPicPr>
          <p:nvPr/>
        </p:nvPicPr>
        <p:blipFill>
          <a:blip r:embed="rId5"/>
          <a:stretch>
            <a:fillRect/>
          </a:stretch>
        </p:blipFill>
        <p:spPr>
          <a:xfrm rot="983254">
            <a:off x="5847305" y="2834721"/>
            <a:ext cx="3321240" cy="2372314"/>
          </a:xfrm>
          <a:prstGeom prst="rect">
            <a:avLst/>
          </a:prstGeom>
        </p:spPr>
      </p:pic>
      <p:pic>
        <p:nvPicPr>
          <p:cNvPr id="5" name="图片 4">
            <a:extLst>
              <a:ext uri="{FF2B5EF4-FFF2-40B4-BE49-F238E27FC236}">
                <a16:creationId xmlns:a16="http://schemas.microsoft.com/office/drawing/2014/main" id="{BCCBBC83-DC0F-4038-8869-E533A34CF748}"/>
              </a:ext>
            </a:extLst>
          </p:cNvPr>
          <p:cNvPicPr>
            <a:picLocks noChangeAspect="1"/>
          </p:cNvPicPr>
          <p:nvPr/>
        </p:nvPicPr>
        <p:blipFill>
          <a:blip r:embed="rId6"/>
          <a:stretch>
            <a:fillRect/>
          </a:stretch>
        </p:blipFill>
        <p:spPr>
          <a:xfrm rot="973868">
            <a:off x="2127690" y="425215"/>
            <a:ext cx="4264136" cy="2366387"/>
          </a:xfrm>
          <a:prstGeom prst="rect">
            <a:avLst/>
          </a:prstGeom>
        </p:spPr>
      </p:pic>
      <p:sp>
        <p:nvSpPr>
          <p:cNvPr id="7" name="TextBox 72">
            <a:extLst>
              <a:ext uri="{FF2B5EF4-FFF2-40B4-BE49-F238E27FC236}">
                <a16:creationId xmlns:a16="http://schemas.microsoft.com/office/drawing/2014/main" id="{355CC489-A8B5-412E-B37C-192C793622DF}"/>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52056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290">
                                          <p:stCondLst>
                                            <p:cond delay="0"/>
                                          </p:stCondLst>
                                        </p:cTn>
                                        <p:tgtEl>
                                          <p:spTgt spid="5"/>
                                        </p:tgtEl>
                                      </p:cBhvr>
                                    </p:animEffect>
                                    <p:anim calcmode="lin" valueType="num">
                                      <p:cBhvr>
                                        <p:cTn id="24"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29" dur="13">
                                          <p:stCondLst>
                                            <p:cond delay="325"/>
                                          </p:stCondLst>
                                        </p:cTn>
                                        <p:tgtEl>
                                          <p:spTgt spid="5"/>
                                        </p:tgtEl>
                                      </p:cBhvr>
                                      <p:to x="100000" y="60000"/>
                                    </p:animScale>
                                    <p:animScale>
                                      <p:cBhvr>
                                        <p:cTn id="30" dur="83" decel="50000">
                                          <p:stCondLst>
                                            <p:cond delay="338"/>
                                          </p:stCondLst>
                                        </p:cTn>
                                        <p:tgtEl>
                                          <p:spTgt spid="5"/>
                                        </p:tgtEl>
                                      </p:cBhvr>
                                      <p:to x="100000" y="100000"/>
                                    </p:animScale>
                                    <p:animScale>
                                      <p:cBhvr>
                                        <p:cTn id="31" dur="13">
                                          <p:stCondLst>
                                            <p:cond delay="656"/>
                                          </p:stCondLst>
                                        </p:cTn>
                                        <p:tgtEl>
                                          <p:spTgt spid="5"/>
                                        </p:tgtEl>
                                      </p:cBhvr>
                                      <p:to x="100000" y="80000"/>
                                    </p:animScale>
                                    <p:animScale>
                                      <p:cBhvr>
                                        <p:cTn id="32" dur="83" decel="50000">
                                          <p:stCondLst>
                                            <p:cond delay="669"/>
                                          </p:stCondLst>
                                        </p:cTn>
                                        <p:tgtEl>
                                          <p:spTgt spid="5"/>
                                        </p:tgtEl>
                                      </p:cBhvr>
                                      <p:to x="100000" y="100000"/>
                                    </p:animScale>
                                    <p:animScale>
                                      <p:cBhvr>
                                        <p:cTn id="33" dur="13">
                                          <p:stCondLst>
                                            <p:cond delay="821"/>
                                          </p:stCondLst>
                                        </p:cTn>
                                        <p:tgtEl>
                                          <p:spTgt spid="5"/>
                                        </p:tgtEl>
                                      </p:cBhvr>
                                      <p:to x="100000" y="90000"/>
                                    </p:animScale>
                                    <p:animScale>
                                      <p:cBhvr>
                                        <p:cTn id="34" dur="83" decel="50000">
                                          <p:stCondLst>
                                            <p:cond delay="834"/>
                                          </p:stCondLst>
                                        </p:cTn>
                                        <p:tgtEl>
                                          <p:spTgt spid="5"/>
                                        </p:tgtEl>
                                      </p:cBhvr>
                                      <p:to x="100000" y="100000"/>
                                    </p:animScale>
                                    <p:animScale>
                                      <p:cBhvr>
                                        <p:cTn id="35" dur="13">
                                          <p:stCondLst>
                                            <p:cond delay="904"/>
                                          </p:stCondLst>
                                        </p:cTn>
                                        <p:tgtEl>
                                          <p:spTgt spid="5"/>
                                        </p:tgtEl>
                                      </p:cBhvr>
                                      <p:to x="100000" y="95000"/>
                                    </p:animScale>
                                    <p:animScale>
                                      <p:cBhvr>
                                        <p:cTn id="36" dur="83" decel="50000">
                                          <p:stCondLst>
                                            <p:cond delay="917"/>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290">
                                          <p:stCondLst>
                                            <p:cond delay="0"/>
                                          </p:stCondLst>
                                        </p:cTn>
                                        <p:tgtEl>
                                          <p:spTgt spid="6"/>
                                        </p:tgtEl>
                                      </p:cBhvr>
                                    </p:animEffect>
                                    <p:anim calcmode="lin" valueType="num">
                                      <p:cBhvr>
                                        <p:cTn id="40"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45" dur="13">
                                          <p:stCondLst>
                                            <p:cond delay="325"/>
                                          </p:stCondLst>
                                        </p:cTn>
                                        <p:tgtEl>
                                          <p:spTgt spid="6"/>
                                        </p:tgtEl>
                                      </p:cBhvr>
                                      <p:to x="100000" y="60000"/>
                                    </p:animScale>
                                    <p:animScale>
                                      <p:cBhvr>
                                        <p:cTn id="46" dur="83" decel="50000">
                                          <p:stCondLst>
                                            <p:cond delay="338"/>
                                          </p:stCondLst>
                                        </p:cTn>
                                        <p:tgtEl>
                                          <p:spTgt spid="6"/>
                                        </p:tgtEl>
                                      </p:cBhvr>
                                      <p:to x="100000" y="100000"/>
                                    </p:animScale>
                                    <p:animScale>
                                      <p:cBhvr>
                                        <p:cTn id="47" dur="13">
                                          <p:stCondLst>
                                            <p:cond delay="656"/>
                                          </p:stCondLst>
                                        </p:cTn>
                                        <p:tgtEl>
                                          <p:spTgt spid="6"/>
                                        </p:tgtEl>
                                      </p:cBhvr>
                                      <p:to x="100000" y="80000"/>
                                    </p:animScale>
                                    <p:animScale>
                                      <p:cBhvr>
                                        <p:cTn id="48" dur="83" decel="50000">
                                          <p:stCondLst>
                                            <p:cond delay="669"/>
                                          </p:stCondLst>
                                        </p:cTn>
                                        <p:tgtEl>
                                          <p:spTgt spid="6"/>
                                        </p:tgtEl>
                                      </p:cBhvr>
                                      <p:to x="100000" y="100000"/>
                                    </p:animScale>
                                    <p:animScale>
                                      <p:cBhvr>
                                        <p:cTn id="49" dur="13">
                                          <p:stCondLst>
                                            <p:cond delay="821"/>
                                          </p:stCondLst>
                                        </p:cTn>
                                        <p:tgtEl>
                                          <p:spTgt spid="6"/>
                                        </p:tgtEl>
                                      </p:cBhvr>
                                      <p:to x="100000" y="90000"/>
                                    </p:animScale>
                                    <p:animScale>
                                      <p:cBhvr>
                                        <p:cTn id="50" dur="83" decel="50000">
                                          <p:stCondLst>
                                            <p:cond delay="834"/>
                                          </p:stCondLst>
                                        </p:cTn>
                                        <p:tgtEl>
                                          <p:spTgt spid="6"/>
                                        </p:tgtEl>
                                      </p:cBhvr>
                                      <p:to x="100000" y="100000"/>
                                    </p:animScale>
                                    <p:animScale>
                                      <p:cBhvr>
                                        <p:cTn id="51" dur="13">
                                          <p:stCondLst>
                                            <p:cond delay="904"/>
                                          </p:stCondLst>
                                        </p:cTn>
                                        <p:tgtEl>
                                          <p:spTgt spid="6"/>
                                        </p:tgtEl>
                                      </p:cBhvr>
                                      <p:to x="100000" y="95000"/>
                                    </p:animScale>
                                    <p:animScale>
                                      <p:cBhvr>
                                        <p:cTn id="52" dur="83" decel="50000">
                                          <p:stCondLst>
                                            <p:cond delay="917"/>
                                          </p:stCondLst>
                                        </p:cTn>
                                        <p:tgtEl>
                                          <p:spTgt spid="6"/>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down)">
                                      <p:cBhvr>
                                        <p:cTn id="55" dur="290">
                                          <p:stCondLst>
                                            <p:cond delay="0"/>
                                          </p:stCondLst>
                                        </p:cTn>
                                        <p:tgtEl>
                                          <p:spTgt spid="4"/>
                                        </p:tgtEl>
                                      </p:cBhvr>
                                    </p:animEffect>
                                    <p:anim calcmode="lin" valueType="num">
                                      <p:cBhvr>
                                        <p:cTn id="56"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61" dur="13">
                                          <p:stCondLst>
                                            <p:cond delay="325"/>
                                          </p:stCondLst>
                                        </p:cTn>
                                        <p:tgtEl>
                                          <p:spTgt spid="4"/>
                                        </p:tgtEl>
                                      </p:cBhvr>
                                      <p:to x="100000" y="60000"/>
                                    </p:animScale>
                                    <p:animScale>
                                      <p:cBhvr>
                                        <p:cTn id="62" dur="83" decel="50000">
                                          <p:stCondLst>
                                            <p:cond delay="338"/>
                                          </p:stCondLst>
                                        </p:cTn>
                                        <p:tgtEl>
                                          <p:spTgt spid="4"/>
                                        </p:tgtEl>
                                      </p:cBhvr>
                                      <p:to x="100000" y="100000"/>
                                    </p:animScale>
                                    <p:animScale>
                                      <p:cBhvr>
                                        <p:cTn id="63" dur="13">
                                          <p:stCondLst>
                                            <p:cond delay="656"/>
                                          </p:stCondLst>
                                        </p:cTn>
                                        <p:tgtEl>
                                          <p:spTgt spid="4"/>
                                        </p:tgtEl>
                                      </p:cBhvr>
                                      <p:to x="100000" y="80000"/>
                                    </p:animScale>
                                    <p:animScale>
                                      <p:cBhvr>
                                        <p:cTn id="64" dur="83" decel="50000">
                                          <p:stCondLst>
                                            <p:cond delay="669"/>
                                          </p:stCondLst>
                                        </p:cTn>
                                        <p:tgtEl>
                                          <p:spTgt spid="4"/>
                                        </p:tgtEl>
                                      </p:cBhvr>
                                      <p:to x="100000" y="100000"/>
                                    </p:animScale>
                                    <p:animScale>
                                      <p:cBhvr>
                                        <p:cTn id="65" dur="13">
                                          <p:stCondLst>
                                            <p:cond delay="821"/>
                                          </p:stCondLst>
                                        </p:cTn>
                                        <p:tgtEl>
                                          <p:spTgt spid="4"/>
                                        </p:tgtEl>
                                      </p:cBhvr>
                                      <p:to x="100000" y="90000"/>
                                    </p:animScale>
                                    <p:animScale>
                                      <p:cBhvr>
                                        <p:cTn id="66" dur="83" decel="50000">
                                          <p:stCondLst>
                                            <p:cond delay="834"/>
                                          </p:stCondLst>
                                        </p:cTn>
                                        <p:tgtEl>
                                          <p:spTgt spid="4"/>
                                        </p:tgtEl>
                                      </p:cBhvr>
                                      <p:to x="100000" y="100000"/>
                                    </p:animScale>
                                    <p:animScale>
                                      <p:cBhvr>
                                        <p:cTn id="67" dur="13">
                                          <p:stCondLst>
                                            <p:cond delay="904"/>
                                          </p:stCondLst>
                                        </p:cTn>
                                        <p:tgtEl>
                                          <p:spTgt spid="4"/>
                                        </p:tgtEl>
                                      </p:cBhvr>
                                      <p:to x="100000" y="95000"/>
                                    </p:animScale>
                                    <p:animScale>
                                      <p:cBhvr>
                                        <p:cTn id="68" dur="83" decel="50000">
                                          <p:stCondLst>
                                            <p:cond delay="917"/>
                                          </p:stCondLst>
                                        </p:cTn>
                                        <p:tgtEl>
                                          <p:spTgt spid="4"/>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down)">
                                      <p:cBhvr>
                                        <p:cTn id="71" dur="290">
                                          <p:stCondLst>
                                            <p:cond delay="0"/>
                                          </p:stCondLst>
                                        </p:cTn>
                                        <p:tgtEl>
                                          <p:spTgt spid="3"/>
                                        </p:tgtEl>
                                      </p:cBhvr>
                                    </p:animEffect>
                                    <p:anim calcmode="lin" valueType="num">
                                      <p:cBhvr>
                                        <p:cTn id="72"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73"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74"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75"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76"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77" dur="13">
                                          <p:stCondLst>
                                            <p:cond delay="325"/>
                                          </p:stCondLst>
                                        </p:cTn>
                                        <p:tgtEl>
                                          <p:spTgt spid="3"/>
                                        </p:tgtEl>
                                      </p:cBhvr>
                                      <p:to x="100000" y="60000"/>
                                    </p:animScale>
                                    <p:animScale>
                                      <p:cBhvr>
                                        <p:cTn id="78" dur="83" decel="50000">
                                          <p:stCondLst>
                                            <p:cond delay="338"/>
                                          </p:stCondLst>
                                        </p:cTn>
                                        <p:tgtEl>
                                          <p:spTgt spid="3"/>
                                        </p:tgtEl>
                                      </p:cBhvr>
                                      <p:to x="100000" y="100000"/>
                                    </p:animScale>
                                    <p:animScale>
                                      <p:cBhvr>
                                        <p:cTn id="79" dur="13">
                                          <p:stCondLst>
                                            <p:cond delay="656"/>
                                          </p:stCondLst>
                                        </p:cTn>
                                        <p:tgtEl>
                                          <p:spTgt spid="3"/>
                                        </p:tgtEl>
                                      </p:cBhvr>
                                      <p:to x="100000" y="80000"/>
                                    </p:animScale>
                                    <p:animScale>
                                      <p:cBhvr>
                                        <p:cTn id="80" dur="83" decel="50000">
                                          <p:stCondLst>
                                            <p:cond delay="669"/>
                                          </p:stCondLst>
                                        </p:cTn>
                                        <p:tgtEl>
                                          <p:spTgt spid="3"/>
                                        </p:tgtEl>
                                      </p:cBhvr>
                                      <p:to x="100000" y="100000"/>
                                    </p:animScale>
                                    <p:animScale>
                                      <p:cBhvr>
                                        <p:cTn id="81" dur="13">
                                          <p:stCondLst>
                                            <p:cond delay="821"/>
                                          </p:stCondLst>
                                        </p:cTn>
                                        <p:tgtEl>
                                          <p:spTgt spid="3"/>
                                        </p:tgtEl>
                                      </p:cBhvr>
                                      <p:to x="100000" y="90000"/>
                                    </p:animScale>
                                    <p:animScale>
                                      <p:cBhvr>
                                        <p:cTn id="82" dur="83" decel="50000">
                                          <p:stCondLst>
                                            <p:cond delay="834"/>
                                          </p:stCondLst>
                                        </p:cTn>
                                        <p:tgtEl>
                                          <p:spTgt spid="3"/>
                                        </p:tgtEl>
                                      </p:cBhvr>
                                      <p:to x="100000" y="100000"/>
                                    </p:animScale>
                                    <p:animScale>
                                      <p:cBhvr>
                                        <p:cTn id="83" dur="13">
                                          <p:stCondLst>
                                            <p:cond delay="904"/>
                                          </p:stCondLst>
                                        </p:cTn>
                                        <p:tgtEl>
                                          <p:spTgt spid="3"/>
                                        </p:tgtEl>
                                      </p:cBhvr>
                                      <p:to x="100000" y="95000"/>
                                    </p:animScale>
                                    <p:animScale>
                                      <p:cBhvr>
                                        <p:cTn id="84" dur="83" decel="50000">
                                          <p:stCondLst>
                                            <p:cond delay="917"/>
                                          </p:stCondLst>
                                        </p:cTn>
                                        <p:tgtEl>
                                          <p:spTgt spid="3"/>
                                        </p:tgtEl>
                                      </p:cBhvr>
                                      <p:to x="100000" y="100000"/>
                                    </p:animScale>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BFEB3B20-F850-4F81-AFEA-7FA9B9BD1406}"/>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箭头连接符 2">
            <a:extLst>
              <a:ext uri="{FF2B5EF4-FFF2-40B4-BE49-F238E27FC236}">
                <a16:creationId xmlns:a16="http://schemas.microsoft.com/office/drawing/2014/main" id="{C05C3423-0784-4CB7-9F0B-3E9BC75B7349}"/>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33">
            <a:extLst>
              <a:ext uri="{FF2B5EF4-FFF2-40B4-BE49-F238E27FC236}">
                <a16:creationId xmlns:a16="http://schemas.microsoft.com/office/drawing/2014/main" id="{E20E15E4-C876-4757-A439-CB0651867DF3}"/>
              </a:ext>
            </a:extLst>
          </p:cNvPr>
          <p:cNvSpPr txBox="1"/>
          <p:nvPr/>
        </p:nvSpPr>
        <p:spPr>
          <a:xfrm>
            <a:off x="138557" y="123478"/>
            <a:ext cx="1265091" cy="32316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2</a:t>
            </a:r>
            <a:r>
              <a:rPr lang="zh-CN" altLang="en-US" sz="1500" b="1" dirty="0">
                <a:latin typeface="微软雅黑" panose="020B0503020204020204" pitchFamily="34" charset="-122"/>
                <a:ea typeface="微软雅黑" panose="020B0503020204020204" pitchFamily="34" charset="-122"/>
              </a:rPr>
              <a:t>、故事感悟</a:t>
            </a:r>
          </a:p>
        </p:txBody>
      </p:sp>
      <p:grpSp>
        <p:nvGrpSpPr>
          <p:cNvPr id="20" name="组合 19">
            <a:extLst>
              <a:ext uri="{FF2B5EF4-FFF2-40B4-BE49-F238E27FC236}">
                <a16:creationId xmlns:a16="http://schemas.microsoft.com/office/drawing/2014/main" id="{3F92B336-DDB1-40DD-9A5E-39A2E4375035}"/>
              </a:ext>
            </a:extLst>
          </p:cNvPr>
          <p:cNvGrpSpPr/>
          <p:nvPr/>
        </p:nvGrpSpPr>
        <p:grpSpPr>
          <a:xfrm>
            <a:off x="1176411" y="2269883"/>
            <a:ext cx="1447442" cy="1447442"/>
            <a:chOff x="304800" y="673100"/>
            <a:chExt cx="4000500" cy="4000500"/>
          </a:xfrm>
          <a:effectLst>
            <a:outerShdw blurRad="444500" dist="254000" dir="8100000" algn="tr" rotWithShape="0">
              <a:prstClr val="black">
                <a:alpha val="50000"/>
              </a:prstClr>
            </a:outerShdw>
          </a:effectLst>
        </p:grpSpPr>
        <p:sp>
          <p:nvSpPr>
            <p:cNvPr id="24" name="同心圆 4">
              <a:extLst>
                <a:ext uri="{FF2B5EF4-FFF2-40B4-BE49-F238E27FC236}">
                  <a16:creationId xmlns:a16="http://schemas.microsoft.com/office/drawing/2014/main" id="{13A2BAE1-D125-414D-B045-FC37C5DE50E7}"/>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a:extLst>
                <a:ext uri="{FF2B5EF4-FFF2-40B4-BE49-F238E27FC236}">
                  <a16:creationId xmlns:a16="http://schemas.microsoft.com/office/drawing/2014/main" id="{81A5AA83-4C61-4B99-99AD-7B287F435A85}"/>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a:extLst>
              <a:ext uri="{FF2B5EF4-FFF2-40B4-BE49-F238E27FC236}">
                <a16:creationId xmlns:a16="http://schemas.microsoft.com/office/drawing/2014/main" id="{C0B4FDA2-01A7-46BF-AAD8-12AC0481D017}"/>
              </a:ext>
            </a:extLst>
          </p:cNvPr>
          <p:cNvSpPr/>
          <p:nvPr/>
        </p:nvSpPr>
        <p:spPr>
          <a:xfrm>
            <a:off x="2280498" y="3215111"/>
            <a:ext cx="373310" cy="373310"/>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7" name="矩形 26">
            <a:extLst>
              <a:ext uri="{FF2B5EF4-FFF2-40B4-BE49-F238E27FC236}">
                <a16:creationId xmlns:a16="http://schemas.microsoft.com/office/drawing/2014/main" id="{4293D341-2617-4C96-8A15-650E0FB74789}"/>
              </a:ext>
            </a:extLst>
          </p:cNvPr>
          <p:cNvSpPr/>
          <p:nvPr/>
        </p:nvSpPr>
        <p:spPr>
          <a:xfrm>
            <a:off x="1569114" y="2808938"/>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流派</a:t>
            </a:r>
          </a:p>
        </p:txBody>
      </p:sp>
      <p:grpSp>
        <p:nvGrpSpPr>
          <p:cNvPr id="30" name="组合 29">
            <a:extLst>
              <a:ext uri="{FF2B5EF4-FFF2-40B4-BE49-F238E27FC236}">
                <a16:creationId xmlns:a16="http://schemas.microsoft.com/office/drawing/2014/main" id="{A0A68A16-C574-4FF6-AF1A-13273C452116}"/>
              </a:ext>
            </a:extLst>
          </p:cNvPr>
          <p:cNvGrpSpPr/>
          <p:nvPr/>
        </p:nvGrpSpPr>
        <p:grpSpPr>
          <a:xfrm>
            <a:off x="3377290" y="822441"/>
            <a:ext cx="1447442" cy="1447442"/>
            <a:chOff x="304800" y="673100"/>
            <a:chExt cx="4000500" cy="4000500"/>
          </a:xfrm>
          <a:effectLst>
            <a:outerShdw blurRad="444500" dist="254000" dir="8100000" algn="tr" rotWithShape="0">
              <a:prstClr val="black">
                <a:alpha val="50000"/>
              </a:prstClr>
            </a:outerShdw>
          </a:effectLst>
        </p:grpSpPr>
        <p:sp>
          <p:nvSpPr>
            <p:cNvPr id="31" name="同心圆 11">
              <a:extLst>
                <a:ext uri="{FF2B5EF4-FFF2-40B4-BE49-F238E27FC236}">
                  <a16:creationId xmlns:a16="http://schemas.microsoft.com/office/drawing/2014/main" id="{54226CCF-989E-46C6-AF4F-526EE058E49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椭圆 34">
              <a:extLst>
                <a:ext uri="{FF2B5EF4-FFF2-40B4-BE49-F238E27FC236}">
                  <a16:creationId xmlns:a16="http://schemas.microsoft.com/office/drawing/2014/main" id="{8CDEFF4D-23EC-4294-AB45-3A108F19329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408BC932-AFB6-4397-A9C5-4810E3301C9C}"/>
              </a:ext>
            </a:extLst>
          </p:cNvPr>
          <p:cNvGrpSpPr/>
          <p:nvPr/>
        </p:nvGrpSpPr>
        <p:grpSpPr>
          <a:xfrm>
            <a:off x="5843499" y="1884033"/>
            <a:ext cx="1447442" cy="1447442"/>
            <a:chOff x="304800" y="673100"/>
            <a:chExt cx="4000500" cy="4000500"/>
          </a:xfrm>
          <a:effectLst>
            <a:outerShdw blurRad="444500" dist="254000" dir="8100000" algn="tr" rotWithShape="0">
              <a:prstClr val="black">
                <a:alpha val="50000"/>
              </a:prstClr>
            </a:outerShdw>
          </a:effectLst>
        </p:grpSpPr>
        <p:sp>
          <p:nvSpPr>
            <p:cNvPr id="39" name="同心圆 14">
              <a:extLst>
                <a:ext uri="{FF2B5EF4-FFF2-40B4-BE49-F238E27FC236}">
                  <a16:creationId xmlns:a16="http://schemas.microsoft.com/office/drawing/2014/main" id="{CCEF5DB8-963C-4EDF-A123-33C8A5C4C4E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FBB1AE34-BDF1-4E19-84D3-4EBD805DE418}"/>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41">
            <a:extLst>
              <a:ext uri="{FF2B5EF4-FFF2-40B4-BE49-F238E27FC236}">
                <a16:creationId xmlns:a16="http://schemas.microsoft.com/office/drawing/2014/main" id="{F1E54206-8DB2-48AE-B515-FD7FD63AACAA}"/>
              </a:ext>
            </a:extLst>
          </p:cNvPr>
          <p:cNvSpPr/>
          <p:nvPr/>
        </p:nvSpPr>
        <p:spPr>
          <a:xfrm>
            <a:off x="4534535" y="1723758"/>
            <a:ext cx="373310" cy="373310"/>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4" name="椭圆 43">
            <a:extLst>
              <a:ext uri="{FF2B5EF4-FFF2-40B4-BE49-F238E27FC236}">
                <a16:creationId xmlns:a16="http://schemas.microsoft.com/office/drawing/2014/main" id="{CA217245-029D-4BB4-B53D-041ABEF72506}"/>
              </a:ext>
            </a:extLst>
          </p:cNvPr>
          <p:cNvSpPr/>
          <p:nvPr/>
        </p:nvSpPr>
        <p:spPr>
          <a:xfrm>
            <a:off x="7002909" y="2829261"/>
            <a:ext cx="373310" cy="373310"/>
          </a:xfrm>
          <a:prstGeom prst="ellipse">
            <a:avLst/>
          </a:prstGeom>
          <a:solidFill>
            <a:schemeClr val="accent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5" name="矩形 44">
            <a:extLst>
              <a:ext uri="{FF2B5EF4-FFF2-40B4-BE49-F238E27FC236}">
                <a16:creationId xmlns:a16="http://schemas.microsoft.com/office/drawing/2014/main" id="{FD1871B0-EFFC-4431-9212-A4402C8AABE7}"/>
              </a:ext>
            </a:extLst>
          </p:cNvPr>
          <p:cNvSpPr/>
          <p:nvPr/>
        </p:nvSpPr>
        <p:spPr>
          <a:xfrm>
            <a:off x="3783897" y="1324487"/>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知识</a:t>
            </a:r>
          </a:p>
        </p:txBody>
      </p:sp>
      <p:sp>
        <p:nvSpPr>
          <p:cNvPr id="46" name="矩形 45">
            <a:extLst>
              <a:ext uri="{FF2B5EF4-FFF2-40B4-BE49-F238E27FC236}">
                <a16:creationId xmlns:a16="http://schemas.microsoft.com/office/drawing/2014/main" id="{77F01579-F06E-4254-AB3F-62A401AFD08E}"/>
              </a:ext>
            </a:extLst>
          </p:cNvPr>
          <p:cNvSpPr/>
          <p:nvPr/>
        </p:nvSpPr>
        <p:spPr>
          <a:xfrm>
            <a:off x="6244054" y="2409206"/>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科技</a:t>
            </a:r>
          </a:p>
        </p:txBody>
      </p:sp>
      <p:sp>
        <p:nvSpPr>
          <p:cNvPr id="50" name="矩形 49">
            <a:extLst>
              <a:ext uri="{FF2B5EF4-FFF2-40B4-BE49-F238E27FC236}">
                <a16:creationId xmlns:a16="http://schemas.microsoft.com/office/drawing/2014/main" id="{27BE353B-E5B0-4B97-9CE2-29D0A6F25AA1}"/>
              </a:ext>
            </a:extLst>
          </p:cNvPr>
          <p:cNvSpPr/>
          <p:nvPr/>
        </p:nvSpPr>
        <p:spPr bwMode="auto">
          <a:xfrm>
            <a:off x="1093985" y="2361187"/>
            <a:ext cx="1612294" cy="264737"/>
          </a:xfrm>
          <a:prstGeom prst="rect">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t>门派：量化投资派</a:t>
            </a:r>
          </a:p>
        </p:txBody>
      </p:sp>
      <p:sp>
        <p:nvSpPr>
          <p:cNvPr id="51" name="矩形 50">
            <a:extLst>
              <a:ext uri="{FF2B5EF4-FFF2-40B4-BE49-F238E27FC236}">
                <a16:creationId xmlns:a16="http://schemas.microsoft.com/office/drawing/2014/main" id="{BA3E9A13-DDDC-4F04-8F5B-DC7C1A5AA4C5}"/>
              </a:ext>
            </a:extLst>
          </p:cNvPr>
          <p:cNvSpPr/>
          <p:nvPr/>
        </p:nvSpPr>
        <p:spPr bwMode="auto">
          <a:xfrm>
            <a:off x="3086544" y="977485"/>
            <a:ext cx="2028933" cy="264737"/>
          </a:xfrm>
          <a:prstGeom prst="rect">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t>内功：数学及各方面知识</a:t>
            </a:r>
          </a:p>
        </p:txBody>
      </p:sp>
      <p:sp>
        <p:nvSpPr>
          <p:cNvPr id="56" name="矩形 55">
            <a:extLst>
              <a:ext uri="{FF2B5EF4-FFF2-40B4-BE49-F238E27FC236}">
                <a16:creationId xmlns:a16="http://schemas.microsoft.com/office/drawing/2014/main" id="{0FB5BDEE-D12D-4300-954B-E2752F84399C}"/>
              </a:ext>
            </a:extLst>
          </p:cNvPr>
          <p:cNvSpPr/>
          <p:nvPr/>
        </p:nvSpPr>
        <p:spPr bwMode="auto">
          <a:xfrm>
            <a:off x="5667916" y="2002942"/>
            <a:ext cx="1708303" cy="264737"/>
          </a:xfrm>
          <a:prstGeom prst="rect">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t>工具：计算机的使用</a:t>
            </a:r>
          </a:p>
        </p:txBody>
      </p:sp>
      <p:sp>
        <p:nvSpPr>
          <p:cNvPr id="23" name="TextBox 72">
            <a:extLst>
              <a:ext uri="{FF2B5EF4-FFF2-40B4-BE49-F238E27FC236}">
                <a16:creationId xmlns:a16="http://schemas.microsoft.com/office/drawing/2014/main" id="{25E10599-0502-4CB6-BFA9-E35CFB9E109D}"/>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400561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290">
                                              <p:stCondLst>
                                                <p:cond delay="0"/>
                                              </p:stCondLst>
                                            </p:cTn>
                                            <p:tgtEl>
                                              <p:spTgt spid="52"/>
                                            </p:tgtEl>
                                          </p:cBhvr>
                                        </p:animEffect>
                                        <p:anim calcmode="lin" valueType="num">
                                          <p:cBhvr>
                                            <p:cTn id="8" dur="911"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2"/>
                                            </p:tgtEl>
                                            <p:attrNameLst>
                                              <p:attrName>ppt_y</p:attrName>
                                            </p:attrNameLst>
                                          </p:cBhvr>
                                          <p:tavLst>
                                            <p:tav tm="0" fmla="#ppt_y-sin(pi*$)/81">
                                              <p:val>
                                                <p:fltVal val="0"/>
                                              </p:val>
                                            </p:tav>
                                            <p:tav tm="100000">
                                              <p:val>
                                                <p:fltVal val="1"/>
                                              </p:val>
                                            </p:tav>
                                          </p:tavLst>
                                        </p:anim>
                                        <p:animScale>
                                          <p:cBhvr>
                                            <p:cTn id="13" dur="13">
                                              <p:stCondLst>
                                                <p:cond delay="325"/>
                                              </p:stCondLst>
                                            </p:cTn>
                                            <p:tgtEl>
                                              <p:spTgt spid="52"/>
                                            </p:tgtEl>
                                          </p:cBhvr>
                                          <p:to x="100000" y="60000"/>
                                        </p:animScale>
                                        <p:animScale>
                                          <p:cBhvr>
                                            <p:cTn id="14" dur="83" decel="50000">
                                              <p:stCondLst>
                                                <p:cond delay="338"/>
                                              </p:stCondLst>
                                            </p:cTn>
                                            <p:tgtEl>
                                              <p:spTgt spid="52"/>
                                            </p:tgtEl>
                                          </p:cBhvr>
                                          <p:to x="100000" y="100000"/>
                                        </p:animScale>
                                        <p:animScale>
                                          <p:cBhvr>
                                            <p:cTn id="15" dur="13">
                                              <p:stCondLst>
                                                <p:cond delay="656"/>
                                              </p:stCondLst>
                                            </p:cTn>
                                            <p:tgtEl>
                                              <p:spTgt spid="52"/>
                                            </p:tgtEl>
                                          </p:cBhvr>
                                          <p:to x="100000" y="80000"/>
                                        </p:animScale>
                                        <p:animScale>
                                          <p:cBhvr>
                                            <p:cTn id="16" dur="83" decel="50000">
                                              <p:stCondLst>
                                                <p:cond delay="669"/>
                                              </p:stCondLst>
                                            </p:cTn>
                                            <p:tgtEl>
                                              <p:spTgt spid="52"/>
                                            </p:tgtEl>
                                          </p:cBhvr>
                                          <p:to x="100000" y="100000"/>
                                        </p:animScale>
                                        <p:animScale>
                                          <p:cBhvr>
                                            <p:cTn id="17" dur="13">
                                              <p:stCondLst>
                                                <p:cond delay="821"/>
                                              </p:stCondLst>
                                            </p:cTn>
                                            <p:tgtEl>
                                              <p:spTgt spid="52"/>
                                            </p:tgtEl>
                                          </p:cBhvr>
                                          <p:to x="100000" y="90000"/>
                                        </p:animScale>
                                        <p:animScale>
                                          <p:cBhvr>
                                            <p:cTn id="18" dur="83" decel="50000">
                                              <p:stCondLst>
                                                <p:cond delay="834"/>
                                              </p:stCondLst>
                                            </p:cTn>
                                            <p:tgtEl>
                                              <p:spTgt spid="52"/>
                                            </p:tgtEl>
                                          </p:cBhvr>
                                          <p:to x="100000" y="100000"/>
                                        </p:animScale>
                                        <p:animScale>
                                          <p:cBhvr>
                                            <p:cTn id="19" dur="13">
                                              <p:stCondLst>
                                                <p:cond delay="904"/>
                                              </p:stCondLst>
                                            </p:cTn>
                                            <p:tgtEl>
                                              <p:spTgt spid="52"/>
                                            </p:tgtEl>
                                          </p:cBhvr>
                                          <p:to x="100000" y="95000"/>
                                        </p:animScale>
                                        <p:animScale>
                                          <p:cBhvr>
                                            <p:cTn id="20" dur="83" decel="50000">
                                              <p:stCondLst>
                                                <p:cond delay="917"/>
                                              </p:stCondLst>
                                            </p:cTn>
                                            <p:tgtEl>
                                              <p:spTgt spid="52"/>
                                            </p:tgtEl>
                                          </p:cBhvr>
                                          <p:to x="100000" y="100000"/>
                                        </p:animScale>
                                      </p:childTnLst>
                                    </p:cTn>
                                  </p:par>
                                </p:childTnLst>
                              </p:cTn>
                            </p:par>
                            <p:par>
                              <p:cTn id="21" fill="hold">
                                <p:stCondLst>
                                  <p:cond delay="1000"/>
                                </p:stCondLst>
                                <p:childTnLst>
                                  <p:par>
                                    <p:cTn id="22" presetID="45"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anim calcmode="lin" valueType="num">
                                          <p:cBhvr>
                                            <p:cTn id="25" dur="500" fill="hold"/>
                                            <p:tgtEl>
                                              <p:spTgt spid="2"/>
                                            </p:tgtEl>
                                            <p:attrNameLst>
                                              <p:attrName>ppt_w</p:attrName>
                                            </p:attrNameLst>
                                          </p:cBhvr>
                                          <p:tavLst>
                                            <p:tav tm="0" fmla="#ppt_w*sin(2.5*pi*$)">
                                              <p:val>
                                                <p:fltVal val="0"/>
                                              </p:val>
                                            </p:tav>
                                            <p:tav tm="100000">
                                              <p:val>
                                                <p:fltVal val="1"/>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par>
                              <p:cTn id="27" fill="hold">
                                <p:stCondLst>
                                  <p:cond delay="1500"/>
                                </p:stCondLst>
                                <p:childTnLst>
                                  <p:par>
                                    <p:cTn id="28" presetID="45"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anim calcmode="lin" valueType="num">
                                          <p:cBhvr>
                                            <p:cTn id="31" dur="500" fill="hold"/>
                                            <p:tgtEl>
                                              <p:spTgt spid="3"/>
                                            </p:tgtEl>
                                            <p:attrNameLst>
                                              <p:attrName>ppt_w</p:attrName>
                                            </p:attrNameLst>
                                          </p:cBhvr>
                                          <p:tavLst>
                                            <p:tav tm="0" fmla="#ppt_w*sin(2.5*pi*$)">
                                              <p:val>
                                                <p:fltVal val="0"/>
                                              </p:val>
                                            </p:tav>
                                            <p:tav tm="100000">
                                              <p:val>
                                                <p:fltVal val="1"/>
                                              </p:val>
                                            </p:tav>
                                          </p:tavLst>
                                        </p:anim>
                                        <p:anim calcmode="lin" valueType="num">
                                          <p:cBhvr>
                                            <p:cTn id="32" dur="500" fill="hold"/>
                                            <p:tgtEl>
                                              <p:spTgt spid="3"/>
                                            </p:tgtEl>
                                            <p:attrNameLst>
                                              <p:attrName>ppt_h</p:attrName>
                                            </p:attrNameLst>
                                          </p:cBhvr>
                                          <p:tavLst>
                                            <p:tav tm="0">
                                              <p:val>
                                                <p:strVal val="#ppt_h"/>
                                              </p:val>
                                            </p:tav>
                                            <p:tav tm="100000">
                                              <p:val>
                                                <p:strVal val="#ppt_h"/>
                                              </p:val>
                                            </p:tav>
                                          </p:tavLst>
                                        </p:anim>
                                      </p:childTnLst>
                                    </p:cTn>
                                  </p:par>
                                  <p:par>
                                    <p:cTn id="33" presetID="2" presetClass="entr" presetSubtype="8" accel="52000" fill="hold" nodeType="withEffect" p14:presetBounceEnd="52000">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14:bounceEnd="52000">
                                          <p:cBhvr additive="base">
                                            <p:cTn id="35" dur="1000" fill="hold"/>
                                            <p:tgtEl>
                                              <p:spTgt spid="20"/>
                                            </p:tgtEl>
                                            <p:attrNameLst>
                                              <p:attrName>ppt_x</p:attrName>
                                            </p:attrNameLst>
                                          </p:cBhvr>
                                          <p:tavLst>
                                            <p:tav tm="0">
                                              <p:val>
                                                <p:strVal val="0-#ppt_w/2"/>
                                              </p:val>
                                            </p:tav>
                                            <p:tav tm="100000">
                                              <p:val>
                                                <p:strVal val="#ppt_x"/>
                                              </p:val>
                                            </p:tav>
                                          </p:tavLst>
                                        </p:anim>
                                        <p:anim calcmode="lin" valueType="num" p14:bounceEnd="52000">
                                          <p:cBhvr additive="base">
                                            <p:cTn id="36" dur="10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 accel="52000" fill="hold" nodeType="withEffect" p14:presetBounceEnd="52000">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14:bounceEnd="52000">
                                          <p:cBhvr additive="base">
                                            <p:cTn id="39" dur="1000" fill="hold"/>
                                            <p:tgtEl>
                                              <p:spTgt spid="30"/>
                                            </p:tgtEl>
                                            <p:attrNameLst>
                                              <p:attrName>ppt_x</p:attrName>
                                            </p:attrNameLst>
                                          </p:cBhvr>
                                          <p:tavLst>
                                            <p:tav tm="0">
                                              <p:val>
                                                <p:strVal val="#ppt_x"/>
                                              </p:val>
                                            </p:tav>
                                            <p:tav tm="100000">
                                              <p:val>
                                                <p:strVal val="#ppt_x"/>
                                              </p:val>
                                            </p:tav>
                                          </p:tavLst>
                                        </p:anim>
                                        <p:anim calcmode="lin" valueType="num" p14:bounceEnd="52000">
                                          <p:cBhvr additive="base">
                                            <p:cTn id="40" dur="1000" fill="hold"/>
                                            <p:tgtEl>
                                              <p:spTgt spid="30"/>
                                            </p:tgtEl>
                                            <p:attrNameLst>
                                              <p:attrName>ppt_y</p:attrName>
                                            </p:attrNameLst>
                                          </p:cBhvr>
                                          <p:tavLst>
                                            <p:tav tm="0">
                                              <p:val>
                                                <p:strVal val="0-#ppt_h/2"/>
                                              </p:val>
                                            </p:tav>
                                            <p:tav tm="100000">
                                              <p:val>
                                                <p:strVal val="#ppt_y"/>
                                              </p:val>
                                            </p:tav>
                                          </p:tavLst>
                                        </p:anim>
                                      </p:childTnLst>
                                    </p:cTn>
                                  </p:par>
                                  <p:par>
                                    <p:cTn id="41" presetID="2" presetClass="entr" presetSubtype="2" accel="52000" fill="hold" nodeType="withEffect" p14:presetBounceEnd="52000">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14:bounceEnd="52000">
                                          <p:cBhvr additive="base">
                                            <p:cTn id="43" dur="1000" fill="hold"/>
                                            <p:tgtEl>
                                              <p:spTgt spid="36"/>
                                            </p:tgtEl>
                                            <p:attrNameLst>
                                              <p:attrName>ppt_x</p:attrName>
                                            </p:attrNameLst>
                                          </p:cBhvr>
                                          <p:tavLst>
                                            <p:tav tm="0">
                                              <p:val>
                                                <p:strVal val="1+#ppt_w/2"/>
                                              </p:val>
                                            </p:tav>
                                            <p:tav tm="100000">
                                              <p:val>
                                                <p:strVal val="#ppt_x"/>
                                              </p:val>
                                            </p:tav>
                                          </p:tavLst>
                                        </p:anim>
                                        <p:anim calcmode="lin" valueType="num" p14:bounceEnd="52000">
                                          <p:cBhvr additive="base">
                                            <p:cTn id="44" dur="1000" fill="hold"/>
                                            <p:tgtEl>
                                              <p:spTgt spid="36"/>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53" presetClass="entr" presetSubtype="16"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Effect transition="in" filter="fade">
                                          <p:cBhvr>
                                            <p:cTn id="50" dur="500"/>
                                            <p:tgtEl>
                                              <p:spTgt spid="26"/>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500" fill="hold"/>
                                            <p:tgtEl>
                                              <p:spTgt spid="42"/>
                                            </p:tgtEl>
                                            <p:attrNameLst>
                                              <p:attrName>ppt_w</p:attrName>
                                            </p:attrNameLst>
                                          </p:cBhvr>
                                          <p:tavLst>
                                            <p:tav tm="0">
                                              <p:val>
                                                <p:fltVal val="0"/>
                                              </p:val>
                                            </p:tav>
                                            <p:tav tm="100000">
                                              <p:val>
                                                <p:strVal val="#ppt_w"/>
                                              </p:val>
                                            </p:tav>
                                          </p:tavLst>
                                        </p:anim>
                                        <p:anim calcmode="lin" valueType="num">
                                          <p:cBhvr>
                                            <p:cTn id="54" dur="500" fill="hold"/>
                                            <p:tgtEl>
                                              <p:spTgt spid="42"/>
                                            </p:tgtEl>
                                            <p:attrNameLst>
                                              <p:attrName>ppt_h</p:attrName>
                                            </p:attrNameLst>
                                          </p:cBhvr>
                                          <p:tavLst>
                                            <p:tav tm="0">
                                              <p:val>
                                                <p:fltVal val="0"/>
                                              </p:val>
                                            </p:tav>
                                            <p:tav tm="100000">
                                              <p:val>
                                                <p:strVal val="#ppt_h"/>
                                              </p:val>
                                            </p:tav>
                                          </p:tavLst>
                                        </p:anim>
                                        <p:animEffect transition="in" filter="fade">
                                          <p:cBhvr>
                                            <p:cTn id="55" dur="500"/>
                                            <p:tgtEl>
                                              <p:spTgt spid="42"/>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44"/>
                                            </p:tgtEl>
                                            <p:attrNameLst>
                                              <p:attrName>style.visibility</p:attrName>
                                            </p:attrNameLst>
                                          </p:cBhvr>
                                          <p:to>
                                            <p:strVal val="visible"/>
                                          </p:to>
                                        </p:set>
                                        <p:anim calcmode="lin" valueType="num">
                                          <p:cBhvr>
                                            <p:cTn id="58" dur="500" fill="hold"/>
                                            <p:tgtEl>
                                              <p:spTgt spid="44"/>
                                            </p:tgtEl>
                                            <p:attrNameLst>
                                              <p:attrName>ppt_w</p:attrName>
                                            </p:attrNameLst>
                                          </p:cBhvr>
                                          <p:tavLst>
                                            <p:tav tm="0">
                                              <p:val>
                                                <p:fltVal val="0"/>
                                              </p:val>
                                            </p:tav>
                                            <p:tav tm="100000">
                                              <p:val>
                                                <p:strVal val="#ppt_w"/>
                                              </p:val>
                                            </p:tav>
                                          </p:tavLst>
                                        </p:anim>
                                        <p:anim calcmode="lin" valueType="num">
                                          <p:cBhvr>
                                            <p:cTn id="59" dur="500" fill="hold"/>
                                            <p:tgtEl>
                                              <p:spTgt spid="44"/>
                                            </p:tgtEl>
                                            <p:attrNameLst>
                                              <p:attrName>ppt_h</p:attrName>
                                            </p:attrNameLst>
                                          </p:cBhvr>
                                          <p:tavLst>
                                            <p:tav tm="0">
                                              <p:val>
                                                <p:fltVal val="0"/>
                                              </p:val>
                                            </p:tav>
                                            <p:tav tm="100000">
                                              <p:val>
                                                <p:strVal val="#ppt_h"/>
                                              </p:val>
                                            </p:tav>
                                          </p:tavLst>
                                        </p:anim>
                                        <p:animEffect transition="in" filter="fade">
                                          <p:cBhvr>
                                            <p:cTn id="60" dur="500"/>
                                            <p:tgtEl>
                                              <p:spTgt spid="44"/>
                                            </p:tgtEl>
                                          </p:cBhvr>
                                        </p:animEffect>
                                      </p:childTnLst>
                                    </p:cTn>
                                  </p:par>
                                </p:childTnLst>
                              </p:cTn>
                            </p:par>
                            <p:par>
                              <p:cTn id="61" fill="hold">
                                <p:stCondLst>
                                  <p:cond delay="3200"/>
                                </p:stCondLst>
                                <p:childTnLst>
                                  <p:par>
                                    <p:cTn id="62" presetID="16" presetClass="entr" presetSubtype="37"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barn(outVertical)">
                                          <p:cBhvr>
                                            <p:cTn id="64" dur="500"/>
                                            <p:tgtEl>
                                              <p:spTgt spid="45"/>
                                            </p:tgtEl>
                                          </p:cBhvr>
                                        </p:animEffect>
                                      </p:childTnLst>
                                    </p:cTn>
                                  </p:par>
                                  <p:par>
                                    <p:cTn id="65" presetID="16" presetClass="entr" presetSubtype="37"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arn(outVertical)">
                                          <p:cBhvr>
                                            <p:cTn id="67" dur="500"/>
                                            <p:tgtEl>
                                              <p:spTgt spid="27"/>
                                            </p:tgtEl>
                                          </p:cBhvr>
                                        </p:animEffect>
                                      </p:childTnLst>
                                    </p:cTn>
                                  </p:par>
                                  <p:par>
                                    <p:cTn id="68" presetID="16" presetClass="entr" presetSubtype="37"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barn(outVertical)">
                                          <p:cBhvr>
                                            <p:cTn id="70" dur="500"/>
                                            <p:tgtEl>
                                              <p:spTgt spid="46"/>
                                            </p:tgtEl>
                                          </p:cBhvr>
                                        </p:animEffect>
                                      </p:childTnLst>
                                    </p:cTn>
                                  </p:par>
                                </p:childTnLst>
                              </p:cTn>
                            </p:par>
                            <p:par>
                              <p:cTn id="71" fill="hold">
                                <p:stCondLst>
                                  <p:cond delay="3700"/>
                                </p:stCondLst>
                                <p:childTnLst>
                                  <p:par>
                                    <p:cTn id="72" presetID="22" presetClass="entr" presetSubtype="2" fill="hold" grpId="0"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right)">
                                          <p:cBhvr>
                                            <p:cTn id="74" dur="500"/>
                                            <p:tgtEl>
                                              <p:spTgt spid="50"/>
                                            </p:tgtEl>
                                          </p:cBhvr>
                                        </p:animEffect>
                                      </p:childTnLst>
                                    </p:cTn>
                                  </p:par>
                                </p:childTnLst>
                              </p:cTn>
                            </p:par>
                            <p:par>
                              <p:cTn id="75" fill="hold">
                                <p:stCondLst>
                                  <p:cond delay="4200"/>
                                </p:stCondLst>
                                <p:childTnLst>
                                  <p:par>
                                    <p:cTn id="76" presetID="22" presetClass="entr" presetSubtype="2"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right)">
                                          <p:cBhvr>
                                            <p:cTn id="78" dur="500"/>
                                            <p:tgtEl>
                                              <p:spTgt spid="51"/>
                                            </p:tgtEl>
                                          </p:cBhvr>
                                        </p:animEffect>
                                      </p:childTnLst>
                                    </p:cTn>
                                  </p:par>
                                </p:childTnLst>
                              </p:cTn>
                            </p:par>
                            <p:par>
                              <p:cTn id="79" fill="hold">
                                <p:stCondLst>
                                  <p:cond delay="4700"/>
                                </p:stCondLst>
                                <p:childTnLst>
                                  <p:par>
                                    <p:cTn id="80" presetID="22" presetClass="entr" presetSubtype="2" fill="hold" grpId="0" nodeType="after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right)">
                                          <p:cBhvr>
                                            <p:cTn id="82" dur="500"/>
                                            <p:tgtEl>
                                              <p:spTgt spid="56"/>
                                            </p:tgtEl>
                                          </p:cBhvr>
                                        </p:animEffect>
                                      </p:childTnLst>
                                    </p:cTn>
                                  </p:par>
                                </p:childTnLst>
                              </p:cTn>
                            </p:par>
                            <p:par>
                              <p:cTn id="83" fill="hold">
                                <p:stCondLst>
                                  <p:cond delay="5200"/>
                                </p:stCondLst>
                                <p:childTnLst>
                                  <p:par>
                                    <p:cTn id="84" presetID="10" presetClass="entr" presetSubtype="0"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6" grpId="0" animBg="1"/>
          <p:bldP spid="27" grpId="0"/>
          <p:bldP spid="42" grpId="0" animBg="1"/>
          <p:bldP spid="44" grpId="0" animBg="1"/>
          <p:bldP spid="45" grpId="0"/>
          <p:bldP spid="46" grpId="0"/>
          <p:bldP spid="50" grpId="0" animBg="1"/>
          <p:bldP spid="51" grpId="0" animBg="1"/>
          <p:bldP spid="56" grpId="0" animBg="1"/>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290">
                                              <p:stCondLst>
                                                <p:cond delay="0"/>
                                              </p:stCondLst>
                                            </p:cTn>
                                            <p:tgtEl>
                                              <p:spTgt spid="52"/>
                                            </p:tgtEl>
                                          </p:cBhvr>
                                        </p:animEffect>
                                        <p:anim calcmode="lin" valueType="num">
                                          <p:cBhvr>
                                            <p:cTn id="8" dur="911"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2"/>
                                            </p:tgtEl>
                                            <p:attrNameLst>
                                              <p:attrName>ppt_y</p:attrName>
                                            </p:attrNameLst>
                                          </p:cBhvr>
                                          <p:tavLst>
                                            <p:tav tm="0" fmla="#ppt_y-sin(pi*$)/81">
                                              <p:val>
                                                <p:fltVal val="0"/>
                                              </p:val>
                                            </p:tav>
                                            <p:tav tm="100000">
                                              <p:val>
                                                <p:fltVal val="1"/>
                                              </p:val>
                                            </p:tav>
                                          </p:tavLst>
                                        </p:anim>
                                        <p:animScale>
                                          <p:cBhvr>
                                            <p:cTn id="13" dur="13">
                                              <p:stCondLst>
                                                <p:cond delay="325"/>
                                              </p:stCondLst>
                                            </p:cTn>
                                            <p:tgtEl>
                                              <p:spTgt spid="52"/>
                                            </p:tgtEl>
                                          </p:cBhvr>
                                          <p:to x="100000" y="60000"/>
                                        </p:animScale>
                                        <p:animScale>
                                          <p:cBhvr>
                                            <p:cTn id="14" dur="83" decel="50000">
                                              <p:stCondLst>
                                                <p:cond delay="338"/>
                                              </p:stCondLst>
                                            </p:cTn>
                                            <p:tgtEl>
                                              <p:spTgt spid="52"/>
                                            </p:tgtEl>
                                          </p:cBhvr>
                                          <p:to x="100000" y="100000"/>
                                        </p:animScale>
                                        <p:animScale>
                                          <p:cBhvr>
                                            <p:cTn id="15" dur="13">
                                              <p:stCondLst>
                                                <p:cond delay="656"/>
                                              </p:stCondLst>
                                            </p:cTn>
                                            <p:tgtEl>
                                              <p:spTgt spid="52"/>
                                            </p:tgtEl>
                                          </p:cBhvr>
                                          <p:to x="100000" y="80000"/>
                                        </p:animScale>
                                        <p:animScale>
                                          <p:cBhvr>
                                            <p:cTn id="16" dur="83" decel="50000">
                                              <p:stCondLst>
                                                <p:cond delay="669"/>
                                              </p:stCondLst>
                                            </p:cTn>
                                            <p:tgtEl>
                                              <p:spTgt spid="52"/>
                                            </p:tgtEl>
                                          </p:cBhvr>
                                          <p:to x="100000" y="100000"/>
                                        </p:animScale>
                                        <p:animScale>
                                          <p:cBhvr>
                                            <p:cTn id="17" dur="13">
                                              <p:stCondLst>
                                                <p:cond delay="821"/>
                                              </p:stCondLst>
                                            </p:cTn>
                                            <p:tgtEl>
                                              <p:spTgt spid="52"/>
                                            </p:tgtEl>
                                          </p:cBhvr>
                                          <p:to x="100000" y="90000"/>
                                        </p:animScale>
                                        <p:animScale>
                                          <p:cBhvr>
                                            <p:cTn id="18" dur="83" decel="50000">
                                              <p:stCondLst>
                                                <p:cond delay="834"/>
                                              </p:stCondLst>
                                            </p:cTn>
                                            <p:tgtEl>
                                              <p:spTgt spid="52"/>
                                            </p:tgtEl>
                                          </p:cBhvr>
                                          <p:to x="100000" y="100000"/>
                                        </p:animScale>
                                        <p:animScale>
                                          <p:cBhvr>
                                            <p:cTn id="19" dur="13">
                                              <p:stCondLst>
                                                <p:cond delay="904"/>
                                              </p:stCondLst>
                                            </p:cTn>
                                            <p:tgtEl>
                                              <p:spTgt spid="52"/>
                                            </p:tgtEl>
                                          </p:cBhvr>
                                          <p:to x="100000" y="95000"/>
                                        </p:animScale>
                                        <p:animScale>
                                          <p:cBhvr>
                                            <p:cTn id="20" dur="83" decel="50000">
                                              <p:stCondLst>
                                                <p:cond delay="917"/>
                                              </p:stCondLst>
                                            </p:cTn>
                                            <p:tgtEl>
                                              <p:spTgt spid="52"/>
                                            </p:tgtEl>
                                          </p:cBhvr>
                                          <p:to x="100000" y="100000"/>
                                        </p:animScale>
                                      </p:childTnLst>
                                    </p:cTn>
                                  </p:par>
                                </p:childTnLst>
                              </p:cTn>
                            </p:par>
                            <p:par>
                              <p:cTn id="21" fill="hold">
                                <p:stCondLst>
                                  <p:cond delay="1000"/>
                                </p:stCondLst>
                                <p:childTnLst>
                                  <p:par>
                                    <p:cTn id="22" presetID="45"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anim calcmode="lin" valueType="num">
                                          <p:cBhvr>
                                            <p:cTn id="25" dur="500" fill="hold"/>
                                            <p:tgtEl>
                                              <p:spTgt spid="2"/>
                                            </p:tgtEl>
                                            <p:attrNameLst>
                                              <p:attrName>ppt_w</p:attrName>
                                            </p:attrNameLst>
                                          </p:cBhvr>
                                          <p:tavLst>
                                            <p:tav tm="0" fmla="#ppt_w*sin(2.5*pi*$)">
                                              <p:val>
                                                <p:fltVal val="0"/>
                                              </p:val>
                                            </p:tav>
                                            <p:tav tm="100000">
                                              <p:val>
                                                <p:fltVal val="1"/>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par>
                              <p:cTn id="27" fill="hold">
                                <p:stCondLst>
                                  <p:cond delay="1500"/>
                                </p:stCondLst>
                                <p:childTnLst>
                                  <p:par>
                                    <p:cTn id="28" presetID="45"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anim calcmode="lin" valueType="num">
                                          <p:cBhvr>
                                            <p:cTn id="31" dur="500" fill="hold"/>
                                            <p:tgtEl>
                                              <p:spTgt spid="3"/>
                                            </p:tgtEl>
                                            <p:attrNameLst>
                                              <p:attrName>ppt_w</p:attrName>
                                            </p:attrNameLst>
                                          </p:cBhvr>
                                          <p:tavLst>
                                            <p:tav tm="0" fmla="#ppt_w*sin(2.5*pi*$)">
                                              <p:val>
                                                <p:fltVal val="0"/>
                                              </p:val>
                                            </p:tav>
                                            <p:tav tm="100000">
                                              <p:val>
                                                <p:fltVal val="1"/>
                                              </p:val>
                                            </p:tav>
                                          </p:tavLst>
                                        </p:anim>
                                        <p:anim calcmode="lin" valueType="num">
                                          <p:cBhvr>
                                            <p:cTn id="32" dur="500" fill="hold"/>
                                            <p:tgtEl>
                                              <p:spTgt spid="3"/>
                                            </p:tgtEl>
                                            <p:attrNameLst>
                                              <p:attrName>ppt_h</p:attrName>
                                            </p:attrNameLst>
                                          </p:cBhvr>
                                          <p:tavLst>
                                            <p:tav tm="0">
                                              <p:val>
                                                <p:strVal val="#ppt_h"/>
                                              </p:val>
                                            </p:tav>
                                            <p:tav tm="100000">
                                              <p:val>
                                                <p:strVal val="#ppt_h"/>
                                              </p:val>
                                            </p:tav>
                                          </p:tavLst>
                                        </p:anim>
                                      </p:childTnLst>
                                    </p:cTn>
                                  </p:par>
                                  <p:par>
                                    <p:cTn id="33" presetID="2" presetClass="entr" presetSubtype="8" accel="5200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1000" fill="hold"/>
                                            <p:tgtEl>
                                              <p:spTgt spid="20"/>
                                            </p:tgtEl>
                                            <p:attrNameLst>
                                              <p:attrName>ppt_x</p:attrName>
                                            </p:attrNameLst>
                                          </p:cBhvr>
                                          <p:tavLst>
                                            <p:tav tm="0">
                                              <p:val>
                                                <p:strVal val="0-#ppt_w/2"/>
                                              </p:val>
                                            </p:tav>
                                            <p:tav tm="100000">
                                              <p:val>
                                                <p:strVal val="#ppt_x"/>
                                              </p:val>
                                            </p:tav>
                                          </p:tavLst>
                                        </p:anim>
                                        <p:anim calcmode="lin" valueType="num">
                                          <p:cBhvr additive="base">
                                            <p:cTn id="36" dur="10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 accel="5200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0-#ppt_h/2"/>
                                              </p:val>
                                            </p:tav>
                                            <p:tav tm="100000">
                                              <p:val>
                                                <p:strVal val="#ppt_y"/>
                                              </p:val>
                                            </p:tav>
                                          </p:tavLst>
                                        </p:anim>
                                      </p:childTnLst>
                                    </p:cTn>
                                  </p:par>
                                  <p:par>
                                    <p:cTn id="41" presetID="2" presetClass="entr" presetSubtype="2" accel="5200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1+#ppt_w/2"/>
                                              </p:val>
                                            </p:tav>
                                            <p:tav tm="100000">
                                              <p:val>
                                                <p:strVal val="#ppt_x"/>
                                              </p:val>
                                            </p:tav>
                                          </p:tavLst>
                                        </p:anim>
                                        <p:anim calcmode="lin" valueType="num">
                                          <p:cBhvr additive="base">
                                            <p:cTn id="44" dur="1000" fill="hold"/>
                                            <p:tgtEl>
                                              <p:spTgt spid="36"/>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53" presetClass="entr" presetSubtype="16"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Effect transition="in" filter="fade">
                                          <p:cBhvr>
                                            <p:cTn id="50" dur="500"/>
                                            <p:tgtEl>
                                              <p:spTgt spid="26"/>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500" fill="hold"/>
                                            <p:tgtEl>
                                              <p:spTgt spid="42"/>
                                            </p:tgtEl>
                                            <p:attrNameLst>
                                              <p:attrName>ppt_w</p:attrName>
                                            </p:attrNameLst>
                                          </p:cBhvr>
                                          <p:tavLst>
                                            <p:tav tm="0">
                                              <p:val>
                                                <p:fltVal val="0"/>
                                              </p:val>
                                            </p:tav>
                                            <p:tav tm="100000">
                                              <p:val>
                                                <p:strVal val="#ppt_w"/>
                                              </p:val>
                                            </p:tav>
                                          </p:tavLst>
                                        </p:anim>
                                        <p:anim calcmode="lin" valueType="num">
                                          <p:cBhvr>
                                            <p:cTn id="54" dur="500" fill="hold"/>
                                            <p:tgtEl>
                                              <p:spTgt spid="42"/>
                                            </p:tgtEl>
                                            <p:attrNameLst>
                                              <p:attrName>ppt_h</p:attrName>
                                            </p:attrNameLst>
                                          </p:cBhvr>
                                          <p:tavLst>
                                            <p:tav tm="0">
                                              <p:val>
                                                <p:fltVal val="0"/>
                                              </p:val>
                                            </p:tav>
                                            <p:tav tm="100000">
                                              <p:val>
                                                <p:strVal val="#ppt_h"/>
                                              </p:val>
                                            </p:tav>
                                          </p:tavLst>
                                        </p:anim>
                                        <p:animEffect transition="in" filter="fade">
                                          <p:cBhvr>
                                            <p:cTn id="55" dur="500"/>
                                            <p:tgtEl>
                                              <p:spTgt spid="42"/>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44"/>
                                            </p:tgtEl>
                                            <p:attrNameLst>
                                              <p:attrName>style.visibility</p:attrName>
                                            </p:attrNameLst>
                                          </p:cBhvr>
                                          <p:to>
                                            <p:strVal val="visible"/>
                                          </p:to>
                                        </p:set>
                                        <p:anim calcmode="lin" valueType="num">
                                          <p:cBhvr>
                                            <p:cTn id="58" dur="500" fill="hold"/>
                                            <p:tgtEl>
                                              <p:spTgt spid="44"/>
                                            </p:tgtEl>
                                            <p:attrNameLst>
                                              <p:attrName>ppt_w</p:attrName>
                                            </p:attrNameLst>
                                          </p:cBhvr>
                                          <p:tavLst>
                                            <p:tav tm="0">
                                              <p:val>
                                                <p:fltVal val="0"/>
                                              </p:val>
                                            </p:tav>
                                            <p:tav tm="100000">
                                              <p:val>
                                                <p:strVal val="#ppt_w"/>
                                              </p:val>
                                            </p:tav>
                                          </p:tavLst>
                                        </p:anim>
                                        <p:anim calcmode="lin" valueType="num">
                                          <p:cBhvr>
                                            <p:cTn id="59" dur="500" fill="hold"/>
                                            <p:tgtEl>
                                              <p:spTgt spid="44"/>
                                            </p:tgtEl>
                                            <p:attrNameLst>
                                              <p:attrName>ppt_h</p:attrName>
                                            </p:attrNameLst>
                                          </p:cBhvr>
                                          <p:tavLst>
                                            <p:tav tm="0">
                                              <p:val>
                                                <p:fltVal val="0"/>
                                              </p:val>
                                            </p:tav>
                                            <p:tav tm="100000">
                                              <p:val>
                                                <p:strVal val="#ppt_h"/>
                                              </p:val>
                                            </p:tav>
                                          </p:tavLst>
                                        </p:anim>
                                        <p:animEffect transition="in" filter="fade">
                                          <p:cBhvr>
                                            <p:cTn id="60" dur="500"/>
                                            <p:tgtEl>
                                              <p:spTgt spid="44"/>
                                            </p:tgtEl>
                                          </p:cBhvr>
                                        </p:animEffect>
                                      </p:childTnLst>
                                    </p:cTn>
                                  </p:par>
                                </p:childTnLst>
                              </p:cTn>
                            </p:par>
                            <p:par>
                              <p:cTn id="61" fill="hold">
                                <p:stCondLst>
                                  <p:cond delay="3200"/>
                                </p:stCondLst>
                                <p:childTnLst>
                                  <p:par>
                                    <p:cTn id="62" presetID="16" presetClass="entr" presetSubtype="37"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barn(outVertical)">
                                          <p:cBhvr>
                                            <p:cTn id="64" dur="500"/>
                                            <p:tgtEl>
                                              <p:spTgt spid="45"/>
                                            </p:tgtEl>
                                          </p:cBhvr>
                                        </p:animEffect>
                                      </p:childTnLst>
                                    </p:cTn>
                                  </p:par>
                                  <p:par>
                                    <p:cTn id="65" presetID="16" presetClass="entr" presetSubtype="37"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arn(outVertical)">
                                          <p:cBhvr>
                                            <p:cTn id="67" dur="500"/>
                                            <p:tgtEl>
                                              <p:spTgt spid="27"/>
                                            </p:tgtEl>
                                          </p:cBhvr>
                                        </p:animEffect>
                                      </p:childTnLst>
                                    </p:cTn>
                                  </p:par>
                                  <p:par>
                                    <p:cTn id="68" presetID="16" presetClass="entr" presetSubtype="37"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barn(outVertical)">
                                          <p:cBhvr>
                                            <p:cTn id="70" dur="500"/>
                                            <p:tgtEl>
                                              <p:spTgt spid="46"/>
                                            </p:tgtEl>
                                          </p:cBhvr>
                                        </p:animEffect>
                                      </p:childTnLst>
                                    </p:cTn>
                                  </p:par>
                                </p:childTnLst>
                              </p:cTn>
                            </p:par>
                            <p:par>
                              <p:cTn id="71" fill="hold">
                                <p:stCondLst>
                                  <p:cond delay="3700"/>
                                </p:stCondLst>
                                <p:childTnLst>
                                  <p:par>
                                    <p:cTn id="72" presetID="22" presetClass="entr" presetSubtype="2" fill="hold" grpId="0"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right)">
                                          <p:cBhvr>
                                            <p:cTn id="74" dur="500"/>
                                            <p:tgtEl>
                                              <p:spTgt spid="50"/>
                                            </p:tgtEl>
                                          </p:cBhvr>
                                        </p:animEffect>
                                      </p:childTnLst>
                                    </p:cTn>
                                  </p:par>
                                </p:childTnLst>
                              </p:cTn>
                            </p:par>
                            <p:par>
                              <p:cTn id="75" fill="hold">
                                <p:stCondLst>
                                  <p:cond delay="4200"/>
                                </p:stCondLst>
                                <p:childTnLst>
                                  <p:par>
                                    <p:cTn id="76" presetID="22" presetClass="entr" presetSubtype="2"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right)">
                                          <p:cBhvr>
                                            <p:cTn id="78" dur="500"/>
                                            <p:tgtEl>
                                              <p:spTgt spid="51"/>
                                            </p:tgtEl>
                                          </p:cBhvr>
                                        </p:animEffect>
                                      </p:childTnLst>
                                    </p:cTn>
                                  </p:par>
                                </p:childTnLst>
                              </p:cTn>
                            </p:par>
                            <p:par>
                              <p:cTn id="79" fill="hold">
                                <p:stCondLst>
                                  <p:cond delay="4700"/>
                                </p:stCondLst>
                                <p:childTnLst>
                                  <p:par>
                                    <p:cTn id="80" presetID="22" presetClass="entr" presetSubtype="2" fill="hold" grpId="0" nodeType="after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right)">
                                          <p:cBhvr>
                                            <p:cTn id="82" dur="500"/>
                                            <p:tgtEl>
                                              <p:spTgt spid="56"/>
                                            </p:tgtEl>
                                          </p:cBhvr>
                                        </p:animEffect>
                                      </p:childTnLst>
                                    </p:cTn>
                                  </p:par>
                                </p:childTnLst>
                              </p:cTn>
                            </p:par>
                            <p:par>
                              <p:cTn id="83" fill="hold">
                                <p:stCondLst>
                                  <p:cond delay="5200"/>
                                </p:stCondLst>
                                <p:childTnLst>
                                  <p:par>
                                    <p:cTn id="84" presetID="10" presetClass="entr" presetSubtype="0"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6" grpId="0" animBg="1"/>
          <p:bldP spid="27" grpId="0"/>
          <p:bldP spid="42" grpId="0" animBg="1"/>
          <p:bldP spid="44" grpId="0" animBg="1"/>
          <p:bldP spid="45" grpId="0"/>
          <p:bldP spid="46" grpId="0"/>
          <p:bldP spid="50" grpId="0" animBg="1"/>
          <p:bldP spid="51" grpId="0" animBg="1"/>
          <p:bldP spid="56" grpId="0" animBg="1"/>
          <p:bldP spid="2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358635" y="1784707"/>
            <a:ext cx="349446" cy="349446"/>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5" name="矩形 4"/>
          <p:cNvSpPr/>
          <p:nvPr/>
        </p:nvSpPr>
        <p:spPr>
          <a:xfrm rot="962903">
            <a:off x="4327253" y="-180975"/>
            <a:ext cx="215900" cy="5553075"/>
          </a:xfrm>
          <a:prstGeom prst="rect">
            <a:avLst/>
          </a:prstGeom>
          <a:solidFill>
            <a:srgbClr val="217BFF"/>
          </a:solidFill>
          <a:ln>
            <a:noFill/>
          </a:ln>
          <a:effectLst>
            <a:outerShdw blurRad="152400" dist="635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3" rIns="91386" bIns="45693" spcCol="0" rtlCol="0" anchor="ctr"/>
          <a:lstStyle/>
          <a:p>
            <a:pPr algn="ctr"/>
            <a:endParaRPr lang="zh-CN" altLang="en-US"/>
          </a:p>
        </p:txBody>
      </p:sp>
      <p:grpSp>
        <p:nvGrpSpPr>
          <p:cNvPr id="17" name="组合 16"/>
          <p:cNvGrpSpPr/>
          <p:nvPr/>
        </p:nvGrpSpPr>
        <p:grpSpPr>
          <a:xfrm>
            <a:off x="8011610" y="561940"/>
            <a:ext cx="156292" cy="156292"/>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0" name="组合 19"/>
          <p:cNvGrpSpPr/>
          <p:nvPr/>
        </p:nvGrpSpPr>
        <p:grpSpPr>
          <a:xfrm>
            <a:off x="7759790" y="1372520"/>
            <a:ext cx="208440" cy="208440"/>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23" name="椭圆 22"/>
          <p:cNvSpPr/>
          <p:nvPr/>
        </p:nvSpPr>
        <p:spPr>
          <a:xfrm>
            <a:off x="7794388" y="4443265"/>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423305" y="3522698"/>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7316009" y="4096544"/>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6629511" y="4707644"/>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8585278" y="4984207"/>
            <a:ext cx="137389" cy="137389"/>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40" name="圆角矩形 39"/>
          <p:cNvSpPr/>
          <p:nvPr/>
        </p:nvSpPr>
        <p:spPr>
          <a:xfrm>
            <a:off x="6064135" y="2643758"/>
            <a:ext cx="2108265" cy="519113"/>
          </a:xfrm>
          <a:prstGeom prst="roundRect">
            <a:avLst/>
          </a:prstGeom>
          <a:solidFill>
            <a:schemeClr val="accent1"/>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109" tIns="30555" rIns="61109" bIns="30555" rtlCol="0" anchor="ctr"/>
          <a:lstStyle/>
          <a:p>
            <a:pPr algn="ctr"/>
            <a:endParaRPr lang="zh-CN" altLang="en-US"/>
          </a:p>
        </p:txBody>
      </p:sp>
      <p:sp>
        <p:nvSpPr>
          <p:cNvPr id="41" name="TextBox 26"/>
          <p:cNvSpPr txBox="1"/>
          <p:nvPr/>
        </p:nvSpPr>
        <p:spPr>
          <a:xfrm>
            <a:off x="6064135" y="2643758"/>
            <a:ext cx="2108265" cy="477052"/>
          </a:xfrm>
          <a:prstGeom prst="rect">
            <a:avLst/>
          </a:prstGeom>
          <a:noFill/>
        </p:spPr>
        <p:txBody>
          <a:bodyPr wrap="none" lIns="91438" tIns="45719" rIns="91438" bIns="45719" rtlCol="0">
            <a:spAutoFit/>
          </a:bodyPr>
          <a:lstStyle/>
          <a:p>
            <a:pPr algn="r"/>
            <a:r>
              <a:rPr lang="zh-CN" altLang="en-US" sz="2500" b="1" dirty="0">
                <a:solidFill>
                  <a:schemeClr val="bg1"/>
                </a:solidFill>
                <a:latin typeface="+mn-ea"/>
                <a:ea typeface="+mn-ea"/>
              </a:rPr>
              <a:t>量化投资概述</a:t>
            </a:r>
            <a:endParaRPr lang="zh-CN" sz="2500" b="1" dirty="0">
              <a:solidFill>
                <a:schemeClr val="bg1"/>
              </a:solidFill>
              <a:latin typeface="+mn-ea"/>
              <a:ea typeface="+mn-ea"/>
            </a:endParaRPr>
          </a:p>
        </p:txBody>
      </p:sp>
      <p:grpSp>
        <p:nvGrpSpPr>
          <p:cNvPr id="42" name="组合 41"/>
          <p:cNvGrpSpPr/>
          <p:nvPr/>
        </p:nvGrpSpPr>
        <p:grpSpPr>
          <a:xfrm>
            <a:off x="6330302" y="534323"/>
            <a:ext cx="1523415" cy="1481014"/>
            <a:chOff x="4345444" y="2542859"/>
            <a:chExt cx="1810550" cy="1811205"/>
          </a:xfrm>
        </p:grpSpPr>
        <p:grpSp>
          <p:nvGrpSpPr>
            <p:cNvPr id="43" name="组合 4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4" name="同心圆 4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566770" y="2764296"/>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extBox 11"/>
          <p:cNvSpPr txBox="1"/>
          <p:nvPr/>
        </p:nvSpPr>
        <p:spPr>
          <a:xfrm>
            <a:off x="6523178" y="1036303"/>
            <a:ext cx="1217726" cy="477054"/>
          </a:xfrm>
          <a:prstGeom prst="rect">
            <a:avLst/>
          </a:prstGeom>
          <a:noFill/>
        </p:spPr>
        <p:txBody>
          <a:bodyPr wrap="square" rtlCol="0">
            <a:spAutoFit/>
          </a:bodyPr>
          <a:lstStyle/>
          <a:p>
            <a:r>
              <a:rPr lang="zh-CN" altLang="en-US" sz="2500" b="1" dirty="0">
                <a:solidFill>
                  <a:schemeClr val="bg1"/>
                </a:solidFill>
                <a:latin typeface="+mn-ea"/>
                <a:ea typeface="+mn-ea"/>
              </a:rPr>
              <a:t>第二节</a:t>
            </a:r>
            <a:endParaRPr lang="zh-CN" altLang="en-US" sz="25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344250" y="236121"/>
            <a:ext cx="156292" cy="156292"/>
            <a:chOff x="304800" y="673100"/>
            <a:chExt cx="4000500" cy="4000500"/>
          </a:xfrm>
          <a:effectLst>
            <a:outerShdw blurRad="444500" dist="254000" dir="684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7" name="组合 6"/>
          <p:cNvGrpSpPr/>
          <p:nvPr/>
        </p:nvGrpSpPr>
        <p:grpSpPr>
          <a:xfrm>
            <a:off x="6137643" y="378031"/>
            <a:ext cx="156292" cy="156292"/>
            <a:chOff x="304800" y="673100"/>
            <a:chExt cx="4000500" cy="4000500"/>
          </a:xfrm>
          <a:effectLst>
            <a:outerShdw blurRad="444500" dist="254000" dir="684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9" name="椭圆 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pic>
        <p:nvPicPr>
          <p:cNvPr id="12" name="图片 11">
            <a:extLst>
              <a:ext uri="{FF2B5EF4-FFF2-40B4-BE49-F238E27FC236}">
                <a16:creationId xmlns:a16="http://schemas.microsoft.com/office/drawing/2014/main" id="{51B078DA-FCA6-4F09-830E-8C2F78CF3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0"/>
            <a:ext cx="5113066" cy="5143500"/>
          </a:xfrm>
          <a:prstGeom prst="rect">
            <a:avLst/>
          </a:prstGeom>
        </p:spPr>
      </p:pic>
    </p:spTree>
    <p:extLst>
      <p:ext uri="{BB962C8B-B14F-4D97-AF65-F5344CB8AC3E}">
        <p14:creationId xmlns:p14="http://schemas.microsoft.com/office/powerpoint/2010/main" val="3936481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1000" fill="hold">
                                              <p:stCondLst>
                                                <p:cond delay="0"/>
                                              </p:stCondLst>
                                            </p:cTn>
                                            <p:tgtEl>
                                              <p:spTgt spid="42"/>
                                            </p:tgtEl>
                                            <p:attrNameLst>
                                              <p:attrName>style.visibility</p:attrName>
                                            </p:attrNameLst>
                                          </p:cBhvr>
                                          <p:to>
                                            <p:strVal val="visible"/>
                                          </p:to>
                                        </p:set>
                                        <p:anim calcmode="lin" valueType="num">
                                          <p:cBhvr additive="base">
                                            <p:cTn id="13" dur="1000" fill="hold"/>
                                            <p:tgtEl>
                                              <p:spTgt spid="42"/>
                                            </p:tgtEl>
                                            <p:attrNameLst>
                                              <p:attrName>ppt_x</p:attrName>
                                            </p:attrNameLst>
                                          </p:cBhvr>
                                          <p:tavLst>
                                            <p:tav tm="0">
                                              <p:val>
                                                <p:strVal val="#ppt_x"/>
                                              </p:val>
                                            </p:tav>
                                            <p:tav tm="100000">
                                              <p:val>
                                                <p:strVal val="#ppt_x"/>
                                              </p:val>
                                            </p:tav>
                                          </p:tavLst>
                                        </p:anim>
                                        <p:anim calcmode="lin" valueType="num">
                                          <p:cBhvr additive="base">
                                            <p:cTn id="14" dur="10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14:presetBounceEnd="55000">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14:bounceEnd="55000">
                                          <p:cBhvr additive="base">
                                            <p:cTn id="17" dur="1000" fill="hold"/>
                                            <p:tgtEl>
                                              <p:spTgt spid="2"/>
                                            </p:tgtEl>
                                            <p:attrNameLst>
                                              <p:attrName>ppt_x</p:attrName>
                                            </p:attrNameLst>
                                          </p:cBhvr>
                                          <p:tavLst>
                                            <p:tav tm="0">
                                              <p:val>
                                                <p:strVal val="1+#ppt_w/2"/>
                                              </p:val>
                                            </p:tav>
                                            <p:tav tm="100000">
                                              <p:val>
                                                <p:strVal val="#ppt_x"/>
                                              </p:val>
                                            </p:tav>
                                          </p:tavLst>
                                        </p:anim>
                                        <p:anim calcmode="lin" valueType="num" p14:bounceEnd="55000">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14:presetBounceEnd="55000">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14:bounceEnd="55000">
                                          <p:cBhvr additive="base">
                                            <p:cTn id="21" dur="1000" fill="hold"/>
                                            <p:tgtEl>
                                              <p:spTgt spid="7"/>
                                            </p:tgtEl>
                                            <p:attrNameLst>
                                              <p:attrName>ppt_x</p:attrName>
                                            </p:attrNameLst>
                                          </p:cBhvr>
                                          <p:tavLst>
                                            <p:tav tm="0">
                                              <p:val>
                                                <p:strVal val="1+#ppt_w/2"/>
                                              </p:val>
                                            </p:tav>
                                            <p:tav tm="100000">
                                              <p:val>
                                                <p:strVal val="#ppt_x"/>
                                              </p:val>
                                            </p:tav>
                                          </p:tavLst>
                                        </p:anim>
                                        <p:anim calcmode="lin" valueType="num" p14:bounceEnd="55000">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14:presetBounceEnd="55000">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14:bounceEnd="55000">
                                          <p:cBhvr additive="base">
                                            <p:cTn id="25" dur="1000" fill="hold"/>
                                            <p:tgtEl>
                                              <p:spTgt spid="14"/>
                                            </p:tgtEl>
                                            <p:attrNameLst>
                                              <p:attrName>ppt_x</p:attrName>
                                            </p:attrNameLst>
                                          </p:cBhvr>
                                          <p:tavLst>
                                            <p:tav tm="0">
                                              <p:val>
                                                <p:strVal val="1+#ppt_w/2"/>
                                              </p:val>
                                            </p:tav>
                                            <p:tav tm="100000">
                                              <p:val>
                                                <p:strVal val="#ppt_x"/>
                                              </p:val>
                                            </p:tav>
                                          </p:tavLst>
                                        </p:anim>
                                        <p:anim calcmode="lin" valueType="num" p14:bounceEnd="55000">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14:presetBounceEnd="55000">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14:bounceEnd="55000">
                                          <p:cBhvr additive="base">
                                            <p:cTn id="29" dur="1000" fill="hold"/>
                                            <p:tgtEl>
                                              <p:spTgt spid="17"/>
                                            </p:tgtEl>
                                            <p:attrNameLst>
                                              <p:attrName>ppt_x</p:attrName>
                                            </p:attrNameLst>
                                          </p:cBhvr>
                                          <p:tavLst>
                                            <p:tav tm="0">
                                              <p:val>
                                                <p:strVal val="1+#ppt_w/2"/>
                                              </p:val>
                                            </p:tav>
                                            <p:tav tm="100000">
                                              <p:val>
                                                <p:strVal val="#ppt_x"/>
                                              </p:val>
                                            </p:tav>
                                          </p:tavLst>
                                        </p:anim>
                                        <p:anim calcmode="lin" valueType="num" p14:bounceEnd="55000">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0" nodeType="withEffect">
                                      <p:stCondLst>
                                        <p:cond delay="0"/>
                                      </p:stCondLst>
                                      <p:childTnLst>
                                        <p:set>
                                          <p:cBhvr>
                                            <p:cTn id="32" dur="1000" fill="hold">
                                              <p:stCondLst>
                                                <p:cond delay="0"/>
                                              </p:stCondLst>
                                            </p:cTn>
                                            <p:tgtEl>
                                              <p:spTgt spid="48"/>
                                            </p:tgtEl>
                                            <p:attrNameLst>
                                              <p:attrName>style.visibility</p:attrName>
                                            </p:attrNameLst>
                                          </p:cBhvr>
                                          <p:to>
                                            <p:strVal val="visible"/>
                                          </p:to>
                                        </p:set>
                                        <p:anim calcmode="lin" valueType="num">
                                          <p:cBhvr additive="base">
                                            <p:cTn id="33" dur="1000" fill="hold"/>
                                            <p:tgtEl>
                                              <p:spTgt spid="48"/>
                                            </p:tgtEl>
                                            <p:attrNameLst>
                                              <p:attrName>ppt_x</p:attrName>
                                            </p:attrNameLst>
                                          </p:cBhvr>
                                          <p:tavLst>
                                            <p:tav tm="0">
                                              <p:val>
                                                <p:strVal val="#ppt_x"/>
                                              </p:val>
                                            </p:tav>
                                            <p:tav tm="100000">
                                              <p:val>
                                                <p:strVal val="#ppt_x"/>
                                              </p:val>
                                            </p:tav>
                                          </p:tavLst>
                                        </p:anim>
                                        <p:anim calcmode="lin" valueType="num">
                                          <p:cBhvr additive="base">
                                            <p:cTn id="34" dur="10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14:presetBounceEnd="55000">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14:bounceEnd="55000">
                                          <p:cBhvr additive="base">
                                            <p:cTn id="37" dur="10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38" dur="10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500"/>
                                </p:stCondLst>
                                <p:childTnLst>
                                  <p:par>
                                    <p:cTn id="44" presetID="26"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290">
                                              <p:stCondLst>
                                                <p:cond delay="0"/>
                                              </p:stCondLst>
                                            </p:cTn>
                                            <p:tgtEl>
                                              <p:spTgt spid="41"/>
                                            </p:tgtEl>
                                          </p:cBhvr>
                                        </p:animEffect>
                                        <p:anim calcmode="lin" valueType="num">
                                          <p:cBhvr>
                                            <p:cTn id="47"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52" dur="13">
                                              <p:stCondLst>
                                                <p:cond delay="325"/>
                                              </p:stCondLst>
                                            </p:cTn>
                                            <p:tgtEl>
                                              <p:spTgt spid="41"/>
                                            </p:tgtEl>
                                          </p:cBhvr>
                                          <p:to x="100000" y="60000"/>
                                        </p:animScale>
                                        <p:animScale>
                                          <p:cBhvr>
                                            <p:cTn id="53" dur="83" decel="50000">
                                              <p:stCondLst>
                                                <p:cond delay="338"/>
                                              </p:stCondLst>
                                            </p:cTn>
                                            <p:tgtEl>
                                              <p:spTgt spid="41"/>
                                            </p:tgtEl>
                                          </p:cBhvr>
                                          <p:to x="100000" y="100000"/>
                                        </p:animScale>
                                        <p:animScale>
                                          <p:cBhvr>
                                            <p:cTn id="54" dur="13">
                                              <p:stCondLst>
                                                <p:cond delay="656"/>
                                              </p:stCondLst>
                                            </p:cTn>
                                            <p:tgtEl>
                                              <p:spTgt spid="41"/>
                                            </p:tgtEl>
                                          </p:cBhvr>
                                          <p:to x="100000" y="80000"/>
                                        </p:animScale>
                                        <p:animScale>
                                          <p:cBhvr>
                                            <p:cTn id="55" dur="83" decel="50000">
                                              <p:stCondLst>
                                                <p:cond delay="669"/>
                                              </p:stCondLst>
                                            </p:cTn>
                                            <p:tgtEl>
                                              <p:spTgt spid="41"/>
                                            </p:tgtEl>
                                          </p:cBhvr>
                                          <p:to x="100000" y="100000"/>
                                        </p:animScale>
                                        <p:animScale>
                                          <p:cBhvr>
                                            <p:cTn id="56" dur="13">
                                              <p:stCondLst>
                                                <p:cond delay="821"/>
                                              </p:stCondLst>
                                            </p:cTn>
                                            <p:tgtEl>
                                              <p:spTgt spid="41"/>
                                            </p:tgtEl>
                                          </p:cBhvr>
                                          <p:to x="100000" y="90000"/>
                                        </p:animScale>
                                        <p:animScale>
                                          <p:cBhvr>
                                            <p:cTn id="57" dur="83" decel="50000">
                                              <p:stCondLst>
                                                <p:cond delay="834"/>
                                              </p:stCondLst>
                                            </p:cTn>
                                            <p:tgtEl>
                                              <p:spTgt spid="41"/>
                                            </p:tgtEl>
                                          </p:cBhvr>
                                          <p:to x="100000" y="100000"/>
                                        </p:animScale>
                                        <p:animScale>
                                          <p:cBhvr>
                                            <p:cTn id="58" dur="13">
                                              <p:stCondLst>
                                                <p:cond delay="904"/>
                                              </p:stCondLst>
                                            </p:cTn>
                                            <p:tgtEl>
                                              <p:spTgt spid="41"/>
                                            </p:tgtEl>
                                          </p:cBhvr>
                                          <p:to x="100000" y="95000"/>
                                        </p:animScale>
                                        <p:animScale>
                                          <p:cBhvr>
                                            <p:cTn id="59" dur="83" decel="50000">
                                              <p:stCondLst>
                                                <p:cond delay="917"/>
                                              </p:stCondLst>
                                            </p:cTn>
                                            <p:tgtEl>
                                              <p:spTgt spid="41"/>
                                            </p:tgtEl>
                                          </p:cBhvr>
                                          <p:to x="100000" y="100000"/>
                                        </p:animScale>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3" grpId="0" bldLvl="0" animBg="1"/>
          <p:bldP spid="24" grpId="0" bldLvl="0" animBg="1"/>
          <p:bldP spid="34" grpId="0" bldLvl="0" animBg="1"/>
          <p:bldP spid="35" grpId="0" bldLvl="0" animBg="1"/>
          <p:bldP spid="36" grpId="0"/>
          <p:bldP spid="40" grpId="0" bldLvl="0" animBg="1"/>
          <p:bldP spid="41"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1000" fill="hold">
                                              <p:stCondLst>
                                                <p:cond delay="0"/>
                                              </p:stCondLst>
                                            </p:cTn>
                                            <p:tgtEl>
                                              <p:spTgt spid="42"/>
                                            </p:tgtEl>
                                            <p:attrNameLst>
                                              <p:attrName>style.visibility</p:attrName>
                                            </p:attrNameLst>
                                          </p:cBhvr>
                                          <p:to>
                                            <p:strVal val="visible"/>
                                          </p:to>
                                        </p:set>
                                        <p:anim calcmode="lin" valueType="num">
                                          <p:cBhvr additive="base">
                                            <p:cTn id="13" dur="1000" fill="hold"/>
                                            <p:tgtEl>
                                              <p:spTgt spid="42"/>
                                            </p:tgtEl>
                                            <p:attrNameLst>
                                              <p:attrName>ppt_x</p:attrName>
                                            </p:attrNameLst>
                                          </p:cBhvr>
                                          <p:tavLst>
                                            <p:tav tm="0">
                                              <p:val>
                                                <p:strVal val="#ppt_x"/>
                                              </p:val>
                                            </p:tav>
                                            <p:tav tm="100000">
                                              <p:val>
                                                <p:strVal val="#ppt_x"/>
                                              </p:val>
                                            </p:tav>
                                          </p:tavLst>
                                        </p:anim>
                                        <p:anim calcmode="lin" valueType="num">
                                          <p:cBhvr additive="base">
                                            <p:cTn id="14" dur="10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1+#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1+#ppt_w/2"/>
                                              </p:val>
                                            </p:tav>
                                            <p:tav tm="100000">
                                              <p:val>
                                                <p:strVal val="#ppt_x"/>
                                              </p:val>
                                            </p:tav>
                                          </p:tavLst>
                                        </p:anim>
                                        <p:anim calcmode="lin" valueType="num">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1+#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1000" fill="hold"/>
                                            <p:tgtEl>
                                              <p:spTgt spid="17"/>
                                            </p:tgtEl>
                                            <p:attrNameLst>
                                              <p:attrName>ppt_x</p:attrName>
                                            </p:attrNameLst>
                                          </p:cBhvr>
                                          <p:tavLst>
                                            <p:tav tm="0">
                                              <p:val>
                                                <p:strVal val="1+#ppt_w/2"/>
                                              </p:val>
                                            </p:tav>
                                            <p:tav tm="100000">
                                              <p:val>
                                                <p:strVal val="#ppt_x"/>
                                              </p:val>
                                            </p:tav>
                                          </p:tavLst>
                                        </p:anim>
                                        <p:anim calcmode="lin" valueType="num">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0" nodeType="withEffect">
                                      <p:stCondLst>
                                        <p:cond delay="0"/>
                                      </p:stCondLst>
                                      <p:childTnLst>
                                        <p:set>
                                          <p:cBhvr>
                                            <p:cTn id="32" dur="1000" fill="hold">
                                              <p:stCondLst>
                                                <p:cond delay="0"/>
                                              </p:stCondLst>
                                            </p:cTn>
                                            <p:tgtEl>
                                              <p:spTgt spid="48"/>
                                            </p:tgtEl>
                                            <p:attrNameLst>
                                              <p:attrName>style.visibility</p:attrName>
                                            </p:attrNameLst>
                                          </p:cBhvr>
                                          <p:to>
                                            <p:strVal val="visible"/>
                                          </p:to>
                                        </p:set>
                                        <p:anim calcmode="lin" valueType="num">
                                          <p:cBhvr additive="base">
                                            <p:cTn id="33" dur="1000" fill="hold"/>
                                            <p:tgtEl>
                                              <p:spTgt spid="48"/>
                                            </p:tgtEl>
                                            <p:attrNameLst>
                                              <p:attrName>ppt_x</p:attrName>
                                            </p:attrNameLst>
                                          </p:cBhvr>
                                          <p:tavLst>
                                            <p:tav tm="0">
                                              <p:val>
                                                <p:strVal val="#ppt_x"/>
                                              </p:val>
                                            </p:tav>
                                            <p:tav tm="100000">
                                              <p:val>
                                                <p:strVal val="#ppt_x"/>
                                              </p:val>
                                            </p:tav>
                                          </p:tavLst>
                                        </p:anim>
                                        <p:anim calcmode="lin" valueType="num">
                                          <p:cBhvr additive="base">
                                            <p:cTn id="34" dur="10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1000" fill="hold"/>
                                            <p:tgtEl>
                                              <p:spTgt spid="20"/>
                                            </p:tgtEl>
                                            <p:attrNameLst>
                                              <p:attrName>ppt_x</p:attrName>
                                            </p:attrNameLst>
                                          </p:cBhvr>
                                          <p:tavLst>
                                            <p:tav tm="0">
                                              <p:val>
                                                <p:strVal val="1+#ppt_w/2"/>
                                              </p:val>
                                            </p:tav>
                                            <p:tav tm="100000">
                                              <p:val>
                                                <p:strVal val="#ppt_x"/>
                                              </p:val>
                                            </p:tav>
                                          </p:tavLst>
                                        </p:anim>
                                        <p:anim calcmode="lin" valueType="num">
                                          <p:cBhvr additive="base">
                                            <p:cTn id="38" dur="10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500"/>
                                </p:stCondLst>
                                <p:childTnLst>
                                  <p:par>
                                    <p:cTn id="44" presetID="26"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290">
                                              <p:stCondLst>
                                                <p:cond delay="0"/>
                                              </p:stCondLst>
                                            </p:cTn>
                                            <p:tgtEl>
                                              <p:spTgt spid="41"/>
                                            </p:tgtEl>
                                          </p:cBhvr>
                                        </p:animEffect>
                                        <p:anim calcmode="lin" valueType="num">
                                          <p:cBhvr>
                                            <p:cTn id="47"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52" dur="13">
                                              <p:stCondLst>
                                                <p:cond delay="325"/>
                                              </p:stCondLst>
                                            </p:cTn>
                                            <p:tgtEl>
                                              <p:spTgt spid="41"/>
                                            </p:tgtEl>
                                          </p:cBhvr>
                                          <p:to x="100000" y="60000"/>
                                        </p:animScale>
                                        <p:animScale>
                                          <p:cBhvr>
                                            <p:cTn id="53" dur="83" decel="50000">
                                              <p:stCondLst>
                                                <p:cond delay="338"/>
                                              </p:stCondLst>
                                            </p:cTn>
                                            <p:tgtEl>
                                              <p:spTgt spid="41"/>
                                            </p:tgtEl>
                                          </p:cBhvr>
                                          <p:to x="100000" y="100000"/>
                                        </p:animScale>
                                        <p:animScale>
                                          <p:cBhvr>
                                            <p:cTn id="54" dur="13">
                                              <p:stCondLst>
                                                <p:cond delay="656"/>
                                              </p:stCondLst>
                                            </p:cTn>
                                            <p:tgtEl>
                                              <p:spTgt spid="41"/>
                                            </p:tgtEl>
                                          </p:cBhvr>
                                          <p:to x="100000" y="80000"/>
                                        </p:animScale>
                                        <p:animScale>
                                          <p:cBhvr>
                                            <p:cTn id="55" dur="83" decel="50000">
                                              <p:stCondLst>
                                                <p:cond delay="669"/>
                                              </p:stCondLst>
                                            </p:cTn>
                                            <p:tgtEl>
                                              <p:spTgt spid="41"/>
                                            </p:tgtEl>
                                          </p:cBhvr>
                                          <p:to x="100000" y="100000"/>
                                        </p:animScale>
                                        <p:animScale>
                                          <p:cBhvr>
                                            <p:cTn id="56" dur="13">
                                              <p:stCondLst>
                                                <p:cond delay="821"/>
                                              </p:stCondLst>
                                            </p:cTn>
                                            <p:tgtEl>
                                              <p:spTgt spid="41"/>
                                            </p:tgtEl>
                                          </p:cBhvr>
                                          <p:to x="100000" y="90000"/>
                                        </p:animScale>
                                        <p:animScale>
                                          <p:cBhvr>
                                            <p:cTn id="57" dur="83" decel="50000">
                                              <p:stCondLst>
                                                <p:cond delay="834"/>
                                              </p:stCondLst>
                                            </p:cTn>
                                            <p:tgtEl>
                                              <p:spTgt spid="41"/>
                                            </p:tgtEl>
                                          </p:cBhvr>
                                          <p:to x="100000" y="100000"/>
                                        </p:animScale>
                                        <p:animScale>
                                          <p:cBhvr>
                                            <p:cTn id="58" dur="13">
                                              <p:stCondLst>
                                                <p:cond delay="904"/>
                                              </p:stCondLst>
                                            </p:cTn>
                                            <p:tgtEl>
                                              <p:spTgt spid="41"/>
                                            </p:tgtEl>
                                          </p:cBhvr>
                                          <p:to x="100000" y="95000"/>
                                        </p:animScale>
                                        <p:animScale>
                                          <p:cBhvr>
                                            <p:cTn id="59" dur="83" decel="50000">
                                              <p:stCondLst>
                                                <p:cond delay="917"/>
                                              </p:stCondLst>
                                            </p:cTn>
                                            <p:tgtEl>
                                              <p:spTgt spid="41"/>
                                            </p:tgtEl>
                                          </p:cBhvr>
                                          <p:to x="100000" y="100000"/>
                                        </p:animScale>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3" grpId="0" bldLvl="0" animBg="1"/>
          <p:bldP spid="24" grpId="0" bldLvl="0" animBg="1"/>
          <p:bldP spid="34" grpId="0" bldLvl="0" animBg="1"/>
          <p:bldP spid="35" grpId="0" bldLvl="0" animBg="1"/>
          <p:bldP spid="36" grpId="0"/>
          <p:bldP spid="40" grpId="0" bldLvl="0" animBg="1"/>
          <p:bldP spid="41" grpId="0"/>
          <p:bldP spid="4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BFEB3B20-F850-4F81-AFEA-7FA9B9BD1406}"/>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箭头连接符 2">
            <a:extLst>
              <a:ext uri="{FF2B5EF4-FFF2-40B4-BE49-F238E27FC236}">
                <a16:creationId xmlns:a16="http://schemas.microsoft.com/office/drawing/2014/main" id="{C05C3423-0784-4CB7-9F0B-3E9BC75B7349}"/>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33">
            <a:extLst>
              <a:ext uri="{FF2B5EF4-FFF2-40B4-BE49-F238E27FC236}">
                <a16:creationId xmlns:a16="http://schemas.microsoft.com/office/drawing/2014/main" id="{E20E15E4-C876-4757-A439-CB0651867DF3}"/>
              </a:ext>
            </a:extLst>
          </p:cNvPr>
          <p:cNvSpPr txBox="1"/>
          <p:nvPr/>
        </p:nvSpPr>
        <p:spPr>
          <a:xfrm>
            <a:off x="107504" y="167521"/>
            <a:ext cx="1649812" cy="32316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1</a:t>
            </a:r>
            <a:r>
              <a:rPr lang="zh-CN" altLang="en-US" sz="1500" b="1" dirty="0">
                <a:latin typeface="微软雅黑" panose="020B0503020204020204" pitchFamily="34" charset="-122"/>
                <a:ea typeface="微软雅黑" panose="020B0503020204020204" pitchFamily="34" charset="-122"/>
              </a:rPr>
              <a:t>、一份调查报告</a:t>
            </a:r>
          </a:p>
        </p:txBody>
      </p:sp>
      <p:sp>
        <p:nvSpPr>
          <p:cNvPr id="21" name="矩形 20">
            <a:extLst>
              <a:ext uri="{FF2B5EF4-FFF2-40B4-BE49-F238E27FC236}">
                <a16:creationId xmlns:a16="http://schemas.microsoft.com/office/drawing/2014/main" id="{D944CC60-E489-46F8-9D51-13221BA2818E}"/>
              </a:ext>
            </a:extLst>
          </p:cNvPr>
          <p:cNvSpPr/>
          <p:nvPr/>
        </p:nvSpPr>
        <p:spPr bwMode="auto">
          <a:xfrm>
            <a:off x="290622" y="625592"/>
            <a:ext cx="1977122"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en-US" altLang="zh-CN" sz="1300" dirty="0"/>
              <a:t>1</a:t>
            </a:r>
            <a:r>
              <a:rPr lang="zh-CN" altLang="en-US" sz="1300" dirty="0"/>
              <a:t>、量化投资关键字</a:t>
            </a:r>
            <a:r>
              <a:rPr lang="en-US" altLang="zh-CN" sz="1300" dirty="0"/>
              <a:t>(</a:t>
            </a:r>
            <a:r>
              <a:rPr lang="zh-CN" altLang="en-US" sz="1300" dirty="0"/>
              <a:t>百度</a:t>
            </a:r>
            <a:r>
              <a:rPr lang="en-US" altLang="zh-CN" sz="1300" dirty="0"/>
              <a:t>)</a:t>
            </a:r>
            <a:endParaRPr lang="zh-CN" altLang="en-US" sz="1300" dirty="0"/>
          </a:p>
        </p:txBody>
      </p:sp>
      <p:pic>
        <p:nvPicPr>
          <p:cNvPr id="5" name="图片 4">
            <a:extLst>
              <a:ext uri="{FF2B5EF4-FFF2-40B4-BE49-F238E27FC236}">
                <a16:creationId xmlns:a16="http://schemas.microsoft.com/office/drawing/2014/main" id="{01179439-F4FA-4B9D-BE2B-F39710B6E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622" y="1045994"/>
            <a:ext cx="6454148" cy="3397963"/>
          </a:xfrm>
          <a:prstGeom prst="rect">
            <a:avLst/>
          </a:prstGeom>
        </p:spPr>
      </p:pic>
      <p:pic>
        <p:nvPicPr>
          <p:cNvPr id="7" name="图片 6">
            <a:extLst>
              <a:ext uri="{FF2B5EF4-FFF2-40B4-BE49-F238E27FC236}">
                <a16:creationId xmlns:a16="http://schemas.microsoft.com/office/drawing/2014/main" id="{DCC6FC1D-096A-40DB-B50B-89FB57003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56630">
            <a:off x="5710608" y="131870"/>
            <a:ext cx="2600226" cy="2466452"/>
          </a:xfrm>
          <a:prstGeom prst="rect">
            <a:avLst/>
          </a:prstGeom>
        </p:spPr>
      </p:pic>
      <p:sp>
        <p:nvSpPr>
          <p:cNvPr id="8" name="TextBox 72">
            <a:extLst>
              <a:ext uri="{FF2B5EF4-FFF2-40B4-BE49-F238E27FC236}">
                <a16:creationId xmlns:a16="http://schemas.microsoft.com/office/drawing/2014/main" id="{997ADBA6-33FE-496B-886D-191E8653ECF2}"/>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2121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290">
                                          <p:stCondLst>
                                            <p:cond delay="0"/>
                                          </p:stCondLst>
                                        </p:cTn>
                                        <p:tgtEl>
                                          <p:spTgt spid="52"/>
                                        </p:tgtEl>
                                      </p:cBhvr>
                                    </p:animEffect>
                                    <p:anim calcmode="lin" valueType="num">
                                      <p:cBhvr>
                                        <p:cTn id="8" dur="911"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2"/>
                                        </p:tgtEl>
                                        <p:attrNameLst>
                                          <p:attrName>ppt_y</p:attrName>
                                        </p:attrNameLst>
                                      </p:cBhvr>
                                      <p:tavLst>
                                        <p:tav tm="0" fmla="#ppt_y-sin(pi*$)/81">
                                          <p:val>
                                            <p:fltVal val="0"/>
                                          </p:val>
                                        </p:tav>
                                        <p:tav tm="100000">
                                          <p:val>
                                            <p:fltVal val="1"/>
                                          </p:val>
                                        </p:tav>
                                      </p:tavLst>
                                    </p:anim>
                                    <p:animScale>
                                      <p:cBhvr>
                                        <p:cTn id="13" dur="13">
                                          <p:stCondLst>
                                            <p:cond delay="325"/>
                                          </p:stCondLst>
                                        </p:cTn>
                                        <p:tgtEl>
                                          <p:spTgt spid="52"/>
                                        </p:tgtEl>
                                      </p:cBhvr>
                                      <p:to x="100000" y="60000"/>
                                    </p:animScale>
                                    <p:animScale>
                                      <p:cBhvr>
                                        <p:cTn id="14" dur="83" decel="50000">
                                          <p:stCondLst>
                                            <p:cond delay="338"/>
                                          </p:stCondLst>
                                        </p:cTn>
                                        <p:tgtEl>
                                          <p:spTgt spid="52"/>
                                        </p:tgtEl>
                                      </p:cBhvr>
                                      <p:to x="100000" y="100000"/>
                                    </p:animScale>
                                    <p:animScale>
                                      <p:cBhvr>
                                        <p:cTn id="15" dur="13">
                                          <p:stCondLst>
                                            <p:cond delay="656"/>
                                          </p:stCondLst>
                                        </p:cTn>
                                        <p:tgtEl>
                                          <p:spTgt spid="52"/>
                                        </p:tgtEl>
                                      </p:cBhvr>
                                      <p:to x="100000" y="80000"/>
                                    </p:animScale>
                                    <p:animScale>
                                      <p:cBhvr>
                                        <p:cTn id="16" dur="83" decel="50000">
                                          <p:stCondLst>
                                            <p:cond delay="669"/>
                                          </p:stCondLst>
                                        </p:cTn>
                                        <p:tgtEl>
                                          <p:spTgt spid="52"/>
                                        </p:tgtEl>
                                      </p:cBhvr>
                                      <p:to x="100000" y="100000"/>
                                    </p:animScale>
                                    <p:animScale>
                                      <p:cBhvr>
                                        <p:cTn id="17" dur="13">
                                          <p:stCondLst>
                                            <p:cond delay="821"/>
                                          </p:stCondLst>
                                        </p:cTn>
                                        <p:tgtEl>
                                          <p:spTgt spid="52"/>
                                        </p:tgtEl>
                                      </p:cBhvr>
                                      <p:to x="100000" y="90000"/>
                                    </p:animScale>
                                    <p:animScale>
                                      <p:cBhvr>
                                        <p:cTn id="18" dur="83" decel="50000">
                                          <p:stCondLst>
                                            <p:cond delay="834"/>
                                          </p:stCondLst>
                                        </p:cTn>
                                        <p:tgtEl>
                                          <p:spTgt spid="52"/>
                                        </p:tgtEl>
                                      </p:cBhvr>
                                      <p:to x="100000" y="100000"/>
                                    </p:animScale>
                                    <p:animScale>
                                      <p:cBhvr>
                                        <p:cTn id="19" dur="13">
                                          <p:stCondLst>
                                            <p:cond delay="904"/>
                                          </p:stCondLst>
                                        </p:cTn>
                                        <p:tgtEl>
                                          <p:spTgt spid="52"/>
                                        </p:tgtEl>
                                      </p:cBhvr>
                                      <p:to x="100000" y="95000"/>
                                    </p:animScale>
                                    <p:animScale>
                                      <p:cBhvr>
                                        <p:cTn id="20" dur="83" decel="50000">
                                          <p:stCondLst>
                                            <p:cond delay="917"/>
                                          </p:stCondLst>
                                        </p:cTn>
                                        <p:tgtEl>
                                          <p:spTgt spid="52"/>
                                        </p:tgtEl>
                                      </p:cBhvr>
                                      <p:to x="100000" y="100000"/>
                                    </p:animScale>
                                  </p:childTnLst>
                                </p:cTn>
                              </p:par>
                            </p:childTnLst>
                          </p:cTn>
                        </p:par>
                        <p:par>
                          <p:cTn id="21" fill="hold">
                            <p:stCondLst>
                              <p:cond delay="1000"/>
                            </p:stCondLst>
                            <p:childTnLst>
                              <p:par>
                                <p:cTn id="22" presetID="45"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anim calcmode="lin" valueType="num">
                                      <p:cBhvr>
                                        <p:cTn id="25" dur="500" fill="hold"/>
                                        <p:tgtEl>
                                          <p:spTgt spid="2"/>
                                        </p:tgtEl>
                                        <p:attrNameLst>
                                          <p:attrName>ppt_w</p:attrName>
                                        </p:attrNameLst>
                                      </p:cBhvr>
                                      <p:tavLst>
                                        <p:tav tm="0" fmla="#ppt_w*sin(2.5*pi*$)">
                                          <p:val>
                                            <p:fltVal val="0"/>
                                          </p:val>
                                        </p:tav>
                                        <p:tav tm="100000">
                                          <p:val>
                                            <p:fltVal val="1"/>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par>
                          <p:cTn id="27" fill="hold">
                            <p:stCondLst>
                              <p:cond delay="1500"/>
                            </p:stCondLst>
                            <p:childTnLst>
                              <p:par>
                                <p:cTn id="28" presetID="45"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anim calcmode="lin" valueType="num">
                                      <p:cBhvr>
                                        <p:cTn id="31" dur="500" fill="hold"/>
                                        <p:tgtEl>
                                          <p:spTgt spid="3"/>
                                        </p:tgtEl>
                                        <p:attrNameLst>
                                          <p:attrName>ppt_w</p:attrName>
                                        </p:attrNameLst>
                                      </p:cBhvr>
                                      <p:tavLst>
                                        <p:tav tm="0" fmla="#ppt_w*sin(2.5*pi*$)">
                                          <p:val>
                                            <p:fltVal val="0"/>
                                          </p:val>
                                        </p:tav>
                                        <p:tav tm="100000">
                                          <p:val>
                                            <p:fltVal val="1"/>
                                          </p:val>
                                        </p:tav>
                                      </p:tavLst>
                                    </p:anim>
                                    <p:anim calcmode="lin" valueType="num">
                                      <p:cBhvr>
                                        <p:cTn id="32" dur="500" fill="hold"/>
                                        <p:tgtEl>
                                          <p:spTgt spid="3"/>
                                        </p:tgtEl>
                                        <p:attrNameLst>
                                          <p:attrName>ppt_h</p:attrName>
                                        </p:attrNameLst>
                                      </p:cBhvr>
                                      <p:tavLst>
                                        <p:tav tm="0">
                                          <p:val>
                                            <p:strVal val="#ppt_h"/>
                                          </p:val>
                                        </p:tav>
                                        <p:tav tm="100000">
                                          <p:val>
                                            <p:strVal val="#ppt_h"/>
                                          </p:val>
                                        </p:tav>
                                      </p:tavLst>
                                    </p:anim>
                                  </p:childTnLst>
                                </p:cTn>
                              </p:par>
                            </p:childTnLst>
                          </p:cTn>
                        </p:par>
                        <p:par>
                          <p:cTn id="33" fill="hold">
                            <p:stCondLst>
                              <p:cond delay="2000"/>
                            </p:stCondLst>
                            <p:childTnLst>
                              <p:par>
                                <p:cTn id="34" presetID="22" presetClass="entr" presetSubtype="2"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right)">
                                      <p:cBhvr>
                                        <p:cTn id="36" dur="500"/>
                                        <p:tgtEl>
                                          <p:spTgt spid="21"/>
                                        </p:tgtEl>
                                      </p:cBhvr>
                                    </p:animEffect>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right)">
                                      <p:cBhvr>
                                        <p:cTn id="40" dur="500"/>
                                        <p:tgtEl>
                                          <p:spTgt spid="5"/>
                                        </p:tgtEl>
                                      </p:cBhvr>
                                    </p:animEffect>
                                  </p:childTnLst>
                                </p:cTn>
                              </p:par>
                            </p:childTnLst>
                          </p:cTn>
                        </p:par>
                        <p:par>
                          <p:cTn id="41" fill="hold">
                            <p:stCondLst>
                              <p:cond delay="3000"/>
                            </p:stCondLst>
                            <p:childTnLst>
                              <p:par>
                                <p:cTn id="42" presetID="22" presetClass="entr" presetSubtype="2"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1"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BFEB3B20-F850-4F81-AFEA-7FA9B9BD1406}"/>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箭头连接符 2">
            <a:extLst>
              <a:ext uri="{FF2B5EF4-FFF2-40B4-BE49-F238E27FC236}">
                <a16:creationId xmlns:a16="http://schemas.microsoft.com/office/drawing/2014/main" id="{C05C3423-0784-4CB7-9F0B-3E9BC75B7349}"/>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图片 5">
            <a:extLst>
              <a:ext uri="{FF2B5EF4-FFF2-40B4-BE49-F238E27FC236}">
                <a16:creationId xmlns:a16="http://schemas.microsoft.com/office/drawing/2014/main" id="{C53399DC-446A-476D-BB9F-DA25808D2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622" y="699542"/>
            <a:ext cx="7926983" cy="3600400"/>
          </a:xfrm>
          <a:prstGeom prst="rect">
            <a:avLst/>
          </a:prstGeom>
        </p:spPr>
      </p:pic>
      <p:pic>
        <p:nvPicPr>
          <p:cNvPr id="9" name="图片 8">
            <a:extLst>
              <a:ext uri="{FF2B5EF4-FFF2-40B4-BE49-F238E27FC236}">
                <a16:creationId xmlns:a16="http://schemas.microsoft.com/office/drawing/2014/main" id="{AB97FC8F-5415-4510-852F-08029B81D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866406">
            <a:off x="471498" y="-34308"/>
            <a:ext cx="5757767" cy="2230406"/>
          </a:xfrm>
          <a:prstGeom prst="rect">
            <a:avLst/>
          </a:prstGeom>
        </p:spPr>
      </p:pic>
      <p:sp>
        <p:nvSpPr>
          <p:cNvPr id="7" name="TextBox 72">
            <a:extLst>
              <a:ext uri="{FF2B5EF4-FFF2-40B4-BE49-F238E27FC236}">
                <a16:creationId xmlns:a16="http://schemas.microsoft.com/office/drawing/2014/main" id="{823E3CD6-CA8E-4369-B2B4-CD2744245CF0}"/>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421484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ppt_w</p:attrName>
                                        </p:attrNameLst>
                                      </p:cBhvr>
                                      <p:tavLst>
                                        <p:tav tm="0" fmla="#ppt_w*sin(2.5*pi*$)">
                                          <p:val>
                                            <p:fltVal val="0"/>
                                          </p:val>
                                        </p:tav>
                                        <p:tav tm="100000">
                                          <p:val>
                                            <p:fltVal val="1"/>
                                          </p:val>
                                        </p:tav>
                                      </p:tavLst>
                                    </p:anim>
                                    <p:anim calcmode="lin" valueType="num">
                                      <p:cBhvr>
                                        <p:cTn id="15" dur="5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right)">
                                      <p:cBhvr>
                                        <p:cTn id="23" dur="500"/>
                                        <p:tgtEl>
                                          <p:spTgt spid="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D309533B-900E-4631-A5B8-EAF2078B19B3}"/>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箭头连接符 2">
            <a:extLst>
              <a:ext uri="{FF2B5EF4-FFF2-40B4-BE49-F238E27FC236}">
                <a16:creationId xmlns:a16="http://schemas.microsoft.com/office/drawing/2014/main" id="{616C5B86-021B-4262-9DBB-30EA8DC85C79}"/>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矩形 4">
            <a:extLst>
              <a:ext uri="{FF2B5EF4-FFF2-40B4-BE49-F238E27FC236}">
                <a16:creationId xmlns:a16="http://schemas.microsoft.com/office/drawing/2014/main" id="{9B3AC65B-6A3D-47CD-88D4-CA6D659378E8}"/>
              </a:ext>
            </a:extLst>
          </p:cNvPr>
          <p:cNvSpPr/>
          <p:nvPr/>
        </p:nvSpPr>
        <p:spPr bwMode="auto">
          <a:xfrm>
            <a:off x="290622" y="195486"/>
            <a:ext cx="2337162"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en-US" altLang="zh-CN" sz="1300" dirty="0"/>
              <a:t>2</a:t>
            </a:r>
            <a:r>
              <a:rPr lang="zh-CN" altLang="en-US" sz="1300" dirty="0"/>
              <a:t>、量化投资相关薪资</a:t>
            </a:r>
            <a:r>
              <a:rPr lang="en-US" altLang="zh-CN" sz="1300" dirty="0"/>
              <a:t>(</a:t>
            </a:r>
            <a:r>
              <a:rPr lang="zh-CN" altLang="en-US" sz="1300" dirty="0"/>
              <a:t>职友网</a:t>
            </a:r>
            <a:r>
              <a:rPr lang="en-US" altLang="zh-CN" sz="1300" dirty="0"/>
              <a:t>)</a:t>
            </a:r>
            <a:endParaRPr lang="zh-CN" altLang="en-US" sz="1300" dirty="0"/>
          </a:p>
        </p:txBody>
      </p:sp>
      <p:pic>
        <p:nvPicPr>
          <p:cNvPr id="8" name="图片 7">
            <a:extLst>
              <a:ext uri="{FF2B5EF4-FFF2-40B4-BE49-F238E27FC236}">
                <a16:creationId xmlns:a16="http://schemas.microsoft.com/office/drawing/2014/main" id="{FD548793-33CB-4D53-809E-5D8C451CF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9929" y="299838"/>
            <a:ext cx="3152813" cy="2870050"/>
          </a:xfrm>
          <a:prstGeom prst="rect">
            <a:avLst/>
          </a:prstGeom>
        </p:spPr>
      </p:pic>
      <p:pic>
        <p:nvPicPr>
          <p:cNvPr id="14" name="图片 13">
            <a:extLst>
              <a:ext uri="{FF2B5EF4-FFF2-40B4-BE49-F238E27FC236}">
                <a16:creationId xmlns:a16="http://schemas.microsoft.com/office/drawing/2014/main" id="{E7A79FCD-F316-42A8-A744-06C214100D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8116" y="767037"/>
            <a:ext cx="3219422" cy="2968132"/>
          </a:xfrm>
          <a:prstGeom prst="rect">
            <a:avLst/>
          </a:prstGeom>
        </p:spPr>
      </p:pic>
      <p:pic>
        <p:nvPicPr>
          <p:cNvPr id="10" name="图片 9">
            <a:extLst>
              <a:ext uri="{FF2B5EF4-FFF2-40B4-BE49-F238E27FC236}">
                <a16:creationId xmlns:a16="http://schemas.microsoft.com/office/drawing/2014/main" id="{9128C065-A0CD-4115-8CCF-D3B2287CA7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7304" y="1254741"/>
            <a:ext cx="3102625" cy="2844653"/>
          </a:xfrm>
          <a:prstGeom prst="rect">
            <a:avLst/>
          </a:prstGeom>
        </p:spPr>
      </p:pic>
      <p:pic>
        <p:nvPicPr>
          <p:cNvPr id="12" name="图片 11">
            <a:extLst>
              <a:ext uri="{FF2B5EF4-FFF2-40B4-BE49-F238E27FC236}">
                <a16:creationId xmlns:a16="http://schemas.microsoft.com/office/drawing/2014/main" id="{C5AFD575-EA33-42DF-8354-B6D8E2FB72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484" y="1583333"/>
            <a:ext cx="3258807" cy="2983260"/>
          </a:xfrm>
          <a:prstGeom prst="rect">
            <a:avLst/>
          </a:prstGeom>
        </p:spPr>
      </p:pic>
      <p:sp>
        <p:nvSpPr>
          <p:cNvPr id="9" name="TextBox 72">
            <a:extLst>
              <a:ext uri="{FF2B5EF4-FFF2-40B4-BE49-F238E27FC236}">
                <a16:creationId xmlns:a16="http://schemas.microsoft.com/office/drawing/2014/main" id="{884FF6C5-4032-4F32-989B-C5DB18631C00}"/>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31136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ppt_w</p:attrName>
                                        </p:attrNameLst>
                                      </p:cBhvr>
                                      <p:tavLst>
                                        <p:tav tm="0" fmla="#ppt_w*sin(2.5*pi*$)">
                                          <p:val>
                                            <p:fltVal val="0"/>
                                          </p:val>
                                        </p:tav>
                                        <p:tav tm="100000">
                                          <p:val>
                                            <p:fltVal val="1"/>
                                          </p:val>
                                        </p:tav>
                                      </p:tavLst>
                                    </p:anim>
                                    <p:anim calcmode="lin" valueType="num">
                                      <p:cBhvr>
                                        <p:cTn id="15" dur="5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par>
                          <p:cTn id="28" fill="hold">
                            <p:stCondLst>
                              <p:cond delay="2500"/>
                            </p:stCondLst>
                            <p:childTnLst>
                              <p:par>
                                <p:cTn id="29" presetID="22" presetClass="entr" presetSubtype="2"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right)">
                                      <p:cBhvr>
                                        <p:cTn id="31" dur="500"/>
                                        <p:tgtEl>
                                          <p:spTgt spid="14"/>
                                        </p:tgtEl>
                                      </p:cBhvr>
                                    </p:animEffect>
                                  </p:childTnLst>
                                </p:cTn>
                              </p:par>
                            </p:childTnLst>
                          </p:cTn>
                        </p:par>
                        <p:par>
                          <p:cTn id="32" fill="hold">
                            <p:stCondLst>
                              <p:cond delay="300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430324" y="-1100658"/>
            <a:ext cx="2352980" cy="2352980"/>
            <a:chOff x="304800" y="673100"/>
            <a:chExt cx="4000500" cy="4000500"/>
          </a:xfrm>
          <a:effectLst>
            <a:outerShdw blurRad="444500" dist="254000" dir="684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6" name="椭圆 5"/>
          <p:cNvSpPr/>
          <p:nvPr/>
        </p:nvSpPr>
        <p:spPr>
          <a:xfrm>
            <a:off x="4834454" y="1240622"/>
            <a:ext cx="274777" cy="27477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538120" y="1358961"/>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344435" y="1237777"/>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816501" y="1108306"/>
            <a:ext cx="250454" cy="250454"/>
          </a:xfrm>
          <a:prstGeom prst="ellipse">
            <a:avLst/>
          </a:prstGeom>
          <a:solidFill>
            <a:schemeClr val="bg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17724" y="1082954"/>
            <a:ext cx="274777" cy="27477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352550" y="1369468"/>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488222" y="1184422"/>
            <a:ext cx="322151" cy="322151"/>
          </a:xfrm>
          <a:prstGeom prst="ellipse">
            <a:avLst/>
          </a:prstGeom>
          <a:solidFill>
            <a:schemeClr val="bg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489058" y="1240492"/>
            <a:ext cx="274777" cy="27477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203848" y="1371724"/>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54540" y="1057221"/>
            <a:ext cx="274777" cy="27477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972835" y="1293555"/>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920093" y="1369468"/>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35416" y="114767"/>
            <a:ext cx="1231514" cy="584775"/>
          </a:xfrm>
          <a:prstGeom prst="rect">
            <a:avLst/>
          </a:prstGeom>
        </p:spPr>
        <p:txBody>
          <a:bodyPr wrap="square">
            <a:spAutoFit/>
          </a:bodyPr>
          <a:lstStyle/>
          <a:p>
            <a:pPr marL="0" marR="0" lvl="0" indent="0" defTabSz="934085"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目 录</a:t>
            </a:r>
          </a:p>
        </p:txBody>
      </p:sp>
      <p:sp>
        <p:nvSpPr>
          <p:cNvPr id="22" name="Rectangle 4"/>
          <p:cNvSpPr txBox="1">
            <a:spLocks noChangeArrowheads="1"/>
          </p:cNvSpPr>
          <p:nvPr/>
        </p:nvSpPr>
        <p:spPr bwMode="auto">
          <a:xfrm>
            <a:off x="3964944" y="566306"/>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1000" b="0" kern="0" dirty="0">
                <a:solidFill>
                  <a:schemeClr val="accent1"/>
                </a:solidFill>
                <a:latin typeface="Arial" panose="020B0604020202020204"/>
                <a:ea typeface="微软雅黑" panose="020B0503020204020204" pitchFamily="34" charset="-122"/>
              </a:rPr>
              <a:t>CATALOG</a:t>
            </a:r>
            <a:endParaRPr kumimoji="0" lang="zh-CN" altLang="en-US" sz="1000" b="0" i="0" u="none" strike="noStrike" kern="0" cap="none" spc="0" normalizeH="0" baseline="0" noProof="0" dirty="0">
              <a:ln>
                <a:noFill/>
              </a:ln>
              <a:solidFill>
                <a:schemeClr val="accent1"/>
              </a:solidFill>
              <a:effectLst/>
              <a:uLnTx/>
              <a:uFillTx/>
              <a:latin typeface="Arial" panose="020B0604020202020204"/>
              <a:ea typeface="微软雅黑" panose="020B0503020204020204" pitchFamily="34" charset="-122"/>
            </a:endParaRPr>
          </a:p>
        </p:txBody>
      </p:sp>
      <p:grpSp>
        <p:nvGrpSpPr>
          <p:cNvPr id="27" name="组合 26"/>
          <p:cNvGrpSpPr/>
          <p:nvPr/>
        </p:nvGrpSpPr>
        <p:grpSpPr>
          <a:xfrm>
            <a:off x="7189423" y="2062759"/>
            <a:ext cx="1027882" cy="445565"/>
            <a:chOff x="7839376" y="2731461"/>
            <a:chExt cx="1537897" cy="686225"/>
          </a:xfrm>
        </p:grpSpPr>
        <p:sp>
          <p:nvSpPr>
            <p:cNvPr id="28" name="TextBox 120"/>
            <p:cNvSpPr txBox="1"/>
            <p:nvPr/>
          </p:nvSpPr>
          <p:spPr>
            <a:xfrm>
              <a:off x="7839376" y="2731461"/>
              <a:ext cx="1537897" cy="495835"/>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量化软件</a:t>
              </a:r>
            </a:p>
          </p:txBody>
        </p:sp>
        <p:sp>
          <p:nvSpPr>
            <p:cNvPr id="29" name="TextBox 121"/>
            <p:cNvSpPr txBox="1"/>
            <p:nvPr/>
          </p:nvSpPr>
          <p:spPr>
            <a:xfrm>
              <a:off x="7947821" y="3111579"/>
              <a:ext cx="1286284" cy="306107"/>
            </a:xfrm>
            <a:prstGeom prst="rect">
              <a:avLst/>
            </a:prstGeom>
            <a:noFill/>
          </p:spPr>
          <p:txBody>
            <a:bodyPr wrap="square" rtlCol="0">
              <a:spAutoFit/>
            </a:bodyPr>
            <a:lstStyle/>
            <a:p>
              <a:pPr algn="ctr"/>
              <a:r>
                <a:rPr lang="en-US" altLang="zh-CN" sz="800" dirty="0">
                  <a:solidFill>
                    <a:schemeClr val="tx1">
                      <a:lumMod val="50000"/>
                      <a:lumOff val="50000"/>
                    </a:schemeClr>
                  </a:solidFill>
                  <a:latin typeface="+mj-ea"/>
                  <a:ea typeface="+mj-ea"/>
                </a:rPr>
                <a:t>SOFTWARES</a:t>
              </a:r>
            </a:p>
          </p:txBody>
        </p:sp>
      </p:grpSp>
      <p:grpSp>
        <p:nvGrpSpPr>
          <p:cNvPr id="77" name="组合 76"/>
          <p:cNvGrpSpPr/>
          <p:nvPr/>
        </p:nvGrpSpPr>
        <p:grpSpPr>
          <a:xfrm>
            <a:off x="5636345" y="1995686"/>
            <a:ext cx="1602228" cy="1359398"/>
            <a:chOff x="9224782" y="2628163"/>
            <a:chExt cx="2397222" cy="2093640"/>
          </a:xfrm>
        </p:grpSpPr>
        <p:grpSp>
          <p:nvGrpSpPr>
            <p:cNvPr id="78" name="组合 77"/>
            <p:cNvGrpSpPr/>
            <p:nvPr/>
          </p:nvGrpSpPr>
          <p:grpSpPr>
            <a:xfrm>
              <a:off x="9224782" y="2628163"/>
              <a:ext cx="2397222" cy="2093640"/>
              <a:chOff x="9224782" y="2628163"/>
              <a:chExt cx="2397222" cy="2093640"/>
            </a:xfrm>
          </p:grpSpPr>
          <p:grpSp>
            <p:nvGrpSpPr>
              <p:cNvPr id="80" name="组合 79"/>
              <p:cNvGrpSpPr/>
              <p:nvPr/>
            </p:nvGrpSpPr>
            <p:grpSpPr>
              <a:xfrm>
                <a:off x="9224782" y="2628163"/>
                <a:ext cx="2397222" cy="2093640"/>
                <a:chOff x="1511944" y="2420246"/>
                <a:chExt cx="2627152" cy="2294453"/>
              </a:xfrm>
              <a:effectLst>
                <a:outerShdw blurRad="203200" dist="38100" dir="3780000" sx="103000" sy="103000" algn="t" rotWithShape="0">
                  <a:prstClr val="black">
                    <a:alpha val="25000"/>
                  </a:prstClr>
                </a:outerShdw>
              </a:effectLst>
            </p:grpSpPr>
            <p:sp>
              <p:nvSpPr>
                <p:cNvPr id="82"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83"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81" name="Freeform 7"/>
              <p:cNvSpPr/>
              <p:nvPr/>
            </p:nvSpPr>
            <p:spPr bwMode="auto">
              <a:xfrm>
                <a:off x="9536465" y="287211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5"/>
              </a:solidFill>
              <a:ln w="7938" cap="flat">
                <a:noFill/>
                <a:prstDash val="solid"/>
                <a:miter lim="800000"/>
              </a:ln>
              <a:effectLst>
                <a:innerShdw blurRad="152400">
                  <a:schemeClr val="tx1">
                    <a:lumMod val="65000"/>
                    <a:lumOff val="35000"/>
                    <a:alpha val="41000"/>
                  </a:schemeClr>
                </a:innerShdw>
              </a:effectLst>
            </p:spPr>
            <p:txBody>
              <a:bodyPr vert="horz" wrap="square" lIns="91440" tIns="45720" rIns="91440" bIns="45720" numCol="1" anchor="t" anchorCtr="0" compatLnSpc="1"/>
              <a:lstStyle/>
              <a:p>
                <a:endParaRPr lang="zh-CN" altLang="en-US"/>
              </a:p>
            </p:txBody>
          </p:sp>
        </p:grpSp>
        <p:sp>
          <p:nvSpPr>
            <p:cNvPr id="79" name="TextBox 78"/>
            <p:cNvSpPr txBox="1"/>
            <p:nvPr/>
          </p:nvSpPr>
          <p:spPr>
            <a:xfrm>
              <a:off x="9917214" y="3260220"/>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05</a:t>
              </a:r>
              <a:endParaRPr lang="zh-CN" altLang="en-US" sz="2900" dirty="0">
                <a:solidFill>
                  <a:schemeClr val="bg1"/>
                </a:solidFill>
                <a:latin typeface="Bodoni MT Black" panose="02070A03080606020203" pitchFamily="18" charset="0"/>
                <a:ea typeface="DFGothic-EB" panose="02010609010101010101" pitchFamily="1" charset="-128"/>
              </a:endParaRPr>
            </a:p>
          </p:txBody>
        </p:sp>
      </p:grpSp>
      <p:grpSp>
        <p:nvGrpSpPr>
          <p:cNvPr id="84" name="组合 83"/>
          <p:cNvGrpSpPr/>
          <p:nvPr/>
        </p:nvGrpSpPr>
        <p:grpSpPr>
          <a:xfrm>
            <a:off x="3182416" y="2002549"/>
            <a:ext cx="1602228" cy="1359398"/>
            <a:chOff x="5553262" y="2638733"/>
            <a:chExt cx="2397222" cy="2093640"/>
          </a:xfrm>
        </p:grpSpPr>
        <p:grpSp>
          <p:nvGrpSpPr>
            <p:cNvPr id="85" name="组合 84"/>
            <p:cNvGrpSpPr/>
            <p:nvPr/>
          </p:nvGrpSpPr>
          <p:grpSpPr>
            <a:xfrm>
              <a:off x="5553262" y="2638733"/>
              <a:ext cx="2397222" cy="2093640"/>
              <a:chOff x="5553262" y="2638733"/>
              <a:chExt cx="2397222" cy="2093640"/>
            </a:xfrm>
          </p:grpSpPr>
          <p:grpSp>
            <p:nvGrpSpPr>
              <p:cNvPr id="87"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8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90"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88"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86" name="TextBox 85"/>
            <p:cNvSpPr txBox="1"/>
            <p:nvPr/>
          </p:nvSpPr>
          <p:spPr>
            <a:xfrm>
              <a:off x="6248604" y="3251171"/>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03</a:t>
              </a:r>
              <a:endParaRPr lang="zh-CN" altLang="en-US" sz="2900" dirty="0">
                <a:solidFill>
                  <a:schemeClr val="bg1"/>
                </a:solidFill>
                <a:latin typeface="Bodoni MT Black" panose="02070A03080606020203" pitchFamily="18" charset="0"/>
                <a:ea typeface="DFGothic-EB" panose="02010609010101010101" pitchFamily="1" charset="-128"/>
              </a:endParaRPr>
            </a:p>
          </p:txBody>
        </p:sp>
      </p:grpSp>
      <p:grpSp>
        <p:nvGrpSpPr>
          <p:cNvPr id="91" name="组合 90"/>
          <p:cNvGrpSpPr/>
          <p:nvPr/>
        </p:nvGrpSpPr>
        <p:grpSpPr>
          <a:xfrm>
            <a:off x="728555" y="2013793"/>
            <a:ext cx="1602228" cy="1359398"/>
            <a:chOff x="1881842" y="2656049"/>
            <a:chExt cx="2397222" cy="2093640"/>
          </a:xfrm>
        </p:grpSpPr>
        <p:grpSp>
          <p:nvGrpSpPr>
            <p:cNvPr id="92" name="组合 91"/>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95"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96"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93" name="Freeform 7"/>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94" name="TextBox 93"/>
            <p:cNvSpPr txBox="1"/>
            <p:nvPr/>
          </p:nvSpPr>
          <p:spPr>
            <a:xfrm>
              <a:off x="2575311" y="3250047"/>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01</a:t>
              </a:r>
              <a:endParaRPr lang="zh-CN" altLang="en-US" sz="2900" dirty="0">
                <a:solidFill>
                  <a:schemeClr val="bg1"/>
                </a:solidFill>
                <a:latin typeface="Bodoni MT Black" panose="02070A03080606020203" pitchFamily="18" charset="0"/>
                <a:ea typeface="DFGothic-EB" panose="02010609010101010101" pitchFamily="1" charset="-128"/>
              </a:endParaRPr>
            </a:p>
          </p:txBody>
        </p:sp>
      </p:grpSp>
      <p:grpSp>
        <p:nvGrpSpPr>
          <p:cNvPr id="97" name="组合 96"/>
          <p:cNvGrpSpPr/>
          <p:nvPr/>
        </p:nvGrpSpPr>
        <p:grpSpPr>
          <a:xfrm>
            <a:off x="1958421" y="2693491"/>
            <a:ext cx="1602228" cy="1359398"/>
            <a:chOff x="3721944" y="3702869"/>
            <a:chExt cx="2397222" cy="2093640"/>
          </a:xfrm>
        </p:grpSpPr>
        <p:grpSp>
          <p:nvGrpSpPr>
            <p:cNvPr id="98" name="组合 97"/>
            <p:cNvGrpSpPr/>
            <p:nvPr/>
          </p:nvGrpSpPr>
          <p:grpSpPr>
            <a:xfrm>
              <a:off x="3721944" y="3702869"/>
              <a:ext cx="2397222" cy="2093640"/>
              <a:chOff x="3721944" y="3702869"/>
              <a:chExt cx="2397222" cy="2093640"/>
            </a:xfrm>
          </p:grpSpPr>
          <p:grpSp>
            <p:nvGrpSpPr>
              <p:cNvPr id="100" name="组合 99"/>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102"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103"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101" name="Freeform 7"/>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99" name="TextBox 98"/>
            <p:cNvSpPr txBox="1"/>
            <p:nvPr/>
          </p:nvSpPr>
          <p:spPr>
            <a:xfrm>
              <a:off x="4364700" y="4280948"/>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02</a:t>
              </a:r>
              <a:endParaRPr lang="zh-CN" altLang="en-US" sz="2900" dirty="0">
                <a:solidFill>
                  <a:schemeClr val="bg1"/>
                </a:solidFill>
                <a:latin typeface="Bodoni MT Black" panose="02070A03080606020203" pitchFamily="18" charset="0"/>
                <a:ea typeface="DFGothic-EB" panose="02010609010101010101" pitchFamily="1" charset="-128"/>
              </a:endParaRPr>
            </a:p>
          </p:txBody>
        </p:sp>
      </p:grpSp>
      <p:grpSp>
        <p:nvGrpSpPr>
          <p:cNvPr id="104" name="组合 103"/>
          <p:cNvGrpSpPr/>
          <p:nvPr/>
        </p:nvGrpSpPr>
        <p:grpSpPr>
          <a:xfrm>
            <a:off x="4408918" y="2686684"/>
            <a:ext cx="1602228" cy="1359398"/>
            <a:chOff x="7388330" y="3692384"/>
            <a:chExt cx="2397222" cy="2093640"/>
          </a:xfrm>
        </p:grpSpPr>
        <p:grpSp>
          <p:nvGrpSpPr>
            <p:cNvPr id="105" name="组合 104"/>
            <p:cNvGrpSpPr/>
            <p:nvPr/>
          </p:nvGrpSpPr>
          <p:grpSpPr>
            <a:xfrm>
              <a:off x="7388330" y="3692384"/>
              <a:ext cx="2397222" cy="2093640"/>
              <a:chOff x="7388330" y="3692384"/>
              <a:chExt cx="2397222" cy="2093640"/>
            </a:xfrm>
          </p:grpSpPr>
          <p:grpSp>
            <p:nvGrpSpPr>
              <p:cNvPr id="107" name="组合 106"/>
              <p:cNvGrpSpPr/>
              <p:nvPr/>
            </p:nvGrpSpPr>
            <p:grpSpPr>
              <a:xfrm>
                <a:off x="7388330" y="3692384"/>
                <a:ext cx="2397222" cy="2093640"/>
                <a:chOff x="1511944" y="2420246"/>
                <a:chExt cx="2627152" cy="2294453"/>
              </a:xfrm>
              <a:effectLst>
                <a:outerShdw blurRad="203200" dist="38100" dir="3780000" sx="103000" sy="103000" algn="t" rotWithShape="0">
                  <a:prstClr val="black">
                    <a:alpha val="25000"/>
                  </a:prstClr>
                </a:outerShdw>
              </a:effectLst>
            </p:grpSpPr>
            <p:sp>
              <p:nvSpPr>
                <p:cNvPr id="10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110"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108" name="Freeform 7"/>
              <p:cNvSpPr/>
              <p:nvPr/>
            </p:nvSpPr>
            <p:spPr bwMode="auto">
              <a:xfrm>
                <a:off x="7700013" y="3936334"/>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106" name="TextBox 105"/>
            <p:cNvSpPr txBox="1"/>
            <p:nvPr/>
          </p:nvSpPr>
          <p:spPr>
            <a:xfrm>
              <a:off x="8025009" y="4279613"/>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04</a:t>
              </a:r>
              <a:endParaRPr lang="zh-CN" altLang="en-US" sz="2900" dirty="0">
                <a:solidFill>
                  <a:schemeClr val="bg1"/>
                </a:solidFill>
                <a:latin typeface="Bodoni MT Black" panose="02070A03080606020203" pitchFamily="18" charset="0"/>
                <a:ea typeface="DFGothic-EB" panose="02010609010101010101" pitchFamily="1" charset="-128"/>
              </a:endParaRPr>
            </a:p>
          </p:txBody>
        </p:sp>
      </p:grpSp>
      <p:grpSp>
        <p:nvGrpSpPr>
          <p:cNvPr id="111" name="组合 110"/>
          <p:cNvGrpSpPr/>
          <p:nvPr/>
        </p:nvGrpSpPr>
        <p:grpSpPr>
          <a:xfrm>
            <a:off x="1089794" y="3488881"/>
            <a:ext cx="1027882" cy="470106"/>
            <a:chOff x="2328257" y="4927865"/>
            <a:chExt cx="1537897" cy="724022"/>
          </a:xfrm>
        </p:grpSpPr>
        <p:sp>
          <p:nvSpPr>
            <p:cNvPr id="112" name="TextBox 111"/>
            <p:cNvSpPr txBox="1"/>
            <p:nvPr/>
          </p:nvSpPr>
          <p:spPr>
            <a:xfrm>
              <a:off x="2328257" y="4927865"/>
              <a:ext cx="1537897" cy="495835"/>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初识量化</a:t>
              </a:r>
            </a:p>
          </p:txBody>
        </p:sp>
        <p:sp>
          <p:nvSpPr>
            <p:cNvPr id="113" name="TextBox 112"/>
            <p:cNvSpPr txBox="1"/>
            <p:nvPr/>
          </p:nvSpPr>
          <p:spPr>
            <a:xfrm>
              <a:off x="2419470" y="5322308"/>
              <a:ext cx="1286284" cy="329579"/>
            </a:xfrm>
            <a:prstGeom prst="rect">
              <a:avLst/>
            </a:prstGeom>
            <a:noFill/>
          </p:spPr>
          <p:txBody>
            <a:bodyPr wrap="square" rtlCol="0">
              <a:spAutoFit/>
            </a:bodyPr>
            <a:lstStyle/>
            <a:p>
              <a:pPr algn="ctr"/>
              <a:r>
                <a:rPr lang="en-US" sz="800" dirty="0">
                  <a:solidFill>
                    <a:schemeClr val="tx1">
                      <a:lumMod val="50000"/>
                      <a:lumOff val="50000"/>
                    </a:schemeClr>
                  </a:solidFill>
                  <a:latin typeface="+mj-ea"/>
                  <a:ea typeface="+mj-ea"/>
                </a:rPr>
                <a:t>PRIMARY</a:t>
              </a:r>
            </a:p>
          </p:txBody>
        </p:sp>
      </p:grpSp>
      <p:grpSp>
        <p:nvGrpSpPr>
          <p:cNvPr id="114" name="组合 113"/>
          <p:cNvGrpSpPr/>
          <p:nvPr/>
        </p:nvGrpSpPr>
        <p:grpSpPr>
          <a:xfrm>
            <a:off x="2309324" y="2062759"/>
            <a:ext cx="1027882" cy="460805"/>
            <a:chOff x="4246958" y="2731461"/>
            <a:chExt cx="1537897" cy="709697"/>
          </a:xfrm>
        </p:grpSpPr>
        <p:sp>
          <p:nvSpPr>
            <p:cNvPr id="115" name="TextBox 114"/>
            <p:cNvSpPr txBox="1"/>
            <p:nvPr/>
          </p:nvSpPr>
          <p:spPr>
            <a:xfrm>
              <a:off x="4246958" y="2731461"/>
              <a:ext cx="1537897" cy="495835"/>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理论体系</a:t>
              </a:r>
            </a:p>
          </p:txBody>
        </p:sp>
        <p:sp>
          <p:nvSpPr>
            <p:cNvPr id="116" name="TextBox 115"/>
            <p:cNvSpPr txBox="1"/>
            <p:nvPr/>
          </p:nvSpPr>
          <p:spPr>
            <a:xfrm>
              <a:off x="4335082" y="3111579"/>
              <a:ext cx="1286284" cy="329579"/>
            </a:xfrm>
            <a:prstGeom prst="rect">
              <a:avLst/>
            </a:prstGeom>
            <a:noFill/>
          </p:spPr>
          <p:txBody>
            <a:bodyPr wrap="square" rtlCol="0">
              <a:spAutoFit/>
            </a:bodyPr>
            <a:lstStyle/>
            <a:p>
              <a:pPr algn="ctr"/>
              <a:r>
                <a:rPr lang="en-US" altLang="zh-CN" sz="800" dirty="0">
                  <a:solidFill>
                    <a:schemeClr val="tx1">
                      <a:lumMod val="50000"/>
                      <a:lumOff val="50000"/>
                    </a:schemeClr>
                  </a:solidFill>
                  <a:latin typeface="+mj-ea"/>
                  <a:ea typeface="+mj-ea"/>
                </a:rPr>
                <a:t>THEORY</a:t>
              </a:r>
            </a:p>
          </p:txBody>
        </p:sp>
      </p:grpSp>
      <p:grpSp>
        <p:nvGrpSpPr>
          <p:cNvPr id="117" name="组合 116"/>
          <p:cNvGrpSpPr/>
          <p:nvPr/>
        </p:nvGrpSpPr>
        <p:grpSpPr>
          <a:xfrm>
            <a:off x="3544316" y="3521866"/>
            <a:ext cx="1027882" cy="465356"/>
            <a:chOff x="5982926" y="4927865"/>
            <a:chExt cx="1537897" cy="716705"/>
          </a:xfrm>
        </p:grpSpPr>
        <p:sp>
          <p:nvSpPr>
            <p:cNvPr id="118" name="TextBox 117"/>
            <p:cNvSpPr txBox="1"/>
            <p:nvPr/>
          </p:nvSpPr>
          <p:spPr>
            <a:xfrm>
              <a:off x="5982926" y="4927865"/>
              <a:ext cx="1537897" cy="495834"/>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模型体系</a:t>
              </a:r>
            </a:p>
          </p:txBody>
        </p:sp>
        <p:sp>
          <p:nvSpPr>
            <p:cNvPr id="119" name="TextBox 118"/>
            <p:cNvSpPr txBox="1"/>
            <p:nvPr/>
          </p:nvSpPr>
          <p:spPr>
            <a:xfrm>
              <a:off x="6071050" y="5338463"/>
              <a:ext cx="1286284" cy="306107"/>
            </a:xfrm>
            <a:prstGeom prst="rect">
              <a:avLst/>
            </a:prstGeom>
            <a:noFill/>
          </p:spPr>
          <p:txBody>
            <a:bodyPr wrap="square" rtlCol="0">
              <a:spAutoFit/>
            </a:bodyPr>
            <a:lstStyle/>
            <a:p>
              <a:pPr algn="ctr"/>
              <a:r>
                <a:rPr lang="en-US" altLang="zh-CN" sz="800" dirty="0">
                  <a:solidFill>
                    <a:schemeClr val="tx1">
                      <a:lumMod val="50000"/>
                      <a:lumOff val="50000"/>
                    </a:schemeClr>
                  </a:solidFill>
                  <a:latin typeface="+mj-ea"/>
                  <a:ea typeface="+mj-ea"/>
                </a:rPr>
                <a:t>MODEL</a:t>
              </a:r>
              <a:endParaRPr lang="en-US" sz="700" dirty="0">
                <a:solidFill>
                  <a:schemeClr val="tx1">
                    <a:lumMod val="50000"/>
                    <a:lumOff val="50000"/>
                  </a:schemeClr>
                </a:solidFill>
                <a:latin typeface="+mj-ea"/>
                <a:ea typeface="+mj-ea"/>
              </a:endParaRPr>
            </a:p>
          </p:txBody>
        </p:sp>
      </p:grpSp>
      <p:grpSp>
        <p:nvGrpSpPr>
          <p:cNvPr id="120" name="组合 119"/>
          <p:cNvGrpSpPr/>
          <p:nvPr/>
        </p:nvGrpSpPr>
        <p:grpSpPr>
          <a:xfrm>
            <a:off x="4710383" y="2062759"/>
            <a:ext cx="1027882" cy="445565"/>
            <a:chOff x="7839376" y="2731461"/>
            <a:chExt cx="1537897" cy="686225"/>
          </a:xfrm>
        </p:grpSpPr>
        <p:sp>
          <p:nvSpPr>
            <p:cNvPr id="121" name="TextBox 120"/>
            <p:cNvSpPr txBox="1"/>
            <p:nvPr/>
          </p:nvSpPr>
          <p:spPr>
            <a:xfrm>
              <a:off x="7839376" y="2731461"/>
              <a:ext cx="1537897" cy="495835"/>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量化择时</a:t>
              </a:r>
            </a:p>
          </p:txBody>
        </p:sp>
        <p:sp>
          <p:nvSpPr>
            <p:cNvPr id="122" name="TextBox 121"/>
            <p:cNvSpPr txBox="1"/>
            <p:nvPr/>
          </p:nvSpPr>
          <p:spPr>
            <a:xfrm>
              <a:off x="7947821" y="3111579"/>
              <a:ext cx="1286284" cy="306107"/>
            </a:xfrm>
            <a:prstGeom prst="rect">
              <a:avLst/>
            </a:prstGeom>
            <a:noFill/>
          </p:spPr>
          <p:txBody>
            <a:bodyPr wrap="square" rtlCol="0">
              <a:spAutoFit/>
            </a:bodyPr>
            <a:lstStyle/>
            <a:p>
              <a:pPr algn="ctr"/>
              <a:r>
                <a:rPr lang="en-US" altLang="zh-CN" sz="800" dirty="0">
                  <a:solidFill>
                    <a:schemeClr val="tx1">
                      <a:lumMod val="50000"/>
                      <a:lumOff val="50000"/>
                    </a:schemeClr>
                  </a:solidFill>
                  <a:latin typeface="+mj-ea"/>
                  <a:ea typeface="+mj-ea"/>
                </a:rPr>
                <a:t>SELECTING</a:t>
              </a:r>
            </a:p>
          </p:txBody>
        </p:sp>
      </p:grpSp>
      <p:grpSp>
        <p:nvGrpSpPr>
          <p:cNvPr id="123" name="组合 122"/>
          <p:cNvGrpSpPr/>
          <p:nvPr/>
        </p:nvGrpSpPr>
        <p:grpSpPr>
          <a:xfrm>
            <a:off x="5989364" y="3521861"/>
            <a:ext cx="1027882" cy="447611"/>
            <a:chOff x="9752962" y="4978665"/>
            <a:chExt cx="1537897" cy="689377"/>
          </a:xfrm>
        </p:grpSpPr>
        <p:sp>
          <p:nvSpPr>
            <p:cNvPr id="124" name="TextBox 123"/>
            <p:cNvSpPr txBox="1"/>
            <p:nvPr/>
          </p:nvSpPr>
          <p:spPr>
            <a:xfrm>
              <a:off x="9752962" y="4978665"/>
              <a:ext cx="1537897" cy="495836"/>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量化套利</a:t>
              </a:r>
            </a:p>
          </p:txBody>
        </p:sp>
        <p:sp>
          <p:nvSpPr>
            <p:cNvPr id="125" name="TextBox 124"/>
            <p:cNvSpPr txBox="1"/>
            <p:nvPr/>
          </p:nvSpPr>
          <p:spPr>
            <a:xfrm>
              <a:off x="9841086" y="5338463"/>
              <a:ext cx="1286284" cy="329579"/>
            </a:xfrm>
            <a:prstGeom prst="rect">
              <a:avLst/>
            </a:prstGeom>
            <a:noFill/>
          </p:spPr>
          <p:txBody>
            <a:bodyPr wrap="square" rtlCol="0">
              <a:spAutoFit/>
            </a:bodyPr>
            <a:lstStyle/>
            <a:p>
              <a:pPr algn="ctr">
                <a:buClrTx/>
                <a:buSzTx/>
                <a:buFontTx/>
              </a:pPr>
              <a:r>
                <a:rPr lang="en-US" altLang="zh-CN" sz="800" dirty="0">
                  <a:solidFill>
                    <a:schemeClr val="tx1">
                      <a:lumMod val="50000"/>
                      <a:lumOff val="50000"/>
                    </a:schemeClr>
                  </a:solidFill>
                  <a:latin typeface="+mj-ea"/>
                  <a:ea typeface="+mj-ea"/>
                </a:rPr>
                <a:t>ARBITRAGE</a:t>
              </a:r>
            </a:p>
          </p:txBody>
        </p:sp>
      </p:grpSp>
      <p:sp>
        <p:nvSpPr>
          <p:cNvPr id="126" name="TextBox 125"/>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grpSp>
        <p:nvGrpSpPr>
          <p:cNvPr id="2" name="组合 1"/>
          <p:cNvGrpSpPr/>
          <p:nvPr/>
        </p:nvGrpSpPr>
        <p:grpSpPr>
          <a:xfrm>
            <a:off x="6861721" y="2686508"/>
            <a:ext cx="1628465" cy="1359574"/>
            <a:chOff x="7349074" y="3692113"/>
            <a:chExt cx="2436478" cy="2093911"/>
          </a:xfrm>
        </p:grpSpPr>
        <p:grpSp>
          <p:nvGrpSpPr>
            <p:cNvPr id="4" name="组合 3"/>
            <p:cNvGrpSpPr/>
            <p:nvPr/>
          </p:nvGrpSpPr>
          <p:grpSpPr>
            <a:xfrm>
              <a:off x="7349074" y="3692113"/>
              <a:ext cx="2436478" cy="2093911"/>
              <a:chOff x="7349074" y="3692113"/>
              <a:chExt cx="2436478" cy="2093911"/>
            </a:xfrm>
          </p:grpSpPr>
          <p:grpSp>
            <p:nvGrpSpPr>
              <p:cNvPr id="5" name="组合 4"/>
              <p:cNvGrpSpPr/>
              <p:nvPr/>
            </p:nvGrpSpPr>
            <p:grpSpPr>
              <a:xfrm>
                <a:off x="7349074" y="3692113"/>
                <a:ext cx="2436478" cy="2093911"/>
                <a:chOff x="1468923" y="2419949"/>
                <a:chExt cx="2670173" cy="2294750"/>
              </a:xfrm>
              <a:effectLst>
                <a:outerShdw blurRad="203200" dist="38100" dir="3780000" sx="103000" sy="103000" algn="t" rotWithShape="0">
                  <a:prstClr val="black">
                    <a:alpha val="25000"/>
                  </a:prstClr>
                </a:outerShdw>
              </a:effectLst>
            </p:grpSpPr>
            <p:sp>
              <p:nvSpPr>
                <p:cNvPr id="23"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24" name="Freeform 6"/>
                <p:cNvSpPr/>
                <p:nvPr/>
              </p:nvSpPr>
              <p:spPr bwMode="auto">
                <a:xfrm>
                  <a:off x="1468923" y="241994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25" name="Freeform 7"/>
              <p:cNvSpPr/>
              <p:nvPr/>
            </p:nvSpPr>
            <p:spPr bwMode="auto">
              <a:xfrm>
                <a:off x="7649658" y="3925577"/>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26" name="TextBox 105"/>
            <p:cNvSpPr txBox="1"/>
            <p:nvPr/>
          </p:nvSpPr>
          <p:spPr>
            <a:xfrm>
              <a:off x="8031445" y="4282607"/>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06</a:t>
              </a:r>
              <a:endParaRPr lang="zh-CN" altLang="en-US" sz="2900" dirty="0">
                <a:solidFill>
                  <a:schemeClr val="bg1"/>
                </a:solidFill>
                <a:latin typeface="Bodoni MT Black" panose="02070A03080606020203" pitchFamily="18" charset="0"/>
                <a:ea typeface="DFGothic-EB" panose="02010609010101010101" pitchFamily="1" charset="-128"/>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afterEffect" p14:presetBounceEnd="55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55000">
                                          <p:cBhvr additive="base">
                                            <p:cTn id="7" dur="1000" fill="hold"/>
                                            <p:tgtEl>
                                              <p:spTgt spid="18"/>
                                            </p:tgtEl>
                                            <p:attrNameLst>
                                              <p:attrName>ppt_x</p:attrName>
                                            </p:attrNameLst>
                                          </p:cBhvr>
                                          <p:tavLst>
                                            <p:tav tm="0">
                                              <p:val>
                                                <p:strVal val="#ppt_x"/>
                                              </p:val>
                                            </p:tav>
                                            <p:tav tm="100000">
                                              <p:val>
                                                <p:strVal val="#ppt_x"/>
                                              </p:val>
                                            </p:tav>
                                          </p:tavLst>
                                        </p:anim>
                                        <p:anim calcmode="lin" valueType="num" p14:bounceEnd="55000">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21"/>
                                            </p:tgtEl>
                                            <p:attrNameLst>
                                              <p:attrName>style.visibility</p:attrName>
                                            </p:attrNameLst>
                                          </p:cBhvr>
                                          <p:to>
                                            <p:strVal val="visible"/>
                                          </p:to>
                                        </p:set>
                                        <p:anim by="(-#ppt_w*2)" calcmode="lin" valueType="num">
                                          <p:cBhvr rctx="PPT">
                                            <p:cTn id="11" dur="500" autoRev="1" fill="hold">
                                              <p:stCondLst>
                                                <p:cond delay="0"/>
                                              </p:stCondLst>
                                            </p:cTn>
                                            <p:tgtEl>
                                              <p:spTgt spid="21"/>
                                            </p:tgtEl>
                                            <p:attrNameLst>
                                              <p:attrName>ppt_w</p:attrName>
                                            </p:attrNameLst>
                                          </p:cBhvr>
                                        </p:anim>
                                        <p:anim by="(#ppt_w*0.50)" calcmode="lin" valueType="num">
                                          <p:cBhvr>
                                            <p:cTn id="12" dur="500" decel="50000" autoRev="1" fill="hold">
                                              <p:stCondLst>
                                                <p:cond delay="0"/>
                                              </p:stCondLst>
                                            </p:cTn>
                                            <p:tgtEl>
                                              <p:spTgt spid="21"/>
                                            </p:tgtEl>
                                            <p:attrNameLst>
                                              <p:attrName>ppt_x</p:attrName>
                                            </p:attrNameLst>
                                          </p:cBhvr>
                                        </p:anim>
                                        <p:anim from="(-#ppt_h/2)" to="(#ppt_y)" calcmode="lin" valueType="num">
                                          <p:cBhvr>
                                            <p:cTn id="13" dur="1000" fill="hold">
                                              <p:stCondLst>
                                                <p:cond delay="0"/>
                                              </p:stCondLst>
                                            </p:cTn>
                                            <p:tgtEl>
                                              <p:spTgt spid="21"/>
                                            </p:tgtEl>
                                            <p:attrNameLst>
                                              <p:attrName>ppt_y</p:attrName>
                                            </p:attrNameLst>
                                          </p:cBhvr>
                                        </p:anim>
                                        <p:animRot by="21600000">
                                          <p:cBhvr>
                                            <p:cTn id="14" dur="1000" fill="hold">
                                              <p:stCondLst>
                                                <p:cond delay="0"/>
                                              </p:stCondLst>
                                            </p:cTn>
                                            <p:tgtEl>
                                              <p:spTgt spid="21"/>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1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par>
                              <p:cTn id="79" fill="hold">
                                <p:stCondLst>
                                  <p:cond delay="3000"/>
                                </p:stCondLst>
                                <p:childTnLst>
                                  <p:par>
                                    <p:cTn id="80" presetID="2" presetClass="entr" presetSubtype="3" accel="52000" fill="hold" nodeType="afterEffect" p14:presetBounceEnd="38000">
                                      <p:stCondLst>
                                        <p:cond delay="0"/>
                                      </p:stCondLst>
                                      <p:childTnLst>
                                        <p:set>
                                          <p:cBhvr>
                                            <p:cTn id="81" dur="1" fill="hold">
                                              <p:stCondLst>
                                                <p:cond delay="0"/>
                                              </p:stCondLst>
                                            </p:cTn>
                                            <p:tgtEl>
                                              <p:spTgt spid="91"/>
                                            </p:tgtEl>
                                            <p:attrNameLst>
                                              <p:attrName>style.visibility</p:attrName>
                                            </p:attrNameLst>
                                          </p:cBhvr>
                                          <p:to>
                                            <p:strVal val="visible"/>
                                          </p:to>
                                        </p:set>
                                        <p:anim calcmode="lin" valueType="num" p14:bounceEnd="38000">
                                          <p:cBhvr additive="base">
                                            <p:cTn id="82" dur="1000" fill="hold"/>
                                            <p:tgtEl>
                                              <p:spTgt spid="91"/>
                                            </p:tgtEl>
                                            <p:attrNameLst>
                                              <p:attrName>ppt_x</p:attrName>
                                            </p:attrNameLst>
                                          </p:cBhvr>
                                          <p:tavLst>
                                            <p:tav tm="0">
                                              <p:val>
                                                <p:strVal val="1+#ppt_w/2"/>
                                              </p:val>
                                            </p:tav>
                                            <p:tav tm="100000">
                                              <p:val>
                                                <p:strVal val="#ppt_x"/>
                                              </p:val>
                                            </p:tav>
                                          </p:tavLst>
                                        </p:anim>
                                        <p:anim calcmode="lin" valueType="num" p14:bounceEnd="38000">
                                          <p:cBhvr additive="base">
                                            <p:cTn id="83" dur="1000" fill="hold"/>
                                            <p:tgtEl>
                                              <p:spTgt spid="91"/>
                                            </p:tgtEl>
                                            <p:attrNameLst>
                                              <p:attrName>ppt_y</p:attrName>
                                            </p:attrNameLst>
                                          </p:cBhvr>
                                          <p:tavLst>
                                            <p:tav tm="0">
                                              <p:val>
                                                <p:strVal val="0-#ppt_h/2"/>
                                              </p:val>
                                            </p:tav>
                                            <p:tav tm="100000">
                                              <p:val>
                                                <p:strVal val="#ppt_y"/>
                                              </p:val>
                                            </p:tav>
                                          </p:tavLst>
                                        </p:anim>
                                      </p:childTnLst>
                                    </p:cTn>
                                  </p:par>
                                  <p:par>
                                    <p:cTn id="84" presetID="2" presetClass="entr" presetSubtype="12" accel="52000" fill="hold" nodeType="withEffect" p14:presetBounceEnd="38000">
                                      <p:stCondLst>
                                        <p:cond delay="0"/>
                                      </p:stCondLst>
                                      <p:childTnLst>
                                        <p:set>
                                          <p:cBhvr>
                                            <p:cTn id="85" dur="1" fill="hold">
                                              <p:stCondLst>
                                                <p:cond delay="0"/>
                                              </p:stCondLst>
                                            </p:cTn>
                                            <p:tgtEl>
                                              <p:spTgt spid="97"/>
                                            </p:tgtEl>
                                            <p:attrNameLst>
                                              <p:attrName>style.visibility</p:attrName>
                                            </p:attrNameLst>
                                          </p:cBhvr>
                                          <p:to>
                                            <p:strVal val="visible"/>
                                          </p:to>
                                        </p:set>
                                        <p:anim calcmode="lin" valueType="num" p14:bounceEnd="38000">
                                          <p:cBhvr additive="base">
                                            <p:cTn id="86" dur="1000" fill="hold"/>
                                            <p:tgtEl>
                                              <p:spTgt spid="97"/>
                                            </p:tgtEl>
                                            <p:attrNameLst>
                                              <p:attrName>ppt_x</p:attrName>
                                            </p:attrNameLst>
                                          </p:cBhvr>
                                          <p:tavLst>
                                            <p:tav tm="0">
                                              <p:val>
                                                <p:strVal val="0-#ppt_w/2"/>
                                              </p:val>
                                            </p:tav>
                                            <p:tav tm="100000">
                                              <p:val>
                                                <p:strVal val="#ppt_x"/>
                                              </p:val>
                                            </p:tav>
                                          </p:tavLst>
                                        </p:anim>
                                        <p:anim calcmode="lin" valueType="num" p14:bounceEnd="38000">
                                          <p:cBhvr additive="base">
                                            <p:cTn id="87" dur="1000" fill="hold"/>
                                            <p:tgtEl>
                                              <p:spTgt spid="97"/>
                                            </p:tgtEl>
                                            <p:attrNameLst>
                                              <p:attrName>ppt_y</p:attrName>
                                            </p:attrNameLst>
                                          </p:cBhvr>
                                          <p:tavLst>
                                            <p:tav tm="0">
                                              <p:val>
                                                <p:strVal val="1+#ppt_h/2"/>
                                              </p:val>
                                            </p:tav>
                                            <p:tav tm="100000">
                                              <p:val>
                                                <p:strVal val="#ppt_y"/>
                                              </p:val>
                                            </p:tav>
                                          </p:tavLst>
                                        </p:anim>
                                      </p:childTnLst>
                                    </p:cTn>
                                  </p:par>
                                  <p:par>
                                    <p:cTn id="88" presetID="2" presetClass="entr" presetSubtype="3" accel="52000" fill="hold" nodeType="withEffect" p14:presetBounceEnd="38000">
                                      <p:stCondLst>
                                        <p:cond delay="0"/>
                                      </p:stCondLst>
                                      <p:childTnLst>
                                        <p:set>
                                          <p:cBhvr>
                                            <p:cTn id="89" dur="1" fill="hold">
                                              <p:stCondLst>
                                                <p:cond delay="0"/>
                                              </p:stCondLst>
                                            </p:cTn>
                                            <p:tgtEl>
                                              <p:spTgt spid="84"/>
                                            </p:tgtEl>
                                            <p:attrNameLst>
                                              <p:attrName>style.visibility</p:attrName>
                                            </p:attrNameLst>
                                          </p:cBhvr>
                                          <p:to>
                                            <p:strVal val="visible"/>
                                          </p:to>
                                        </p:set>
                                        <p:anim calcmode="lin" valueType="num" p14:bounceEnd="38000">
                                          <p:cBhvr additive="base">
                                            <p:cTn id="90" dur="1000" fill="hold"/>
                                            <p:tgtEl>
                                              <p:spTgt spid="84"/>
                                            </p:tgtEl>
                                            <p:attrNameLst>
                                              <p:attrName>ppt_x</p:attrName>
                                            </p:attrNameLst>
                                          </p:cBhvr>
                                          <p:tavLst>
                                            <p:tav tm="0">
                                              <p:val>
                                                <p:strVal val="1+#ppt_w/2"/>
                                              </p:val>
                                            </p:tav>
                                            <p:tav tm="100000">
                                              <p:val>
                                                <p:strVal val="#ppt_x"/>
                                              </p:val>
                                            </p:tav>
                                          </p:tavLst>
                                        </p:anim>
                                        <p:anim calcmode="lin" valueType="num" p14:bounceEnd="38000">
                                          <p:cBhvr additive="base">
                                            <p:cTn id="91" dur="1000" fill="hold"/>
                                            <p:tgtEl>
                                              <p:spTgt spid="84"/>
                                            </p:tgtEl>
                                            <p:attrNameLst>
                                              <p:attrName>ppt_y</p:attrName>
                                            </p:attrNameLst>
                                          </p:cBhvr>
                                          <p:tavLst>
                                            <p:tav tm="0">
                                              <p:val>
                                                <p:strVal val="0-#ppt_h/2"/>
                                              </p:val>
                                            </p:tav>
                                            <p:tav tm="100000">
                                              <p:val>
                                                <p:strVal val="#ppt_y"/>
                                              </p:val>
                                            </p:tav>
                                          </p:tavLst>
                                        </p:anim>
                                      </p:childTnLst>
                                    </p:cTn>
                                  </p:par>
                                  <p:par>
                                    <p:cTn id="92" presetID="2" presetClass="entr" presetSubtype="12" accel="52000" fill="hold" nodeType="withEffect" p14:presetBounceEnd="38000">
                                      <p:stCondLst>
                                        <p:cond delay="0"/>
                                      </p:stCondLst>
                                      <p:childTnLst>
                                        <p:set>
                                          <p:cBhvr>
                                            <p:cTn id="93" dur="1" fill="hold">
                                              <p:stCondLst>
                                                <p:cond delay="0"/>
                                              </p:stCondLst>
                                            </p:cTn>
                                            <p:tgtEl>
                                              <p:spTgt spid="104"/>
                                            </p:tgtEl>
                                            <p:attrNameLst>
                                              <p:attrName>style.visibility</p:attrName>
                                            </p:attrNameLst>
                                          </p:cBhvr>
                                          <p:to>
                                            <p:strVal val="visible"/>
                                          </p:to>
                                        </p:set>
                                        <p:anim calcmode="lin" valueType="num" p14:bounceEnd="38000">
                                          <p:cBhvr additive="base">
                                            <p:cTn id="94" dur="1000" fill="hold"/>
                                            <p:tgtEl>
                                              <p:spTgt spid="104"/>
                                            </p:tgtEl>
                                            <p:attrNameLst>
                                              <p:attrName>ppt_x</p:attrName>
                                            </p:attrNameLst>
                                          </p:cBhvr>
                                          <p:tavLst>
                                            <p:tav tm="0">
                                              <p:val>
                                                <p:strVal val="0-#ppt_w/2"/>
                                              </p:val>
                                            </p:tav>
                                            <p:tav tm="100000">
                                              <p:val>
                                                <p:strVal val="#ppt_x"/>
                                              </p:val>
                                            </p:tav>
                                          </p:tavLst>
                                        </p:anim>
                                        <p:anim calcmode="lin" valueType="num" p14:bounceEnd="38000">
                                          <p:cBhvr additive="base">
                                            <p:cTn id="95" dur="1000" fill="hold"/>
                                            <p:tgtEl>
                                              <p:spTgt spid="104"/>
                                            </p:tgtEl>
                                            <p:attrNameLst>
                                              <p:attrName>ppt_y</p:attrName>
                                            </p:attrNameLst>
                                          </p:cBhvr>
                                          <p:tavLst>
                                            <p:tav tm="0">
                                              <p:val>
                                                <p:strVal val="1+#ppt_h/2"/>
                                              </p:val>
                                            </p:tav>
                                            <p:tav tm="100000">
                                              <p:val>
                                                <p:strVal val="#ppt_y"/>
                                              </p:val>
                                            </p:tav>
                                          </p:tavLst>
                                        </p:anim>
                                      </p:childTnLst>
                                    </p:cTn>
                                  </p:par>
                                  <p:par>
                                    <p:cTn id="96" presetID="2" presetClass="entr" presetSubtype="3" accel="52000" fill="hold" nodeType="withEffect" p14:presetBounceEnd="38000">
                                      <p:stCondLst>
                                        <p:cond delay="0"/>
                                      </p:stCondLst>
                                      <p:childTnLst>
                                        <p:set>
                                          <p:cBhvr>
                                            <p:cTn id="97" dur="1" fill="hold">
                                              <p:stCondLst>
                                                <p:cond delay="0"/>
                                              </p:stCondLst>
                                            </p:cTn>
                                            <p:tgtEl>
                                              <p:spTgt spid="77"/>
                                            </p:tgtEl>
                                            <p:attrNameLst>
                                              <p:attrName>style.visibility</p:attrName>
                                            </p:attrNameLst>
                                          </p:cBhvr>
                                          <p:to>
                                            <p:strVal val="visible"/>
                                          </p:to>
                                        </p:set>
                                        <p:anim calcmode="lin" valueType="num" p14:bounceEnd="38000">
                                          <p:cBhvr additive="base">
                                            <p:cTn id="98" dur="1000" fill="hold"/>
                                            <p:tgtEl>
                                              <p:spTgt spid="77"/>
                                            </p:tgtEl>
                                            <p:attrNameLst>
                                              <p:attrName>ppt_x</p:attrName>
                                            </p:attrNameLst>
                                          </p:cBhvr>
                                          <p:tavLst>
                                            <p:tav tm="0">
                                              <p:val>
                                                <p:strVal val="1+#ppt_w/2"/>
                                              </p:val>
                                            </p:tav>
                                            <p:tav tm="100000">
                                              <p:val>
                                                <p:strVal val="#ppt_x"/>
                                              </p:val>
                                            </p:tav>
                                          </p:tavLst>
                                        </p:anim>
                                        <p:anim calcmode="lin" valueType="num" p14:bounceEnd="38000">
                                          <p:cBhvr additive="base">
                                            <p:cTn id="99" dur="1000" fill="hold"/>
                                            <p:tgtEl>
                                              <p:spTgt spid="77"/>
                                            </p:tgtEl>
                                            <p:attrNameLst>
                                              <p:attrName>ppt_y</p:attrName>
                                            </p:attrNameLst>
                                          </p:cBhvr>
                                          <p:tavLst>
                                            <p:tav tm="0">
                                              <p:val>
                                                <p:strVal val="0-#ppt_h/2"/>
                                              </p:val>
                                            </p:tav>
                                            <p:tav tm="100000">
                                              <p:val>
                                                <p:strVal val="#ppt_y"/>
                                              </p:val>
                                            </p:tav>
                                          </p:tavLst>
                                        </p:anim>
                                      </p:childTnLst>
                                    </p:cTn>
                                  </p:par>
                                  <p:par>
                                    <p:cTn id="100" presetID="2" presetClass="entr" presetSubtype="12" fill="hold" nodeType="withEffect">
                                      <p:stCondLst>
                                        <p:cond delay="0"/>
                                      </p:stCondLst>
                                      <p:childTnLst>
                                        <p:set>
                                          <p:cBhvr>
                                            <p:cTn id="101" dur="1000" fill="hold">
                                              <p:stCondLst>
                                                <p:cond delay="0"/>
                                              </p:stCondLst>
                                            </p:cTn>
                                            <p:tgtEl>
                                              <p:spTgt spid="2"/>
                                            </p:tgtEl>
                                            <p:attrNameLst>
                                              <p:attrName>style.visibility</p:attrName>
                                            </p:attrNameLst>
                                          </p:cBhvr>
                                          <p:to>
                                            <p:strVal val="visible"/>
                                          </p:to>
                                        </p:set>
                                        <p:anim calcmode="lin" valueType="num">
                                          <p:cBhvr additive="base">
                                            <p:cTn id="102" dur="1000" fill="hold"/>
                                            <p:tgtEl>
                                              <p:spTgt spid="2"/>
                                            </p:tgtEl>
                                            <p:attrNameLst>
                                              <p:attrName>ppt_x</p:attrName>
                                            </p:attrNameLst>
                                          </p:cBhvr>
                                          <p:tavLst>
                                            <p:tav tm="0">
                                              <p:val>
                                                <p:strVal val="0-#ppt_w/2"/>
                                              </p:val>
                                            </p:tav>
                                            <p:tav tm="100000">
                                              <p:val>
                                                <p:strVal val="#ppt_x"/>
                                              </p:val>
                                            </p:tav>
                                          </p:tavLst>
                                        </p:anim>
                                        <p:anim calcmode="lin" valueType="num">
                                          <p:cBhvr additive="base">
                                            <p:cTn id="103" dur="1000" fill="hold"/>
                                            <p:tgtEl>
                                              <p:spTgt spid="2"/>
                                            </p:tgtEl>
                                            <p:attrNameLst>
                                              <p:attrName>ppt_y</p:attrName>
                                            </p:attrNameLst>
                                          </p:cBhvr>
                                          <p:tavLst>
                                            <p:tav tm="0">
                                              <p:val>
                                                <p:strVal val="1+#ppt_h/2"/>
                                              </p:val>
                                            </p:tav>
                                            <p:tav tm="100000">
                                              <p:val>
                                                <p:strVal val="#ppt_y"/>
                                              </p:val>
                                            </p:tav>
                                          </p:tavLst>
                                        </p:anim>
                                      </p:childTnLst>
                                    </p:cTn>
                                  </p:par>
                                  <p:par>
                                    <p:cTn id="104" presetID="42" presetClass="entr" presetSubtype="0" fill="hold" nodeType="withEffect">
                                      <p:stCondLst>
                                        <p:cond delay="140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1000"/>
                                            <p:tgtEl>
                                              <p:spTgt spid="111"/>
                                            </p:tgtEl>
                                          </p:cBhvr>
                                        </p:animEffect>
                                        <p:anim calcmode="lin" valueType="num">
                                          <p:cBhvr>
                                            <p:cTn id="107" dur="1000" fill="hold"/>
                                            <p:tgtEl>
                                              <p:spTgt spid="111"/>
                                            </p:tgtEl>
                                            <p:attrNameLst>
                                              <p:attrName>ppt_x</p:attrName>
                                            </p:attrNameLst>
                                          </p:cBhvr>
                                          <p:tavLst>
                                            <p:tav tm="0">
                                              <p:val>
                                                <p:strVal val="#ppt_x"/>
                                              </p:val>
                                            </p:tav>
                                            <p:tav tm="100000">
                                              <p:val>
                                                <p:strVal val="#ppt_x"/>
                                              </p:val>
                                            </p:tav>
                                          </p:tavLst>
                                        </p:anim>
                                        <p:anim calcmode="lin" valueType="num">
                                          <p:cBhvr>
                                            <p:cTn id="108" dur="1000" fill="hold"/>
                                            <p:tgtEl>
                                              <p:spTgt spid="111"/>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16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1000"/>
                                            <p:tgtEl>
                                              <p:spTgt spid="114"/>
                                            </p:tgtEl>
                                          </p:cBhvr>
                                        </p:animEffect>
                                        <p:anim calcmode="lin" valueType="num">
                                          <p:cBhvr>
                                            <p:cTn id="112" dur="1000" fill="hold"/>
                                            <p:tgtEl>
                                              <p:spTgt spid="114"/>
                                            </p:tgtEl>
                                            <p:attrNameLst>
                                              <p:attrName>ppt_x</p:attrName>
                                            </p:attrNameLst>
                                          </p:cBhvr>
                                          <p:tavLst>
                                            <p:tav tm="0">
                                              <p:val>
                                                <p:strVal val="#ppt_x"/>
                                              </p:val>
                                            </p:tav>
                                            <p:tav tm="100000">
                                              <p:val>
                                                <p:strVal val="#ppt_x"/>
                                              </p:val>
                                            </p:tav>
                                          </p:tavLst>
                                        </p:anim>
                                        <p:anim calcmode="lin" valueType="num">
                                          <p:cBhvr>
                                            <p:cTn id="113" dur="1000" fill="hold"/>
                                            <p:tgtEl>
                                              <p:spTgt spid="114"/>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180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1000"/>
                                            <p:tgtEl>
                                              <p:spTgt spid="117"/>
                                            </p:tgtEl>
                                          </p:cBhvr>
                                        </p:animEffect>
                                        <p:anim calcmode="lin" valueType="num">
                                          <p:cBhvr>
                                            <p:cTn id="117" dur="1000" fill="hold"/>
                                            <p:tgtEl>
                                              <p:spTgt spid="117"/>
                                            </p:tgtEl>
                                            <p:attrNameLst>
                                              <p:attrName>ppt_x</p:attrName>
                                            </p:attrNameLst>
                                          </p:cBhvr>
                                          <p:tavLst>
                                            <p:tav tm="0">
                                              <p:val>
                                                <p:strVal val="#ppt_x"/>
                                              </p:val>
                                            </p:tav>
                                            <p:tav tm="100000">
                                              <p:val>
                                                <p:strVal val="#ppt_x"/>
                                              </p:val>
                                            </p:tav>
                                          </p:tavLst>
                                        </p:anim>
                                        <p:anim calcmode="lin" valueType="num">
                                          <p:cBhvr>
                                            <p:cTn id="118" dur="1000" fill="hold"/>
                                            <p:tgtEl>
                                              <p:spTgt spid="117"/>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2000"/>
                                      </p:stCondLst>
                                      <p:childTnLst>
                                        <p:set>
                                          <p:cBhvr>
                                            <p:cTn id="120" dur="1" fill="hold">
                                              <p:stCondLst>
                                                <p:cond delay="0"/>
                                              </p:stCondLst>
                                            </p:cTn>
                                            <p:tgtEl>
                                              <p:spTgt spid="120"/>
                                            </p:tgtEl>
                                            <p:attrNameLst>
                                              <p:attrName>style.visibility</p:attrName>
                                            </p:attrNameLst>
                                          </p:cBhvr>
                                          <p:to>
                                            <p:strVal val="visible"/>
                                          </p:to>
                                        </p:set>
                                        <p:animEffect transition="in" filter="fade">
                                          <p:cBhvr>
                                            <p:cTn id="121" dur="1000"/>
                                            <p:tgtEl>
                                              <p:spTgt spid="120"/>
                                            </p:tgtEl>
                                          </p:cBhvr>
                                        </p:animEffect>
                                        <p:anim calcmode="lin" valueType="num">
                                          <p:cBhvr>
                                            <p:cTn id="122" dur="1000" fill="hold"/>
                                            <p:tgtEl>
                                              <p:spTgt spid="120"/>
                                            </p:tgtEl>
                                            <p:attrNameLst>
                                              <p:attrName>ppt_x</p:attrName>
                                            </p:attrNameLst>
                                          </p:cBhvr>
                                          <p:tavLst>
                                            <p:tav tm="0">
                                              <p:val>
                                                <p:strVal val="#ppt_x"/>
                                              </p:val>
                                            </p:tav>
                                            <p:tav tm="100000">
                                              <p:val>
                                                <p:strVal val="#ppt_x"/>
                                              </p:val>
                                            </p:tav>
                                          </p:tavLst>
                                        </p:anim>
                                        <p:anim calcmode="lin" valueType="num">
                                          <p:cBhvr>
                                            <p:cTn id="123" dur="1000" fill="hold"/>
                                            <p:tgtEl>
                                              <p:spTgt spid="120"/>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2200"/>
                                      </p:stCondLst>
                                      <p:childTnLst>
                                        <p:set>
                                          <p:cBhvr>
                                            <p:cTn id="125" dur="1000" fill="hold">
                                              <p:stCondLst>
                                                <p:cond delay="0"/>
                                              </p:stCondLst>
                                            </p:cTn>
                                            <p:tgtEl>
                                              <p:spTgt spid="123"/>
                                            </p:tgtEl>
                                            <p:attrNameLst>
                                              <p:attrName>style.visibility</p:attrName>
                                            </p:attrNameLst>
                                          </p:cBhvr>
                                          <p:to>
                                            <p:strVal val="visible"/>
                                          </p:to>
                                        </p:set>
                                        <p:animEffect transition="in" filter="fade">
                                          <p:cBhvr>
                                            <p:cTn id="126" dur="1000"/>
                                            <p:tgtEl>
                                              <p:spTgt spid="123"/>
                                            </p:tgtEl>
                                          </p:cBhvr>
                                        </p:animEffect>
                                        <p:anim calcmode="lin" valueType="num">
                                          <p:cBhvr>
                                            <p:cTn id="127" dur="1000" fill="hold"/>
                                            <p:tgtEl>
                                              <p:spTgt spid="123"/>
                                            </p:tgtEl>
                                            <p:attrNameLst>
                                              <p:attrName>ppt_x</p:attrName>
                                            </p:attrNameLst>
                                          </p:cBhvr>
                                          <p:tavLst>
                                            <p:tav tm="0">
                                              <p:val>
                                                <p:strVal val="#ppt_x"/>
                                              </p:val>
                                            </p:tav>
                                            <p:tav tm="100000">
                                              <p:val>
                                                <p:strVal val="#ppt_x"/>
                                              </p:val>
                                            </p:tav>
                                          </p:tavLst>
                                        </p:anim>
                                        <p:anim calcmode="lin" valueType="num">
                                          <p:cBhvr>
                                            <p:cTn id="128" dur="1000" fill="hold"/>
                                            <p:tgtEl>
                                              <p:spTgt spid="123"/>
                                            </p:tgtEl>
                                            <p:attrNameLst>
                                              <p:attrName>ppt_y</p:attrName>
                                            </p:attrNameLst>
                                          </p:cBhvr>
                                          <p:tavLst>
                                            <p:tav tm="0">
                                              <p:val>
                                                <p:strVal val="#ppt_y+.1"/>
                                              </p:val>
                                            </p:tav>
                                            <p:tav tm="100000">
                                              <p:val>
                                                <p:strVal val="#ppt_y"/>
                                              </p:val>
                                            </p:tav>
                                          </p:tavLst>
                                        </p:anim>
                                      </p:childTnLst>
                                    </p:cTn>
                                  </p:par>
                                  <p:par>
                                    <p:cTn id="129" presetID="47" presetClass="entr" presetSubtype="0" fill="hold" nodeType="withEffect">
                                      <p:stCondLst>
                                        <p:cond delay="2200"/>
                                      </p:stCondLst>
                                      <p:childTnLst>
                                        <p:set>
                                          <p:cBhvr>
                                            <p:cTn id="130" dur="1000" fill="hold">
                                              <p:stCondLst>
                                                <p:cond delay="0"/>
                                              </p:stCondLst>
                                            </p:cTn>
                                            <p:tgtEl>
                                              <p:spTgt spid="27"/>
                                            </p:tgtEl>
                                            <p:attrNameLst>
                                              <p:attrName>style.visibility</p:attrName>
                                            </p:attrNameLst>
                                          </p:cBhvr>
                                          <p:to>
                                            <p:strVal val="visible"/>
                                          </p:to>
                                        </p:set>
                                        <p:animEffect transition="in" filter="fade">
                                          <p:cBhvr>
                                            <p:cTn id="131" dur="1000"/>
                                            <p:tgtEl>
                                              <p:spTgt spid="27"/>
                                            </p:tgtEl>
                                          </p:cBhvr>
                                        </p:animEffect>
                                        <p:anim calcmode="lin" valueType="num">
                                          <p:cBhvr>
                                            <p:cTn id="132" dur="1000" fill="hold"/>
                                            <p:tgtEl>
                                              <p:spTgt spid="27"/>
                                            </p:tgtEl>
                                            <p:attrNameLst>
                                              <p:attrName>ppt_x</p:attrName>
                                            </p:attrNameLst>
                                          </p:cBhvr>
                                          <p:tavLst>
                                            <p:tav tm="0">
                                              <p:val>
                                                <p:strVal val="#ppt_x"/>
                                              </p:val>
                                            </p:tav>
                                            <p:tav tm="100000">
                                              <p:val>
                                                <p:strVal val="#ppt_x"/>
                                              </p:val>
                                            </p:tav>
                                          </p:tavLst>
                                        </p:anim>
                                        <p:anim calcmode="lin" valueType="num">
                                          <p:cBhvr>
                                            <p:cTn id="133" dur="1000" fill="hold"/>
                                            <p:tgtEl>
                                              <p:spTgt spid="27"/>
                                            </p:tgtEl>
                                            <p:attrNameLst>
                                              <p:attrName>ppt_y</p:attrName>
                                            </p:attrNameLst>
                                          </p:cBhvr>
                                          <p:tavLst>
                                            <p:tav tm="0">
                                              <p:val>
                                                <p:strVal val="#ppt_y-.1"/>
                                              </p:val>
                                            </p:tav>
                                            <p:tav tm="100000">
                                              <p:val>
                                                <p:strVal val="#ppt_y"/>
                                              </p:val>
                                            </p:tav>
                                          </p:tavLst>
                                        </p:anim>
                                      </p:childTnLst>
                                    </p:cTn>
                                  </p:par>
                                </p:childTnLst>
                              </p:cTn>
                            </p:par>
                            <p:par>
                              <p:cTn id="134" fill="hold">
                                <p:stCondLst>
                                  <p:cond delay="6200"/>
                                </p:stCondLst>
                                <p:childTnLst>
                                  <p:par>
                                    <p:cTn id="135" presetID="10" presetClass="entr" presetSubtype="0" fill="hold" grpId="0" nodeType="afterEffect">
                                      <p:stCondLst>
                                        <p:cond delay="0"/>
                                      </p:stCondLst>
                                      <p:childTnLst>
                                        <p:set>
                                          <p:cBhvr>
                                            <p:cTn id="136" dur="1" fill="hold">
                                              <p:stCondLst>
                                                <p:cond delay="0"/>
                                              </p:stCondLst>
                                            </p:cTn>
                                            <p:tgtEl>
                                              <p:spTgt spid="126"/>
                                            </p:tgtEl>
                                            <p:attrNameLst>
                                              <p:attrName>style.visibility</p:attrName>
                                            </p:attrNameLst>
                                          </p:cBhvr>
                                          <p:to>
                                            <p:strVal val="visible"/>
                                          </p:to>
                                        </p:set>
                                        <p:animEffect transition="in" filter="fade">
                                          <p:cBhvr>
                                            <p:cTn id="13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1" grpId="0"/>
          <p:bldP spid="22" grpId="0"/>
          <p:bldP spid="1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21"/>
                                            </p:tgtEl>
                                            <p:attrNameLst>
                                              <p:attrName>style.visibility</p:attrName>
                                            </p:attrNameLst>
                                          </p:cBhvr>
                                          <p:to>
                                            <p:strVal val="visible"/>
                                          </p:to>
                                        </p:set>
                                        <p:anim by="(-#ppt_w*2)" calcmode="lin" valueType="num">
                                          <p:cBhvr rctx="PPT">
                                            <p:cTn id="11" dur="500" autoRev="1" fill="hold">
                                              <p:stCondLst>
                                                <p:cond delay="0"/>
                                              </p:stCondLst>
                                            </p:cTn>
                                            <p:tgtEl>
                                              <p:spTgt spid="21"/>
                                            </p:tgtEl>
                                            <p:attrNameLst>
                                              <p:attrName>ppt_w</p:attrName>
                                            </p:attrNameLst>
                                          </p:cBhvr>
                                        </p:anim>
                                        <p:anim by="(#ppt_w*0.50)" calcmode="lin" valueType="num">
                                          <p:cBhvr>
                                            <p:cTn id="12" dur="500" decel="50000" autoRev="1" fill="hold">
                                              <p:stCondLst>
                                                <p:cond delay="0"/>
                                              </p:stCondLst>
                                            </p:cTn>
                                            <p:tgtEl>
                                              <p:spTgt spid="21"/>
                                            </p:tgtEl>
                                            <p:attrNameLst>
                                              <p:attrName>ppt_x</p:attrName>
                                            </p:attrNameLst>
                                          </p:cBhvr>
                                        </p:anim>
                                        <p:anim from="(-#ppt_h/2)" to="(#ppt_y)" calcmode="lin" valueType="num">
                                          <p:cBhvr>
                                            <p:cTn id="13" dur="1000" fill="hold">
                                              <p:stCondLst>
                                                <p:cond delay="0"/>
                                              </p:stCondLst>
                                            </p:cTn>
                                            <p:tgtEl>
                                              <p:spTgt spid="21"/>
                                            </p:tgtEl>
                                            <p:attrNameLst>
                                              <p:attrName>ppt_y</p:attrName>
                                            </p:attrNameLst>
                                          </p:cBhvr>
                                        </p:anim>
                                        <p:animRot by="21600000">
                                          <p:cBhvr>
                                            <p:cTn id="14" dur="1000" fill="hold">
                                              <p:stCondLst>
                                                <p:cond delay="0"/>
                                              </p:stCondLst>
                                            </p:cTn>
                                            <p:tgtEl>
                                              <p:spTgt spid="21"/>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1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par>
                              <p:cTn id="79" fill="hold">
                                <p:stCondLst>
                                  <p:cond delay="3000"/>
                                </p:stCondLst>
                                <p:childTnLst>
                                  <p:par>
                                    <p:cTn id="80" presetID="2" presetClass="entr" presetSubtype="3" accel="52000" fill="hold" nodeType="afterEffect">
                                      <p:stCondLst>
                                        <p:cond delay="0"/>
                                      </p:stCondLst>
                                      <p:childTnLst>
                                        <p:set>
                                          <p:cBhvr>
                                            <p:cTn id="81" dur="1" fill="hold">
                                              <p:stCondLst>
                                                <p:cond delay="0"/>
                                              </p:stCondLst>
                                            </p:cTn>
                                            <p:tgtEl>
                                              <p:spTgt spid="91"/>
                                            </p:tgtEl>
                                            <p:attrNameLst>
                                              <p:attrName>style.visibility</p:attrName>
                                            </p:attrNameLst>
                                          </p:cBhvr>
                                          <p:to>
                                            <p:strVal val="visible"/>
                                          </p:to>
                                        </p:set>
                                        <p:anim calcmode="lin" valueType="num">
                                          <p:cBhvr additive="base">
                                            <p:cTn id="82" dur="1000" fill="hold"/>
                                            <p:tgtEl>
                                              <p:spTgt spid="91"/>
                                            </p:tgtEl>
                                            <p:attrNameLst>
                                              <p:attrName>ppt_x</p:attrName>
                                            </p:attrNameLst>
                                          </p:cBhvr>
                                          <p:tavLst>
                                            <p:tav tm="0">
                                              <p:val>
                                                <p:strVal val="1+#ppt_w/2"/>
                                              </p:val>
                                            </p:tav>
                                            <p:tav tm="100000">
                                              <p:val>
                                                <p:strVal val="#ppt_x"/>
                                              </p:val>
                                            </p:tav>
                                          </p:tavLst>
                                        </p:anim>
                                        <p:anim calcmode="lin" valueType="num">
                                          <p:cBhvr additive="base">
                                            <p:cTn id="83" dur="1000" fill="hold"/>
                                            <p:tgtEl>
                                              <p:spTgt spid="91"/>
                                            </p:tgtEl>
                                            <p:attrNameLst>
                                              <p:attrName>ppt_y</p:attrName>
                                            </p:attrNameLst>
                                          </p:cBhvr>
                                          <p:tavLst>
                                            <p:tav tm="0">
                                              <p:val>
                                                <p:strVal val="0-#ppt_h/2"/>
                                              </p:val>
                                            </p:tav>
                                            <p:tav tm="100000">
                                              <p:val>
                                                <p:strVal val="#ppt_y"/>
                                              </p:val>
                                            </p:tav>
                                          </p:tavLst>
                                        </p:anim>
                                      </p:childTnLst>
                                    </p:cTn>
                                  </p:par>
                                  <p:par>
                                    <p:cTn id="84" presetID="2" presetClass="entr" presetSubtype="12" accel="52000" fill="hold" nodeType="withEffect">
                                      <p:stCondLst>
                                        <p:cond delay="0"/>
                                      </p:stCondLst>
                                      <p:childTnLst>
                                        <p:set>
                                          <p:cBhvr>
                                            <p:cTn id="85" dur="1" fill="hold">
                                              <p:stCondLst>
                                                <p:cond delay="0"/>
                                              </p:stCondLst>
                                            </p:cTn>
                                            <p:tgtEl>
                                              <p:spTgt spid="97"/>
                                            </p:tgtEl>
                                            <p:attrNameLst>
                                              <p:attrName>style.visibility</p:attrName>
                                            </p:attrNameLst>
                                          </p:cBhvr>
                                          <p:to>
                                            <p:strVal val="visible"/>
                                          </p:to>
                                        </p:set>
                                        <p:anim calcmode="lin" valueType="num">
                                          <p:cBhvr additive="base">
                                            <p:cTn id="86" dur="1000" fill="hold"/>
                                            <p:tgtEl>
                                              <p:spTgt spid="97"/>
                                            </p:tgtEl>
                                            <p:attrNameLst>
                                              <p:attrName>ppt_x</p:attrName>
                                            </p:attrNameLst>
                                          </p:cBhvr>
                                          <p:tavLst>
                                            <p:tav tm="0">
                                              <p:val>
                                                <p:strVal val="0-#ppt_w/2"/>
                                              </p:val>
                                            </p:tav>
                                            <p:tav tm="100000">
                                              <p:val>
                                                <p:strVal val="#ppt_x"/>
                                              </p:val>
                                            </p:tav>
                                          </p:tavLst>
                                        </p:anim>
                                        <p:anim calcmode="lin" valueType="num">
                                          <p:cBhvr additive="base">
                                            <p:cTn id="87" dur="1000" fill="hold"/>
                                            <p:tgtEl>
                                              <p:spTgt spid="97"/>
                                            </p:tgtEl>
                                            <p:attrNameLst>
                                              <p:attrName>ppt_y</p:attrName>
                                            </p:attrNameLst>
                                          </p:cBhvr>
                                          <p:tavLst>
                                            <p:tav tm="0">
                                              <p:val>
                                                <p:strVal val="1+#ppt_h/2"/>
                                              </p:val>
                                            </p:tav>
                                            <p:tav tm="100000">
                                              <p:val>
                                                <p:strVal val="#ppt_y"/>
                                              </p:val>
                                            </p:tav>
                                          </p:tavLst>
                                        </p:anim>
                                      </p:childTnLst>
                                    </p:cTn>
                                  </p:par>
                                  <p:par>
                                    <p:cTn id="88" presetID="2" presetClass="entr" presetSubtype="3" accel="52000" fill="hold" nodeType="withEffect">
                                      <p:stCondLst>
                                        <p:cond delay="0"/>
                                      </p:stCondLst>
                                      <p:childTnLst>
                                        <p:set>
                                          <p:cBhvr>
                                            <p:cTn id="89" dur="1" fill="hold">
                                              <p:stCondLst>
                                                <p:cond delay="0"/>
                                              </p:stCondLst>
                                            </p:cTn>
                                            <p:tgtEl>
                                              <p:spTgt spid="84"/>
                                            </p:tgtEl>
                                            <p:attrNameLst>
                                              <p:attrName>style.visibility</p:attrName>
                                            </p:attrNameLst>
                                          </p:cBhvr>
                                          <p:to>
                                            <p:strVal val="visible"/>
                                          </p:to>
                                        </p:set>
                                        <p:anim calcmode="lin" valueType="num">
                                          <p:cBhvr additive="base">
                                            <p:cTn id="90" dur="1000" fill="hold"/>
                                            <p:tgtEl>
                                              <p:spTgt spid="84"/>
                                            </p:tgtEl>
                                            <p:attrNameLst>
                                              <p:attrName>ppt_x</p:attrName>
                                            </p:attrNameLst>
                                          </p:cBhvr>
                                          <p:tavLst>
                                            <p:tav tm="0">
                                              <p:val>
                                                <p:strVal val="1+#ppt_w/2"/>
                                              </p:val>
                                            </p:tav>
                                            <p:tav tm="100000">
                                              <p:val>
                                                <p:strVal val="#ppt_x"/>
                                              </p:val>
                                            </p:tav>
                                          </p:tavLst>
                                        </p:anim>
                                        <p:anim calcmode="lin" valueType="num">
                                          <p:cBhvr additive="base">
                                            <p:cTn id="91" dur="1000" fill="hold"/>
                                            <p:tgtEl>
                                              <p:spTgt spid="84"/>
                                            </p:tgtEl>
                                            <p:attrNameLst>
                                              <p:attrName>ppt_y</p:attrName>
                                            </p:attrNameLst>
                                          </p:cBhvr>
                                          <p:tavLst>
                                            <p:tav tm="0">
                                              <p:val>
                                                <p:strVal val="0-#ppt_h/2"/>
                                              </p:val>
                                            </p:tav>
                                            <p:tav tm="100000">
                                              <p:val>
                                                <p:strVal val="#ppt_y"/>
                                              </p:val>
                                            </p:tav>
                                          </p:tavLst>
                                        </p:anim>
                                      </p:childTnLst>
                                    </p:cTn>
                                  </p:par>
                                  <p:par>
                                    <p:cTn id="92" presetID="2" presetClass="entr" presetSubtype="12" accel="52000" fill="hold" nodeType="withEffect">
                                      <p:stCondLst>
                                        <p:cond delay="0"/>
                                      </p:stCondLst>
                                      <p:childTnLst>
                                        <p:set>
                                          <p:cBhvr>
                                            <p:cTn id="93" dur="1" fill="hold">
                                              <p:stCondLst>
                                                <p:cond delay="0"/>
                                              </p:stCondLst>
                                            </p:cTn>
                                            <p:tgtEl>
                                              <p:spTgt spid="104"/>
                                            </p:tgtEl>
                                            <p:attrNameLst>
                                              <p:attrName>style.visibility</p:attrName>
                                            </p:attrNameLst>
                                          </p:cBhvr>
                                          <p:to>
                                            <p:strVal val="visible"/>
                                          </p:to>
                                        </p:set>
                                        <p:anim calcmode="lin" valueType="num">
                                          <p:cBhvr additive="base">
                                            <p:cTn id="94" dur="1000" fill="hold"/>
                                            <p:tgtEl>
                                              <p:spTgt spid="104"/>
                                            </p:tgtEl>
                                            <p:attrNameLst>
                                              <p:attrName>ppt_x</p:attrName>
                                            </p:attrNameLst>
                                          </p:cBhvr>
                                          <p:tavLst>
                                            <p:tav tm="0">
                                              <p:val>
                                                <p:strVal val="0-#ppt_w/2"/>
                                              </p:val>
                                            </p:tav>
                                            <p:tav tm="100000">
                                              <p:val>
                                                <p:strVal val="#ppt_x"/>
                                              </p:val>
                                            </p:tav>
                                          </p:tavLst>
                                        </p:anim>
                                        <p:anim calcmode="lin" valueType="num">
                                          <p:cBhvr additive="base">
                                            <p:cTn id="95" dur="1000" fill="hold"/>
                                            <p:tgtEl>
                                              <p:spTgt spid="104"/>
                                            </p:tgtEl>
                                            <p:attrNameLst>
                                              <p:attrName>ppt_y</p:attrName>
                                            </p:attrNameLst>
                                          </p:cBhvr>
                                          <p:tavLst>
                                            <p:tav tm="0">
                                              <p:val>
                                                <p:strVal val="1+#ppt_h/2"/>
                                              </p:val>
                                            </p:tav>
                                            <p:tav tm="100000">
                                              <p:val>
                                                <p:strVal val="#ppt_y"/>
                                              </p:val>
                                            </p:tav>
                                          </p:tavLst>
                                        </p:anim>
                                      </p:childTnLst>
                                    </p:cTn>
                                  </p:par>
                                  <p:par>
                                    <p:cTn id="96" presetID="2" presetClass="entr" presetSubtype="3" accel="52000" fill="hold" nodeType="withEffect">
                                      <p:stCondLst>
                                        <p:cond delay="0"/>
                                      </p:stCondLst>
                                      <p:childTnLst>
                                        <p:set>
                                          <p:cBhvr>
                                            <p:cTn id="97" dur="1" fill="hold">
                                              <p:stCondLst>
                                                <p:cond delay="0"/>
                                              </p:stCondLst>
                                            </p:cTn>
                                            <p:tgtEl>
                                              <p:spTgt spid="77"/>
                                            </p:tgtEl>
                                            <p:attrNameLst>
                                              <p:attrName>style.visibility</p:attrName>
                                            </p:attrNameLst>
                                          </p:cBhvr>
                                          <p:to>
                                            <p:strVal val="visible"/>
                                          </p:to>
                                        </p:set>
                                        <p:anim calcmode="lin" valueType="num">
                                          <p:cBhvr additive="base">
                                            <p:cTn id="98" dur="1000" fill="hold"/>
                                            <p:tgtEl>
                                              <p:spTgt spid="77"/>
                                            </p:tgtEl>
                                            <p:attrNameLst>
                                              <p:attrName>ppt_x</p:attrName>
                                            </p:attrNameLst>
                                          </p:cBhvr>
                                          <p:tavLst>
                                            <p:tav tm="0">
                                              <p:val>
                                                <p:strVal val="1+#ppt_w/2"/>
                                              </p:val>
                                            </p:tav>
                                            <p:tav tm="100000">
                                              <p:val>
                                                <p:strVal val="#ppt_x"/>
                                              </p:val>
                                            </p:tav>
                                          </p:tavLst>
                                        </p:anim>
                                        <p:anim calcmode="lin" valueType="num">
                                          <p:cBhvr additive="base">
                                            <p:cTn id="99" dur="1000" fill="hold"/>
                                            <p:tgtEl>
                                              <p:spTgt spid="77"/>
                                            </p:tgtEl>
                                            <p:attrNameLst>
                                              <p:attrName>ppt_y</p:attrName>
                                            </p:attrNameLst>
                                          </p:cBhvr>
                                          <p:tavLst>
                                            <p:tav tm="0">
                                              <p:val>
                                                <p:strVal val="0-#ppt_h/2"/>
                                              </p:val>
                                            </p:tav>
                                            <p:tav tm="100000">
                                              <p:val>
                                                <p:strVal val="#ppt_y"/>
                                              </p:val>
                                            </p:tav>
                                          </p:tavLst>
                                        </p:anim>
                                      </p:childTnLst>
                                    </p:cTn>
                                  </p:par>
                                  <p:par>
                                    <p:cTn id="100" presetID="2" presetClass="entr" presetSubtype="12" fill="hold" nodeType="withEffect">
                                      <p:stCondLst>
                                        <p:cond delay="0"/>
                                      </p:stCondLst>
                                      <p:childTnLst>
                                        <p:set>
                                          <p:cBhvr>
                                            <p:cTn id="101" dur="1000" fill="hold">
                                              <p:stCondLst>
                                                <p:cond delay="0"/>
                                              </p:stCondLst>
                                            </p:cTn>
                                            <p:tgtEl>
                                              <p:spTgt spid="2"/>
                                            </p:tgtEl>
                                            <p:attrNameLst>
                                              <p:attrName>style.visibility</p:attrName>
                                            </p:attrNameLst>
                                          </p:cBhvr>
                                          <p:to>
                                            <p:strVal val="visible"/>
                                          </p:to>
                                        </p:set>
                                        <p:anim calcmode="lin" valueType="num">
                                          <p:cBhvr additive="base">
                                            <p:cTn id="102" dur="1000" fill="hold"/>
                                            <p:tgtEl>
                                              <p:spTgt spid="2"/>
                                            </p:tgtEl>
                                            <p:attrNameLst>
                                              <p:attrName>ppt_x</p:attrName>
                                            </p:attrNameLst>
                                          </p:cBhvr>
                                          <p:tavLst>
                                            <p:tav tm="0">
                                              <p:val>
                                                <p:strVal val="0-#ppt_w/2"/>
                                              </p:val>
                                            </p:tav>
                                            <p:tav tm="100000">
                                              <p:val>
                                                <p:strVal val="#ppt_x"/>
                                              </p:val>
                                            </p:tav>
                                          </p:tavLst>
                                        </p:anim>
                                        <p:anim calcmode="lin" valueType="num">
                                          <p:cBhvr additive="base">
                                            <p:cTn id="103" dur="1000" fill="hold"/>
                                            <p:tgtEl>
                                              <p:spTgt spid="2"/>
                                            </p:tgtEl>
                                            <p:attrNameLst>
                                              <p:attrName>ppt_y</p:attrName>
                                            </p:attrNameLst>
                                          </p:cBhvr>
                                          <p:tavLst>
                                            <p:tav tm="0">
                                              <p:val>
                                                <p:strVal val="1+#ppt_h/2"/>
                                              </p:val>
                                            </p:tav>
                                            <p:tav tm="100000">
                                              <p:val>
                                                <p:strVal val="#ppt_y"/>
                                              </p:val>
                                            </p:tav>
                                          </p:tavLst>
                                        </p:anim>
                                      </p:childTnLst>
                                    </p:cTn>
                                  </p:par>
                                  <p:par>
                                    <p:cTn id="104" presetID="42" presetClass="entr" presetSubtype="0" fill="hold" nodeType="withEffect">
                                      <p:stCondLst>
                                        <p:cond delay="140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1000"/>
                                            <p:tgtEl>
                                              <p:spTgt spid="111"/>
                                            </p:tgtEl>
                                          </p:cBhvr>
                                        </p:animEffect>
                                        <p:anim calcmode="lin" valueType="num">
                                          <p:cBhvr>
                                            <p:cTn id="107" dur="1000" fill="hold"/>
                                            <p:tgtEl>
                                              <p:spTgt spid="111"/>
                                            </p:tgtEl>
                                            <p:attrNameLst>
                                              <p:attrName>ppt_x</p:attrName>
                                            </p:attrNameLst>
                                          </p:cBhvr>
                                          <p:tavLst>
                                            <p:tav tm="0">
                                              <p:val>
                                                <p:strVal val="#ppt_x"/>
                                              </p:val>
                                            </p:tav>
                                            <p:tav tm="100000">
                                              <p:val>
                                                <p:strVal val="#ppt_x"/>
                                              </p:val>
                                            </p:tav>
                                          </p:tavLst>
                                        </p:anim>
                                        <p:anim calcmode="lin" valueType="num">
                                          <p:cBhvr>
                                            <p:cTn id="108" dur="1000" fill="hold"/>
                                            <p:tgtEl>
                                              <p:spTgt spid="111"/>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16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1000"/>
                                            <p:tgtEl>
                                              <p:spTgt spid="114"/>
                                            </p:tgtEl>
                                          </p:cBhvr>
                                        </p:animEffect>
                                        <p:anim calcmode="lin" valueType="num">
                                          <p:cBhvr>
                                            <p:cTn id="112" dur="1000" fill="hold"/>
                                            <p:tgtEl>
                                              <p:spTgt spid="114"/>
                                            </p:tgtEl>
                                            <p:attrNameLst>
                                              <p:attrName>ppt_x</p:attrName>
                                            </p:attrNameLst>
                                          </p:cBhvr>
                                          <p:tavLst>
                                            <p:tav tm="0">
                                              <p:val>
                                                <p:strVal val="#ppt_x"/>
                                              </p:val>
                                            </p:tav>
                                            <p:tav tm="100000">
                                              <p:val>
                                                <p:strVal val="#ppt_x"/>
                                              </p:val>
                                            </p:tav>
                                          </p:tavLst>
                                        </p:anim>
                                        <p:anim calcmode="lin" valueType="num">
                                          <p:cBhvr>
                                            <p:cTn id="113" dur="1000" fill="hold"/>
                                            <p:tgtEl>
                                              <p:spTgt spid="114"/>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180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1000"/>
                                            <p:tgtEl>
                                              <p:spTgt spid="117"/>
                                            </p:tgtEl>
                                          </p:cBhvr>
                                        </p:animEffect>
                                        <p:anim calcmode="lin" valueType="num">
                                          <p:cBhvr>
                                            <p:cTn id="117" dur="1000" fill="hold"/>
                                            <p:tgtEl>
                                              <p:spTgt spid="117"/>
                                            </p:tgtEl>
                                            <p:attrNameLst>
                                              <p:attrName>ppt_x</p:attrName>
                                            </p:attrNameLst>
                                          </p:cBhvr>
                                          <p:tavLst>
                                            <p:tav tm="0">
                                              <p:val>
                                                <p:strVal val="#ppt_x"/>
                                              </p:val>
                                            </p:tav>
                                            <p:tav tm="100000">
                                              <p:val>
                                                <p:strVal val="#ppt_x"/>
                                              </p:val>
                                            </p:tav>
                                          </p:tavLst>
                                        </p:anim>
                                        <p:anim calcmode="lin" valueType="num">
                                          <p:cBhvr>
                                            <p:cTn id="118" dur="1000" fill="hold"/>
                                            <p:tgtEl>
                                              <p:spTgt spid="117"/>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2000"/>
                                      </p:stCondLst>
                                      <p:childTnLst>
                                        <p:set>
                                          <p:cBhvr>
                                            <p:cTn id="120" dur="1" fill="hold">
                                              <p:stCondLst>
                                                <p:cond delay="0"/>
                                              </p:stCondLst>
                                            </p:cTn>
                                            <p:tgtEl>
                                              <p:spTgt spid="120"/>
                                            </p:tgtEl>
                                            <p:attrNameLst>
                                              <p:attrName>style.visibility</p:attrName>
                                            </p:attrNameLst>
                                          </p:cBhvr>
                                          <p:to>
                                            <p:strVal val="visible"/>
                                          </p:to>
                                        </p:set>
                                        <p:animEffect transition="in" filter="fade">
                                          <p:cBhvr>
                                            <p:cTn id="121" dur="1000"/>
                                            <p:tgtEl>
                                              <p:spTgt spid="120"/>
                                            </p:tgtEl>
                                          </p:cBhvr>
                                        </p:animEffect>
                                        <p:anim calcmode="lin" valueType="num">
                                          <p:cBhvr>
                                            <p:cTn id="122" dur="1000" fill="hold"/>
                                            <p:tgtEl>
                                              <p:spTgt spid="120"/>
                                            </p:tgtEl>
                                            <p:attrNameLst>
                                              <p:attrName>ppt_x</p:attrName>
                                            </p:attrNameLst>
                                          </p:cBhvr>
                                          <p:tavLst>
                                            <p:tav tm="0">
                                              <p:val>
                                                <p:strVal val="#ppt_x"/>
                                              </p:val>
                                            </p:tav>
                                            <p:tav tm="100000">
                                              <p:val>
                                                <p:strVal val="#ppt_x"/>
                                              </p:val>
                                            </p:tav>
                                          </p:tavLst>
                                        </p:anim>
                                        <p:anim calcmode="lin" valueType="num">
                                          <p:cBhvr>
                                            <p:cTn id="123" dur="1000" fill="hold"/>
                                            <p:tgtEl>
                                              <p:spTgt spid="120"/>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2200"/>
                                      </p:stCondLst>
                                      <p:childTnLst>
                                        <p:set>
                                          <p:cBhvr>
                                            <p:cTn id="125" dur="1000" fill="hold">
                                              <p:stCondLst>
                                                <p:cond delay="0"/>
                                              </p:stCondLst>
                                            </p:cTn>
                                            <p:tgtEl>
                                              <p:spTgt spid="123"/>
                                            </p:tgtEl>
                                            <p:attrNameLst>
                                              <p:attrName>style.visibility</p:attrName>
                                            </p:attrNameLst>
                                          </p:cBhvr>
                                          <p:to>
                                            <p:strVal val="visible"/>
                                          </p:to>
                                        </p:set>
                                        <p:animEffect transition="in" filter="fade">
                                          <p:cBhvr>
                                            <p:cTn id="126" dur="1000"/>
                                            <p:tgtEl>
                                              <p:spTgt spid="123"/>
                                            </p:tgtEl>
                                          </p:cBhvr>
                                        </p:animEffect>
                                        <p:anim calcmode="lin" valueType="num">
                                          <p:cBhvr>
                                            <p:cTn id="127" dur="1000" fill="hold"/>
                                            <p:tgtEl>
                                              <p:spTgt spid="123"/>
                                            </p:tgtEl>
                                            <p:attrNameLst>
                                              <p:attrName>ppt_x</p:attrName>
                                            </p:attrNameLst>
                                          </p:cBhvr>
                                          <p:tavLst>
                                            <p:tav tm="0">
                                              <p:val>
                                                <p:strVal val="#ppt_x"/>
                                              </p:val>
                                            </p:tav>
                                            <p:tav tm="100000">
                                              <p:val>
                                                <p:strVal val="#ppt_x"/>
                                              </p:val>
                                            </p:tav>
                                          </p:tavLst>
                                        </p:anim>
                                        <p:anim calcmode="lin" valueType="num">
                                          <p:cBhvr>
                                            <p:cTn id="128" dur="1000" fill="hold"/>
                                            <p:tgtEl>
                                              <p:spTgt spid="123"/>
                                            </p:tgtEl>
                                            <p:attrNameLst>
                                              <p:attrName>ppt_y</p:attrName>
                                            </p:attrNameLst>
                                          </p:cBhvr>
                                          <p:tavLst>
                                            <p:tav tm="0">
                                              <p:val>
                                                <p:strVal val="#ppt_y+.1"/>
                                              </p:val>
                                            </p:tav>
                                            <p:tav tm="100000">
                                              <p:val>
                                                <p:strVal val="#ppt_y"/>
                                              </p:val>
                                            </p:tav>
                                          </p:tavLst>
                                        </p:anim>
                                      </p:childTnLst>
                                    </p:cTn>
                                  </p:par>
                                  <p:par>
                                    <p:cTn id="129" presetID="47" presetClass="entr" presetSubtype="0" fill="hold" nodeType="withEffect">
                                      <p:stCondLst>
                                        <p:cond delay="2200"/>
                                      </p:stCondLst>
                                      <p:childTnLst>
                                        <p:set>
                                          <p:cBhvr>
                                            <p:cTn id="130" dur="1000" fill="hold">
                                              <p:stCondLst>
                                                <p:cond delay="0"/>
                                              </p:stCondLst>
                                            </p:cTn>
                                            <p:tgtEl>
                                              <p:spTgt spid="27"/>
                                            </p:tgtEl>
                                            <p:attrNameLst>
                                              <p:attrName>style.visibility</p:attrName>
                                            </p:attrNameLst>
                                          </p:cBhvr>
                                          <p:to>
                                            <p:strVal val="visible"/>
                                          </p:to>
                                        </p:set>
                                        <p:animEffect transition="in" filter="fade">
                                          <p:cBhvr>
                                            <p:cTn id="131" dur="1000"/>
                                            <p:tgtEl>
                                              <p:spTgt spid="27"/>
                                            </p:tgtEl>
                                          </p:cBhvr>
                                        </p:animEffect>
                                        <p:anim calcmode="lin" valueType="num">
                                          <p:cBhvr>
                                            <p:cTn id="132" dur="1000" fill="hold"/>
                                            <p:tgtEl>
                                              <p:spTgt spid="27"/>
                                            </p:tgtEl>
                                            <p:attrNameLst>
                                              <p:attrName>ppt_x</p:attrName>
                                            </p:attrNameLst>
                                          </p:cBhvr>
                                          <p:tavLst>
                                            <p:tav tm="0">
                                              <p:val>
                                                <p:strVal val="#ppt_x"/>
                                              </p:val>
                                            </p:tav>
                                            <p:tav tm="100000">
                                              <p:val>
                                                <p:strVal val="#ppt_x"/>
                                              </p:val>
                                            </p:tav>
                                          </p:tavLst>
                                        </p:anim>
                                        <p:anim calcmode="lin" valueType="num">
                                          <p:cBhvr>
                                            <p:cTn id="133" dur="1000" fill="hold"/>
                                            <p:tgtEl>
                                              <p:spTgt spid="27"/>
                                            </p:tgtEl>
                                            <p:attrNameLst>
                                              <p:attrName>ppt_y</p:attrName>
                                            </p:attrNameLst>
                                          </p:cBhvr>
                                          <p:tavLst>
                                            <p:tav tm="0">
                                              <p:val>
                                                <p:strVal val="#ppt_y-.1"/>
                                              </p:val>
                                            </p:tav>
                                            <p:tav tm="100000">
                                              <p:val>
                                                <p:strVal val="#ppt_y"/>
                                              </p:val>
                                            </p:tav>
                                          </p:tavLst>
                                        </p:anim>
                                      </p:childTnLst>
                                    </p:cTn>
                                  </p:par>
                                </p:childTnLst>
                              </p:cTn>
                            </p:par>
                            <p:par>
                              <p:cTn id="134" fill="hold">
                                <p:stCondLst>
                                  <p:cond delay="6200"/>
                                </p:stCondLst>
                                <p:childTnLst>
                                  <p:par>
                                    <p:cTn id="135" presetID="10" presetClass="entr" presetSubtype="0" fill="hold" grpId="0" nodeType="afterEffect">
                                      <p:stCondLst>
                                        <p:cond delay="0"/>
                                      </p:stCondLst>
                                      <p:childTnLst>
                                        <p:set>
                                          <p:cBhvr>
                                            <p:cTn id="136" dur="1" fill="hold">
                                              <p:stCondLst>
                                                <p:cond delay="0"/>
                                              </p:stCondLst>
                                            </p:cTn>
                                            <p:tgtEl>
                                              <p:spTgt spid="126"/>
                                            </p:tgtEl>
                                            <p:attrNameLst>
                                              <p:attrName>style.visibility</p:attrName>
                                            </p:attrNameLst>
                                          </p:cBhvr>
                                          <p:to>
                                            <p:strVal val="visible"/>
                                          </p:to>
                                        </p:set>
                                        <p:animEffect transition="in" filter="fade">
                                          <p:cBhvr>
                                            <p:cTn id="13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1" grpId="0"/>
          <p:bldP spid="22" grpId="0"/>
          <p:bldP spid="126"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D309533B-900E-4631-A5B8-EAF2078B19B3}"/>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箭头连接符 2">
            <a:extLst>
              <a:ext uri="{FF2B5EF4-FFF2-40B4-BE49-F238E27FC236}">
                <a16:creationId xmlns:a16="http://schemas.microsoft.com/office/drawing/2014/main" id="{616C5B86-021B-4262-9DBB-30EA8DC85C79}"/>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矩形 4">
            <a:extLst>
              <a:ext uri="{FF2B5EF4-FFF2-40B4-BE49-F238E27FC236}">
                <a16:creationId xmlns:a16="http://schemas.microsoft.com/office/drawing/2014/main" id="{9B3AC65B-6A3D-47CD-88D4-CA6D659378E8}"/>
              </a:ext>
            </a:extLst>
          </p:cNvPr>
          <p:cNvSpPr/>
          <p:nvPr/>
        </p:nvSpPr>
        <p:spPr bwMode="auto">
          <a:xfrm>
            <a:off x="297124" y="153610"/>
            <a:ext cx="2337162"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en-US" altLang="zh-CN" sz="1300" dirty="0"/>
              <a:t>3</a:t>
            </a:r>
            <a:r>
              <a:rPr lang="zh-CN" altLang="en-US" sz="1300" dirty="0"/>
              <a:t>、量化投资岗位要求</a:t>
            </a:r>
            <a:r>
              <a:rPr lang="en-US" altLang="zh-CN" sz="1300" dirty="0"/>
              <a:t>(</a:t>
            </a:r>
            <a:r>
              <a:rPr lang="zh-CN" altLang="en-US" sz="1300" dirty="0"/>
              <a:t>招聘网</a:t>
            </a:r>
            <a:r>
              <a:rPr lang="en-US" altLang="zh-CN" sz="1300" dirty="0"/>
              <a:t>)</a:t>
            </a:r>
            <a:endParaRPr lang="zh-CN" altLang="en-US" sz="1300" dirty="0"/>
          </a:p>
        </p:txBody>
      </p:sp>
      <p:pic>
        <p:nvPicPr>
          <p:cNvPr id="7" name="图片 6">
            <a:extLst>
              <a:ext uri="{FF2B5EF4-FFF2-40B4-BE49-F238E27FC236}">
                <a16:creationId xmlns:a16="http://schemas.microsoft.com/office/drawing/2014/main" id="{44B30878-BA3A-4760-8B07-B70EA235E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169" y="394792"/>
            <a:ext cx="3933646" cy="4176464"/>
          </a:xfrm>
          <a:prstGeom prst="rect">
            <a:avLst/>
          </a:prstGeom>
        </p:spPr>
      </p:pic>
      <p:pic>
        <p:nvPicPr>
          <p:cNvPr id="11" name="图片 10">
            <a:extLst>
              <a:ext uri="{FF2B5EF4-FFF2-40B4-BE49-F238E27FC236}">
                <a16:creationId xmlns:a16="http://schemas.microsoft.com/office/drawing/2014/main" id="{1D82DA94-E6B6-43AD-B5F4-E4DB74A9D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622" y="1131590"/>
            <a:ext cx="4214739" cy="2454152"/>
          </a:xfrm>
          <a:prstGeom prst="rect">
            <a:avLst/>
          </a:prstGeom>
        </p:spPr>
      </p:pic>
      <p:pic>
        <p:nvPicPr>
          <p:cNvPr id="13" name="图片 12">
            <a:extLst>
              <a:ext uri="{FF2B5EF4-FFF2-40B4-BE49-F238E27FC236}">
                <a16:creationId xmlns:a16="http://schemas.microsoft.com/office/drawing/2014/main" id="{CCCF7A9E-C4B1-497C-8ABD-964D6B1EEC21}"/>
              </a:ext>
            </a:extLst>
          </p:cNvPr>
          <p:cNvPicPr>
            <a:picLocks noChangeAspect="1"/>
          </p:cNvPicPr>
          <p:nvPr/>
        </p:nvPicPr>
        <p:blipFill>
          <a:blip r:embed="rId4"/>
          <a:stretch>
            <a:fillRect/>
          </a:stretch>
        </p:blipFill>
        <p:spPr>
          <a:xfrm>
            <a:off x="286262" y="3651870"/>
            <a:ext cx="4214729" cy="994422"/>
          </a:xfrm>
          <a:prstGeom prst="rect">
            <a:avLst/>
          </a:prstGeom>
        </p:spPr>
      </p:pic>
      <p:sp>
        <p:nvSpPr>
          <p:cNvPr id="8" name="TextBox 72">
            <a:extLst>
              <a:ext uri="{FF2B5EF4-FFF2-40B4-BE49-F238E27FC236}">
                <a16:creationId xmlns:a16="http://schemas.microsoft.com/office/drawing/2014/main" id="{67E793B2-BDC8-410D-AA54-2DBBAEEC3EE2}"/>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204605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ppt_w</p:attrName>
                                        </p:attrNameLst>
                                      </p:cBhvr>
                                      <p:tavLst>
                                        <p:tav tm="0" fmla="#ppt_w*sin(2.5*pi*$)">
                                          <p:val>
                                            <p:fltVal val="0"/>
                                          </p:val>
                                        </p:tav>
                                        <p:tav tm="100000">
                                          <p:val>
                                            <p:fltVal val="1"/>
                                          </p:val>
                                        </p:tav>
                                      </p:tavLst>
                                    </p:anim>
                                    <p:anim calcmode="lin" valueType="num">
                                      <p:cBhvr>
                                        <p:cTn id="15" dur="5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par>
                          <p:cTn id="28" fill="hold">
                            <p:stCondLst>
                              <p:cond delay="2500"/>
                            </p:stCondLst>
                            <p:childTnLst>
                              <p:par>
                                <p:cTn id="29" presetID="22" presetClass="entr" presetSubtype="2"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500"/>
                                        <p:tgtEl>
                                          <p:spTgt spid="7"/>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D309533B-900E-4631-A5B8-EAF2078B19B3}"/>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箭头连接符 2">
            <a:extLst>
              <a:ext uri="{FF2B5EF4-FFF2-40B4-BE49-F238E27FC236}">
                <a16:creationId xmlns:a16="http://schemas.microsoft.com/office/drawing/2014/main" id="{616C5B86-021B-4262-9DBB-30EA8DC85C79}"/>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矩形 4">
            <a:extLst>
              <a:ext uri="{FF2B5EF4-FFF2-40B4-BE49-F238E27FC236}">
                <a16:creationId xmlns:a16="http://schemas.microsoft.com/office/drawing/2014/main" id="{9B3AC65B-6A3D-47CD-88D4-CA6D659378E8}"/>
              </a:ext>
            </a:extLst>
          </p:cNvPr>
          <p:cNvSpPr/>
          <p:nvPr/>
        </p:nvSpPr>
        <p:spPr bwMode="auto">
          <a:xfrm>
            <a:off x="290622" y="130055"/>
            <a:ext cx="2697202"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en-US" altLang="zh-CN" sz="1300" dirty="0"/>
              <a:t>4</a:t>
            </a:r>
            <a:r>
              <a:rPr lang="zh-CN" altLang="en-US" sz="1300" dirty="0"/>
              <a:t>、量化投资私募盘点</a:t>
            </a:r>
            <a:r>
              <a:rPr lang="en-US" altLang="zh-CN" sz="1300" dirty="0"/>
              <a:t>(</a:t>
            </a:r>
            <a:r>
              <a:rPr lang="zh-CN" altLang="en-US" sz="1300" dirty="0"/>
              <a:t>天基、搜狐</a:t>
            </a:r>
            <a:r>
              <a:rPr lang="en-US" altLang="zh-CN" sz="1300" dirty="0"/>
              <a:t>)</a:t>
            </a:r>
            <a:endParaRPr lang="zh-CN" altLang="en-US" sz="1300" dirty="0"/>
          </a:p>
        </p:txBody>
      </p:sp>
      <p:pic>
        <p:nvPicPr>
          <p:cNvPr id="16" name="图片 15">
            <a:extLst>
              <a:ext uri="{FF2B5EF4-FFF2-40B4-BE49-F238E27FC236}">
                <a16:creationId xmlns:a16="http://schemas.microsoft.com/office/drawing/2014/main" id="{D8D7B94E-743F-46B6-B5B8-84AC24705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040" y="314084"/>
            <a:ext cx="4240297" cy="4220009"/>
          </a:xfrm>
          <a:prstGeom prst="rect">
            <a:avLst/>
          </a:prstGeom>
        </p:spPr>
      </p:pic>
      <p:pic>
        <p:nvPicPr>
          <p:cNvPr id="18" name="图片 17">
            <a:extLst>
              <a:ext uri="{FF2B5EF4-FFF2-40B4-BE49-F238E27FC236}">
                <a16:creationId xmlns:a16="http://schemas.microsoft.com/office/drawing/2014/main" id="{67B5B1BA-A95C-4020-AF40-E5F14B9436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622" y="592689"/>
            <a:ext cx="3614122" cy="3941404"/>
          </a:xfrm>
          <a:prstGeom prst="rect">
            <a:avLst/>
          </a:prstGeom>
        </p:spPr>
      </p:pic>
      <p:sp>
        <p:nvSpPr>
          <p:cNvPr id="8" name="TextBox 72">
            <a:extLst>
              <a:ext uri="{FF2B5EF4-FFF2-40B4-BE49-F238E27FC236}">
                <a16:creationId xmlns:a16="http://schemas.microsoft.com/office/drawing/2014/main" id="{7843E1F8-0C54-42CC-B91F-38ECAA924764}"/>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222538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ppt_w</p:attrName>
                                        </p:attrNameLst>
                                      </p:cBhvr>
                                      <p:tavLst>
                                        <p:tav tm="0" fmla="#ppt_w*sin(2.5*pi*$)">
                                          <p:val>
                                            <p:fltVal val="0"/>
                                          </p:val>
                                        </p:tav>
                                        <p:tav tm="100000">
                                          <p:val>
                                            <p:fltVal val="1"/>
                                          </p:val>
                                        </p:tav>
                                      </p:tavLst>
                                    </p:anim>
                                    <p:anim calcmode="lin" valueType="num">
                                      <p:cBhvr>
                                        <p:cTn id="15" dur="5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right)">
                                      <p:cBhvr>
                                        <p:cTn id="27" dur="500"/>
                                        <p:tgtEl>
                                          <p:spTgt spid="16"/>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6896211-D29C-43C2-AD83-F7C1C2740846}"/>
              </a:ext>
            </a:extLst>
          </p:cNvPr>
          <p:cNvPicPr>
            <a:picLocks noChangeAspect="1"/>
          </p:cNvPicPr>
          <p:nvPr/>
        </p:nvPicPr>
        <p:blipFill>
          <a:blip r:embed="rId2"/>
          <a:stretch>
            <a:fillRect/>
          </a:stretch>
        </p:blipFill>
        <p:spPr>
          <a:xfrm rot="1110082">
            <a:off x="5145985" y="356035"/>
            <a:ext cx="2891212" cy="3663863"/>
          </a:xfrm>
          <a:prstGeom prst="rect">
            <a:avLst/>
          </a:prstGeom>
        </p:spPr>
      </p:pic>
      <p:cxnSp>
        <p:nvCxnSpPr>
          <p:cNvPr id="2" name="直接箭头连接符 1">
            <a:extLst>
              <a:ext uri="{FF2B5EF4-FFF2-40B4-BE49-F238E27FC236}">
                <a16:creationId xmlns:a16="http://schemas.microsoft.com/office/drawing/2014/main" id="{D309533B-900E-4631-A5B8-EAF2078B19B3}"/>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直接箭头连接符 2">
            <a:extLst>
              <a:ext uri="{FF2B5EF4-FFF2-40B4-BE49-F238E27FC236}">
                <a16:creationId xmlns:a16="http://schemas.microsoft.com/office/drawing/2014/main" id="{616C5B86-021B-4262-9DBB-30EA8DC85C79}"/>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矩形 4">
            <a:extLst>
              <a:ext uri="{FF2B5EF4-FFF2-40B4-BE49-F238E27FC236}">
                <a16:creationId xmlns:a16="http://schemas.microsoft.com/office/drawing/2014/main" id="{9B3AC65B-6A3D-47CD-88D4-CA6D659378E8}"/>
              </a:ext>
            </a:extLst>
          </p:cNvPr>
          <p:cNvSpPr/>
          <p:nvPr/>
        </p:nvSpPr>
        <p:spPr bwMode="auto">
          <a:xfrm>
            <a:off x="290622" y="150264"/>
            <a:ext cx="2193142"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en-US" altLang="zh-CN" sz="1300" dirty="0"/>
              <a:t>5</a:t>
            </a:r>
            <a:r>
              <a:rPr lang="zh-CN" altLang="en-US" sz="1300" dirty="0"/>
              <a:t>、量化投资平台盘点</a:t>
            </a:r>
            <a:r>
              <a:rPr lang="en-US" altLang="zh-CN" sz="1300" dirty="0"/>
              <a:t>(</a:t>
            </a:r>
            <a:r>
              <a:rPr lang="zh-CN" altLang="en-US" sz="1300" dirty="0"/>
              <a:t>搜狐</a:t>
            </a:r>
            <a:r>
              <a:rPr lang="en-US" altLang="zh-CN" sz="1300" dirty="0"/>
              <a:t>)</a:t>
            </a:r>
            <a:endParaRPr lang="zh-CN" altLang="en-US" sz="1300" dirty="0"/>
          </a:p>
        </p:txBody>
      </p:sp>
      <p:pic>
        <p:nvPicPr>
          <p:cNvPr id="8" name="图片 7">
            <a:extLst>
              <a:ext uri="{FF2B5EF4-FFF2-40B4-BE49-F238E27FC236}">
                <a16:creationId xmlns:a16="http://schemas.microsoft.com/office/drawing/2014/main" id="{A70F60CF-F908-4B57-A2F6-B8DAD9C31D99}"/>
              </a:ext>
            </a:extLst>
          </p:cNvPr>
          <p:cNvPicPr>
            <a:picLocks noChangeAspect="1"/>
          </p:cNvPicPr>
          <p:nvPr/>
        </p:nvPicPr>
        <p:blipFill>
          <a:blip r:embed="rId3"/>
          <a:stretch>
            <a:fillRect/>
          </a:stretch>
        </p:blipFill>
        <p:spPr>
          <a:xfrm rot="20423333">
            <a:off x="1772522" y="540535"/>
            <a:ext cx="2950240" cy="3808956"/>
          </a:xfrm>
          <a:prstGeom prst="rect">
            <a:avLst/>
          </a:prstGeom>
        </p:spPr>
      </p:pic>
      <p:sp>
        <p:nvSpPr>
          <p:cNvPr id="7" name="TextBox 72">
            <a:extLst>
              <a:ext uri="{FF2B5EF4-FFF2-40B4-BE49-F238E27FC236}">
                <a16:creationId xmlns:a16="http://schemas.microsoft.com/office/drawing/2014/main" id="{16C037F2-77E7-4C9B-8D95-ECE065CE441C}"/>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40805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ppt_w</p:attrName>
                                        </p:attrNameLst>
                                      </p:cBhvr>
                                      <p:tavLst>
                                        <p:tav tm="0" fmla="#ppt_w*sin(2.5*pi*$)">
                                          <p:val>
                                            <p:fltVal val="0"/>
                                          </p:val>
                                        </p:tav>
                                        <p:tav tm="100000">
                                          <p:val>
                                            <p:fltVal val="1"/>
                                          </p:val>
                                        </p:tav>
                                      </p:tavLst>
                                    </p:anim>
                                    <p:anim calcmode="lin" valueType="num">
                                      <p:cBhvr>
                                        <p:cTn id="15" dur="5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3">
            <a:extLst>
              <a:ext uri="{FF2B5EF4-FFF2-40B4-BE49-F238E27FC236}">
                <a16:creationId xmlns:a16="http://schemas.microsoft.com/office/drawing/2014/main" id="{917DD09F-1D02-4F6A-A597-742611849327}"/>
              </a:ext>
            </a:extLst>
          </p:cNvPr>
          <p:cNvSpPr txBox="1"/>
          <p:nvPr/>
        </p:nvSpPr>
        <p:spPr>
          <a:xfrm>
            <a:off x="107504" y="123478"/>
            <a:ext cx="1842171" cy="32316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2</a:t>
            </a:r>
            <a:r>
              <a:rPr lang="zh-CN" altLang="en-US" sz="1500" b="1" dirty="0">
                <a:latin typeface="微软雅黑" panose="020B0503020204020204" pitchFamily="34" charset="-122"/>
                <a:ea typeface="微软雅黑" panose="020B0503020204020204" pitchFamily="34" charset="-122"/>
              </a:rPr>
              <a:t>、技术分析发展史</a:t>
            </a:r>
          </a:p>
        </p:txBody>
      </p:sp>
      <p:sp>
        <p:nvSpPr>
          <p:cNvPr id="58" name="矩形 57">
            <a:extLst>
              <a:ext uri="{FF2B5EF4-FFF2-40B4-BE49-F238E27FC236}">
                <a16:creationId xmlns:a16="http://schemas.microsoft.com/office/drawing/2014/main" id="{C7F101DE-A92B-4F9B-8E97-DF4257343BB2}"/>
              </a:ext>
            </a:extLst>
          </p:cNvPr>
          <p:cNvSpPr/>
          <p:nvPr/>
        </p:nvSpPr>
        <p:spPr bwMode="auto">
          <a:xfrm>
            <a:off x="1280009" y="843558"/>
            <a:ext cx="6583982" cy="577506"/>
          </a:xfrm>
          <a:prstGeom prst="rect">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r>
              <a:rPr lang="zh-CN" altLang="en-US" sz="1300" dirty="0"/>
              <a:t>第一条：技术分析的发展源自于人类的买卖和贸易行为，最初的技术分析无外乎是人们经过长期观察累计的经验并形成的所谓“</a:t>
            </a:r>
            <a:r>
              <a:rPr lang="zh-CN" altLang="en-US" sz="1300" b="1" u="sng" dirty="0">
                <a:solidFill>
                  <a:srgbClr val="FF0000"/>
                </a:solidFill>
              </a:rPr>
              <a:t>规律</a:t>
            </a:r>
            <a:r>
              <a:rPr lang="zh-CN" altLang="en-US" sz="1300" dirty="0"/>
              <a:t>”。</a:t>
            </a:r>
          </a:p>
        </p:txBody>
      </p:sp>
      <p:sp>
        <p:nvSpPr>
          <p:cNvPr id="59" name="矩形 58">
            <a:extLst>
              <a:ext uri="{FF2B5EF4-FFF2-40B4-BE49-F238E27FC236}">
                <a16:creationId xmlns:a16="http://schemas.microsoft.com/office/drawing/2014/main" id="{5D922FC8-BB26-423C-9046-C592EE91DB95}"/>
              </a:ext>
            </a:extLst>
          </p:cNvPr>
          <p:cNvSpPr/>
          <p:nvPr/>
        </p:nvSpPr>
        <p:spPr bwMode="auto">
          <a:xfrm>
            <a:off x="1280009" y="1779662"/>
            <a:ext cx="6583982" cy="577506"/>
          </a:xfrm>
          <a:prstGeom prst="rect">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r>
              <a:rPr lang="zh-CN" altLang="en-US" sz="1300" dirty="0"/>
              <a:t>第二条：利益的驱动式促进技术分析的发展原动力，其中量化投资也属于技术分析发展所经历的必然阶段，量化投资也是一种技术分析“</a:t>
            </a:r>
            <a:r>
              <a:rPr lang="zh-CN" altLang="en-US" sz="1300" b="1" u="sng" dirty="0">
                <a:solidFill>
                  <a:srgbClr val="FF0000"/>
                </a:solidFill>
              </a:rPr>
              <a:t>派别</a:t>
            </a:r>
            <a:r>
              <a:rPr lang="zh-CN" altLang="en-US" sz="1300" dirty="0"/>
              <a:t>”。</a:t>
            </a:r>
          </a:p>
        </p:txBody>
      </p:sp>
      <p:sp>
        <p:nvSpPr>
          <p:cNvPr id="60" name="矩形 59">
            <a:extLst>
              <a:ext uri="{FF2B5EF4-FFF2-40B4-BE49-F238E27FC236}">
                <a16:creationId xmlns:a16="http://schemas.microsoft.com/office/drawing/2014/main" id="{8A43F0AA-599E-42BD-9E0D-DEA66A4DB5BB}"/>
              </a:ext>
            </a:extLst>
          </p:cNvPr>
          <p:cNvSpPr/>
          <p:nvPr/>
        </p:nvSpPr>
        <p:spPr bwMode="auto">
          <a:xfrm>
            <a:off x="1280009" y="2814996"/>
            <a:ext cx="6583982" cy="577506"/>
          </a:xfrm>
          <a:prstGeom prst="rect">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r>
              <a:rPr lang="zh-CN" altLang="en-US" sz="1300" dirty="0"/>
              <a:t>第三条：技术分析是以市场行为作为研究对象，以判断市场趋势或周期的变换来进行交易决策的方法综合。</a:t>
            </a:r>
          </a:p>
        </p:txBody>
      </p:sp>
      <p:sp>
        <p:nvSpPr>
          <p:cNvPr id="61" name="矩形 60">
            <a:extLst>
              <a:ext uri="{FF2B5EF4-FFF2-40B4-BE49-F238E27FC236}">
                <a16:creationId xmlns:a16="http://schemas.microsoft.com/office/drawing/2014/main" id="{D21FC018-EA4C-4F45-BE7D-E59F0F6E1A74}"/>
              </a:ext>
            </a:extLst>
          </p:cNvPr>
          <p:cNvSpPr/>
          <p:nvPr/>
        </p:nvSpPr>
        <p:spPr bwMode="auto">
          <a:xfrm>
            <a:off x="1263947" y="3850330"/>
            <a:ext cx="6583982" cy="577506"/>
          </a:xfrm>
          <a:prstGeom prst="rect">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r>
              <a:rPr lang="zh-CN" altLang="en-US" sz="1300" dirty="0"/>
              <a:t>第四条：任何的分析过程都是由经验到归纳、由归纳到总结、由总结到科学的过程。正如人类科学技术发展和进步的过程一样，技术分析也是经历的这个历史发展过程。</a:t>
            </a:r>
          </a:p>
        </p:txBody>
      </p:sp>
      <p:sp>
        <p:nvSpPr>
          <p:cNvPr id="7" name="TextBox 72">
            <a:extLst>
              <a:ext uri="{FF2B5EF4-FFF2-40B4-BE49-F238E27FC236}">
                <a16:creationId xmlns:a16="http://schemas.microsoft.com/office/drawing/2014/main" id="{6AF89091-9543-4522-B5E3-A9724352D6F0}"/>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110857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22" presetClass="entr" presetSubtype="8"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left)">
                                      <p:cBhvr>
                                        <p:cTn id="26" dur="500"/>
                                        <p:tgtEl>
                                          <p:spTgt spid="5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wipe(left)">
                                      <p:cBhvr>
                                        <p:cTn id="29" dur="500"/>
                                        <p:tgtEl>
                                          <p:spTgt spid="6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8" grpId="0" animBg="1"/>
      <p:bldP spid="59" grpId="0" animBg="1"/>
      <p:bldP spid="60" grpId="0" animBg="1"/>
      <p:bldP spid="61"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7">
            <a:extLst>
              <a:ext uri="{FF2B5EF4-FFF2-40B4-BE49-F238E27FC236}">
                <a16:creationId xmlns:a16="http://schemas.microsoft.com/office/drawing/2014/main" id="{326493CE-9326-43A0-8B21-829721B13A65}"/>
              </a:ext>
            </a:extLst>
          </p:cNvPr>
          <p:cNvSpPr/>
          <p:nvPr/>
        </p:nvSpPr>
        <p:spPr>
          <a:xfrm rot="6762066">
            <a:off x="5624921" y="1591970"/>
            <a:ext cx="2788951"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3" name="Freeform 7">
            <a:extLst>
              <a:ext uri="{FF2B5EF4-FFF2-40B4-BE49-F238E27FC236}">
                <a16:creationId xmlns:a16="http://schemas.microsoft.com/office/drawing/2014/main" id="{82922849-8FE6-40F0-A50A-D83E45661581}"/>
              </a:ext>
            </a:extLst>
          </p:cNvPr>
          <p:cNvSpPr/>
          <p:nvPr/>
        </p:nvSpPr>
        <p:spPr>
          <a:xfrm>
            <a:off x="0" y="2104333"/>
            <a:ext cx="5964461"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4" name="组合 3">
            <a:extLst>
              <a:ext uri="{FF2B5EF4-FFF2-40B4-BE49-F238E27FC236}">
                <a16:creationId xmlns:a16="http://schemas.microsoft.com/office/drawing/2014/main" id="{D4BB3EDE-F574-419F-B56A-38FB7310EF45}"/>
              </a:ext>
            </a:extLst>
          </p:cNvPr>
          <p:cNvGrpSpPr/>
          <p:nvPr/>
        </p:nvGrpSpPr>
        <p:grpSpPr>
          <a:xfrm>
            <a:off x="8111921" y="2104333"/>
            <a:ext cx="849821" cy="635481"/>
            <a:chOff x="6054436" y="2405136"/>
            <a:chExt cx="849821" cy="635481"/>
          </a:xfrm>
          <a:effectLst>
            <a:outerShdw blurRad="50800" dist="38100" dir="5400000" algn="t" rotWithShape="0">
              <a:prstClr val="black">
                <a:alpha val="40000"/>
              </a:prstClr>
            </a:outerShdw>
          </a:effectLst>
        </p:grpSpPr>
        <p:sp>
          <p:nvSpPr>
            <p:cNvPr id="5" name="Freeform 133">
              <a:extLst>
                <a:ext uri="{FF2B5EF4-FFF2-40B4-BE49-F238E27FC236}">
                  <a16:creationId xmlns:a16="http://schemas.microsoft.com/office/drawing/2014/main" id="{2E5FA6EC-D82F-4A92-B1AF-BDBB9B6EFADA}"/>
                </a:ext>
              </a:extLst>
            </p:cNvPr>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6" name="Freeform 134">
              <a:extLst>
                <a:ext uri="{FF2B5EF4-FFF2-40B4-BE49-F238E27FC236}">
                  <a16:creationId xmlns:a16="http://schemas.microsoft.com/office/drawing/2014/main" id="{1C6E4DCC-C67B-4E0B-B125-B5E67C223004}"/>
                </a:ext>
              </a:extLst>
            </p:cNvPr>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7" name="Freeform 135">
              <a:extLst>
                <a:ext uri="{FF2B5EF4-FFF2-40B4-BE49-F238E27FC236}">
                  <a16:creationId xmlns:a16="http://schemas.microsoft.com/office/drawing/2014/main" id="{5FA54EC0-93E6-4767-97FD-A41CA03C4A11}"/>
                </a:ext>
              </a:extLst>
            </p:cNvPr>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8" name="Freeform 107">
              <a:extLst>
                <a:ext uri="{FF2B5EF4-FFF2-40B4-BE49-F238E27FC236}">
                  <a16:creationId xmlns:a16="http://schemas.microsoft.com/office/drawing/2014/main" id="{17CA4071-9430-4E36-A4C7-8B23D6A2C573}"/>
                </a:ext>
              </a:extLst>
            </p:cNvPr>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p>
          </p:txBody>
        </p:sp>
        <p:sp>
          <p:nvSpPr>
            <p:cNvPr id="9" name="Freeform 107">
              <a:extLst>
                <a:ext uri="{FF2B5EF4-FFF2-40B4-BE49-F238E27FC236}">
                  <a16:creationId xmlns:a16="http://schemas.microsoft.com/office/drawing/2014/main" id="{788ABEC5-8ECF-4D85-9011-46758009485E}"/>
                </a:ext>
              </a:extLst>
            </p:cNvPr>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p>
          </p:txBody>
        </p:sp>
        <p:sp>
          <p:nvSpPr>
            <p:cNvPr id="10" name="Freeform 108">
              <a:extLst>
                <a:ext uri="{FF2B5EF4-FFF2-40B4-BE49-F238E27FC236}">
                  <a16:creationId xmlns:a16="http://schemas.microsoft.com/office/drawing/2014/main" id="{8DCCFC1A-BAEC-4305-878C-F54AD20AE6B0}"/>
                </a:ext>
              </a:extLst>
            </p:cNvPr>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1"/>
            </a:solidFill>
            <a:ln>
              <a:noFill/>
            </a:ln>
          </p:spPr>
          <p:txBody>
            <a:bodyPr/>
            <a:lstStyle/>
            <a:p>
              <a:endParaRPr lang="en-US" dirty="0"/>
            </a:p>
          </p:txBody>
        </p:sp>
        <p:sp>
          <p:nvSpPr>
            <p:cNvPr id="11" name="Oval 113">
              <a:extLst>
                <a:ext uri="{FF2B5EF4-FFF2-40B4-BE49-F238E27FC236}">
                  <a16:creationId xmlns:a16="http://schemas.microsoft.com/office/drawing/2014/main" id="{8B0DE179-5D71-44B1-BB76-DD68783EC826}"/>
                </a:ext>
              </a:extLst>
            </p:cNvPr>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dirty="0"/>
            </a:p>
          </p:txBody>
        </p:sp>
        <p:sp>
          <p:nvSpPr>
            <p:cNvPr id="12" name="Oval 116">
              <a:extLst>
                <a:ext uri="{FF2B5EF4-FFF2-40B4-BE49-F238E27FC236}">
                  <a16:creationId xmlns:a16="http://schemas.microsoft.com/office/drawing/2014/main" id="{F4F80AE3-DFF7-4664-A06C-1F124C7153D2}"/>
                </a:ext>
              </a:extLst>
            </p:cNvPr>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dirty="0"/>
            </a:p>
          </p:txBody>
        </p:sp>
        <p:sp>
          <p:nvSpPr>
            <p:cNvPr id="13" name="Oval 119">
              <a:extLst>
                <a:ext uri="{FF2B5EF4-FFF2-40B4-BE49-F238E27FC236}">
                  <a16:creationId xmlns:a16="http://schemas.microsoft.com/office/drawing/2014/main" id="{305943BF-C6EF-4838-8610-926922B23685}"/>
                </a:ext>
              </a:extLst>
            </p:cNvPr>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dirty="0"/>
            </a:p>
          </p:txBody>
        </p:sp>
        <p:sp>
          <p:nvSpPr>
            <p:cNvPr id="14" name="Rectangle 27">
              <a:extLst>
                <a:ext uri="{FF2B5EF4-FFF2-40B4-BE49-F238E27FC236}">
                  <a16:creationId xmlns:a16="http://schemas.microsoft.com/office/drawing/2014/main" id="{180969CF-BBC7-45AF-8DF4-49FC936888AE}"/>
                </a:ext>
              </a:extLst>
            </p:cNvPr>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5" name="组合 14">
            <a:extLst>
              <a:ext uri="{FF2B5EF4-FFF2-40B4-BE49-F238E27FC236}">
                <a16:creationId xmlns:a16="http://schemas.microsoft.com/office/drawing/2014/main" id="{4552AE14-1718-4573-B8CB-1A219BCB043A}"/>
              </a:ext>
            </a:extLst>
          </p:cNvPr>
          <p:cNvGrpSpPr/>
          <p:nvPr/>
        </p:nvGrpSpPr>
        <p:grpSpPr>
          <a:xfrm>
            <a:off x="1566533" y="1647502"/>
            <a:ext cx="958136" cy="958133"/>
            <a:chOff x="304800" y="673100"/>
            <a:chExt cx="4000500" cy="4000500"/>
          </a:xfrm>
          <a:effectLst>
            <a:outerShdw blurRad="444500" dist="254000" dir="8100000" algn="tr" rotWithShape="0">
              <a:prstClr val="black">
                <a:alpha val="50000"/>
              </a:prstClr>
            </a:outerShdw>
          </a:effectLst>
        </p:grpSpPr>
        <p:sp>
          <p:nvSpPr>
            <p:cNvPr id="16" name="同心圆 15">
              <a:extLst>
                <a:ext uri="{FF2B5EF4-FFF2-40B4-BE49-F238E27FC236}">
                  <a16:creationId xmlns:a16="http://schemas.microsoft.com/office/drawing/2014/main" id="{5356D25B-05C7-45A6-A15A-A639AFF9294C}"/>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7" name="椭圆 16">
              <a:extLst>
                <a:ext uri="{FF2B5EF4-FFF2-40B4-BE49-F238E27FC236}">
                  <a16:creationId xmlns:a16="http://schemas.microsoft.com/office/drawing/2014/main" id="{C685A331-96A6-4AE6-8C14-A4053CCEF4C4}"/>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27" name="TextBox 26">
            <a:extLst>
              <a:ext uri="{FF2B5EF4-FFF2-40B4-BE49-F238E27FC236}">
                <a16:creationId xmlns:a16="http://schemas.microsoft.com/office/drawing/2014/main" id="{FA99360B-786C-4CFA-9CFC-CC99A5CE3FF2}"/>
              </a:ext>
            </a:extLst>
          </p:cNvPr>
          <p:cNvSpPr txBox="1"/>
          <p:nvPr/>
        </p:nvSpPr>
        <p:spPr>
          <a:xfrm>
            <a:off x="-494536" y="2690019"/>
            <a:ext cx="1856374" cy="679820"/>
          </a:xfrm>
          <a:prstGeom prst="rect">
            <a:avLst/>
          </a:prstGeom>
          <a:noFill/>
        </p:spPr>
        <p:txBody>
          <a:bodyPr wrap="square" lIns="68598" tIns="34299" rIns="68598" bIns="34299" rtlCol="0">
            <a:spAutoFit/>
          </a:bodyPr>
          <a:lstStyle/>
          <a:p>
            <a:pPr lvl="1" algn="ctr" fontAlgn="auto">
              <a:lnSpc>
                <a:spcPct val="130000"/>
              </a:lnSpc>
              <a:spcBef>
                <a:spcPts val="0"/>
              </a:spcBef>
              <a:spcAft>
                <a:spcPts val="0"/>
              </a:spcAft>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最早的股票证书</a:t>
            </a:r>
            <a:endParaRPr kumimoji="0" lang="en-US" altLang="zh-CN" sz="105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a:p>
            <a:pPr lvl="1" algn="ctr"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荷兰联合东印度公司（</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1606</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年）</a:t>
            </a:r>
          </a:p>
        </p:txBody>
      </p:sp>
      <p:sp>
        <p:nvSpPr>
          <p:cNvPr id="28" name="TextBox 27">
            <a:extLst>
              <a:ext uri="{FF2B5EF4-FFF2-40B4-BE49-F238E27FC236}">
                <a16:creationId xmlns:a16="http://schemas.microsoft.com/office/drawing/2014/main" id="{459ACF46-BD91-4CD7-991E-AFD1D4325D46}"/>
              </a:ext>
            </a:extLst>
          </p:cNvPr>
          <p:cNvSpPr txBox="1"/>
          <p:nvPr/>
        </p:nvSpPr>
        <p:spPr>
          <a:xfrm>
            <a:off x="1363339" y="925528"/>
            <a:ext cx="1417143" cy="678987"/>
          </a:xfrm>
          <a:prstGeom prst="rect">
            <a:avLst/>
          </a:prstGeom>
          <a:noFill/>
        </p:spPr>
        <p:txBody>
          <a:bodyPr wrap="square" lIns="68598" tIns="34299" rIns="68598" bIns="34299"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本间宗久</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30000"/>
              </a:lnSpc>
              <a:spcBef>
                <a:spcPts val="0"/>
              </a:spcBef>
              <a:spcAft>
                <a:spcPts val="0"/>
              </a:spcAft>
              <a:buClrTx/>
              <a:buSzTx/>
              <a:buFontTx/>
              <a:buNone/>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早期的</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K</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线分析</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30000"/>
              </a:lnSpc>
              <a:spcBef>
                <a:spcPts val="0"/>
              </a:spcBef>
              <a:spcAft>
                <a:spcPts val="0"/>
              </a:spcAft>
              <a:buClrTx/>
              <a:buSzTx/>
              <a:buFontTx/>
              <a:buNone/>
              <a:defRPr/>
            </a:pP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(1701</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TextBox 28">
            <a:extLst>
              <a:ext uri="{FF2B5EF4-FFF2-40B4-BE49-F238E27FC236}">
                <a16:creationId xmlns:a16="http://schemas.microsoft.com/office/drawing/2014/main" id="{E1546A6A-4BB9-402A-BE90-84C5CA04388F}"/>
              </a:ext>
            </a:extLst>
          </p:cNvPr>
          <p:cNvSpPr txBox="1"/>
          <p:nvPr/>
        </p:nvSpPr>
        <p:spPr>
          <a:xfrm>
            <a:off x="2289703" y="2766633"/>
            <a:ext cx="1915874" cy="678987"/>
          </a:xfrm>
          <a:prstGeom prst="rect">
            <a:avLst/>
          </a:prstGeom>
          <a:noFill/>
        </p:spPr>
        <p:txBody>
          <a:bodyPr wrap="square" lIns="68598" tIns="34299" rIns="68598" bIns="34299"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查尔斯</a:t>
            </a:r>
            <a:r>
              <a:rPr kumimoji="0" lang="en-US" altLang="zh-CN" sz="105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a:t>
            </a:r>
            <a:r>
              <a:rPr kumimoji="0" lang="zh-CN" altLang="en-US" sz="105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道</a:t>
            </a:r>
            <a:endParaRPr kumimoji="0" lang="en-US" altLang="zh-CN" sz="105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30000"/>
              </a:lnSpc>
              <a:spcBef>
                <a:spcPts val="0"/>
              </a:spcBef>
              <a:spcAft>
                <a:spcPts val="0"/>
              </a:spcAft>
              <a:buClrTx/>
              <a:buSzTx/>
              <a:buFontTx/>
              <a:buNone/>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道氏理论的产生</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30000"/>
              </a:lnSpc>
              <a:spcBef>
                <a:spcPts val="0"/>
              </a:spcBef>
              <a:spcAft>
                <a:spcPts val="0"/>
              </a:spcAft>
              <a:buClrTx/>
              <a:buSzTx/>
              <a:buFontTx/>
              <a:buNone/>
              <a:defRPr/>
            </a:pP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(1896</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30" name="TextBox 29">
            <a:extLst>
              <a:ext uri="{FF2B5EF4-FFF2-40B4-BE49-F238E27FC236}">
                <a16:creationId xmlns:a16="http://schemas.microsoft.com/office/drawing/2014/main" id="{703548CF-C235-40F0-A772-03B17B1AF7BF}"/>
              </a:ext>
            </a:extLst>
          </p:cNvPr>
          <p:cNvSpPr txBox="1"/>
          <p:nvPr/>
        </p:nvSpPr>
        <p:spPr>
          <a:xfrm>
            <a:off x="5357498" y="2086373"/>
            <a:ext cx="1915874" cy="468929"/>
          </a:xfrm>
          <a:prstGeom prst="rect">
            <a:avLst/>
          </a:prstGeom>
          <a:noFill/>
        </p:spPr>
        <p:txBody>
          <a:bodyPr wrap="square" lIns="68598" tIns="34299" rIns="68598" bIns="34299"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技术分析的先驱们</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30000"/>
              </a:lnSpc>
              <a:spcBef>
                <a:spcPts val="0"/>
              </a:spcBef>
              <a:spcAft>
                <a:spcPts val="0"/>
              </a:spcAft>
              <a:buClrTx/>
              <a:buSzTx/>
              <a:buFontTx/>
              <a:buNone/>
              <a:defRPr/>
            </a:pP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(1920-80</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年代</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E9435994-2057-495A-A63E-BFCF4DEA5931}"/>
              </a:ext>
            </a:extLst>
          </p:cNvPr>
          <p:cNvGrpSpPr/>
          <p:nvPr/>
        </p:nvGrpSpPr>
        <p:grpSpPr>
          <a:xfrm>
            <a:off x="2879567" y="1889038"/>
            <a:ext cx="809336" cy="809336"/>
            <a:chOff x="4677858" y="2649672"/>
            <a:chExt cx="809336" cy="809336"/>
          </a:xfrm>
          <a:solidFill>
            <a:schemeClr val="accent1"/>
          </a:solidFill>
        </p:grpSpPr>
        <p:sp>
          <p:nvSpPr>
            <p:cNvPr id="32" name="椭圆 31">
              <a:extLst>
                <a:ext uri="{FF2B5EF4-FFF2-40B4-BE49-F238E27FC236}">
                  <a16:creationId xmlns:a16="http://schemas.microsoft.com/office/drawing/2014/main" id="{DC1119F4-63FE-4110-8B70-E9084CD4894C}"/>
                </a:ext>
              </a:extLst>
            </p:cNvPr>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3" name="椭圆 32">
              <a:extLst>
                <a:ext uri="{FF2B5EF4-FFF2-40B4-BE49-F238E27FC236}">
                  <a16:creationId xmlns:a16="http://schemas.microsoft.com/office/drawing/2014/main" id="{063117C2-E54B-4659-AD9B-1D44F136653F}"/>
                </a:ext>
              </a:extLst>
            </p:cNvPr>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CAA63569-1101-49D5-B55D-1BD247A12238}"/>
              </a:ext>
            </a:extLst>
          </p:cNvPr>
          <p:cNvGrpSpPr/>
          <p:nvPr/>
        </p:nvGrpSpPr>
        <p:grpSpPr>
          <a:xfrm>
            <a:off x="258136" y="1842463"/>
            <a:ext cx="809336" cy="809336"/>
            <a:chOff x="4677858" y="2649672"/>
            <a:chExt cx="809336" cy="809336"/>
          </a:xfrm>
          <a:solidFill>
            <a:schemeClr val="accent1"/>
          </a:solidFill>
        </p:grpSpPr>
        <p:sp>
          <p:nvSpPr>
            <p:cNvPr id="35" name="椭圆 34">
              <a:extLst>
                <a:ext uri="{FF2B5EF4-FFF2-40B4-BE49-F238E27FC236}">
                  <a16:creationId xmlns:a16="http://schemas.microsoft.com/office/drawing/2014/main" id="{B9B4F0E8-4E1E-442F-914D-52A0767F1A89}"/>
                </a:ext>
              </a:extLst>
            </p:cNvPr>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6" name="椭圆 35">
              <a:extLst>
                <a:ext uri="{FF2B5EF4-FFF2-40B4-BE49-F238E27FC236}">
                  <a16:creationId xmlns:a16="http://schemas.microsoft.com/office/drawing/2014/main" id="{F39D1F4D-12E0-4EFF-937F-0B578E25E448}"/>
                </a:ext>
              </a:extLst>
            </p:cNvPr>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a:extLst>
              <a:ext uri="{FF2B5EF4-FFF2-40B4-BE49-F238E27FC236}">
                <a16:creationId xmlns:a16="http://schemas.microsoft.com/office/drawing/2014/main" id="{2EB59E8E-FA13-43D4-BF8F-7AAC58E5C33D}"/>
              </a:ext>
            </a:extLst>
          </p:cNvPr>
          <p:cNvSpPr/>
          <p:nvPr/>
        </p:nvSpPr>
        <p:spPr bwMode="auto">
          <a:xfrm>
            <a:off x="288894" y="195486"/>
            <a:ext cx="2796696" cy="239947"/>
          </a:xfrm>
          <a:prstGeom prst="rect">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r>
              <a:rPr lang="en-US" altLang="zh-CN" sz="1300" dirty="0"/>
              <a:t>1</a:t>
            </a:r>
            <a:r>
              <a:rPr lang="zh-CN" altLang="en-US" sz="1300" dirty="0"/>
              <a:t>、技术分析发展脉络</a:t>
            </a:r>
            <a:r>
              <a:rPr lang="en-US" altLang="zh-CN" sz="1300" dirty="0"/>
              <a:t>(</a:t>
            </a:r>
            <a:r>
              <a:rPr lang="zh-CN" altLang="en-US" sz="1300" dirty="0"/>
              <a:t>标志性的事件</a:t>
            </a:r>
            <a:r>
              <a:rPr lang="en-US" altLang="zh-CN" sz="1300" dirty="0"/>
              <a:t>)</a:t>
            </a:r>
            <a:endParaRPr lang="zh-CN" altLang="en-US" sz="1300" dirty="0"/>
          </a:p>
        </p:txBody>
      </p:sp>
      <p:grpSp>
        <p:nvGrpSpPr>
          <p:cNvPr id="41" name="组合 40">
            <a:extLst>
              <a:ext uri="{FF2B5EF4-FFF2-40B4-BE49-F238E27FC236}">
                <a16:creationId xmlns:a16="http://schemas.microsoft.com/office/drawing/2014/main" id="{1F218C7D-2ED5-4893-90B6-187B3BD2EB92}"/>
              </a:ext>
            </a:extLst>
          </p:cNvPr>
          <p:cNvGrpSpPr/>
          <p:nvPr/>
        </p:nvGrpSpPr>
        <p:grpSpPr>
          <a:xfrm>
            <a:off x="5819169" y="2742611"/>
            <a:ext cx="958136" cy="958133"/>
            <a:chOff x="304800" y="673100"/>
            <a:chExt cx="4000500" cy="4000500"/>
          </a:xfrm>
          <a:effectLst>
            <a:outerShdw blurRad="444500" dist="254000" dir="8100000" algn="tr" rotWithShape="0">
              <a:prstClr val="black">
                <a:alpha val="50000"/>
              </a:prstClr>
            </a:outerShdw>
          </a:effectLst>
        </p:grpSpPr>
        <p:sp>
          <p:nvSpPr>
            <p:cNvPr id="42" name="同心圆 15">
              <a:extLst>
                <a:ext uri="{FF2B5EF4-FFF2-40B4-BE49-F238E27FC236}">
                  <a16:creationId xmlns:a16="http://schemas.microsoft.com/office/drawing/2014/main" id="{4562D4C7-4AC3-4591-B362-087D6C5C46BC}"/>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3" name="椭圆 42">
              <a:extLst>
                <a:ext uri="{FF2B5EF4-FFF2-40B4-BE49-F238E27FC236}">
                  <a16:creationId xmlns:a16="http://schemas.microsoft.com/office/drawing/2014/main" id="{BB143B32-26AB-48C7-8FBE-70FADA0B13FB}"/>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5" name="组合 44">
            <a:extLst>
              <a:ext uri="{FF2B5EF4-FFF2-40B4-BE49-F238E27FC236}">
                <a16:creationId xmlns:a16="http://schemas.microsoft.com/office/drawing/2014/main" id="{2927F251-4C53-4E2C-89CB-FFBADF97FE63}"/>
              </a:ext>
            </a:extLst>
          </p:cNvPr>
          <p:cNvGrpSpPr/>
          <p:nvPr/>
        </p:nvGrpSpPr>
        <p:grpSpPr>
          <a:xfrm>
            <a:off x="4290328" y="2561373"/>
            <a:ext cx="809336" cy="809336"/>
            <a:chOff x="4677858" y="2649672"/>
            <a:chExt cx="809336" cy="809336"/>
          </a:xfrm>
          <a:solidFill>
            <a:schemeClr val="accent1"/>
          </a:solidFill>
        </p:grpSpPr>
        <p:sp>
          <p:nvSpPr>
            <p:cNvPr id="46" name="椭圆 45">
              <a:extLst>
                <a:ext uri="{FF2B5EF4-FFF2-40B4-BE49-F238E27FC236}">
                  <a16:creationId xmlns:a16="http://schemas.microsoft.com/office/drawing/2014/main" id="{312CE91C-1867-4171-884D-A04888E10224}"/>
                </a:ext>
              </a:extLst>
            </p:cNvPr>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7" name="椭圆 46">
              <a:extLst>
                <a:ext uri="{FF2B5EF4-FFF2-40B4-BE49-F238E27FC236}">
                  <a16:creationId xmlns:a16="http://schemas.microsoft.com/office/drawing/2014/main" id="{245AD872-4126-4170-953D-0727F8446F6E}"/>
                </a:ext>
              </a:extLst>
            </p:cNvPr>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Freeform 7">
            <a:extLst>
              <a:ext uri="{FF2B5EF4-FFF2-40B4-BE49-F238E27FC236}">
                <a16:creationId xmlns:a16="http://schemas.microsoft.com/office/drawing/2014/main" id="{8C567298-2AF3-408E-BB25-0FF8E92FC89A}"/>
              </a:ext>
            </a:extLst>
          </p:cNvPr>
          <p:cNvSpPr/>
          <p:nvPr/>
        </p:nvSpPr>
        <p:spPr>
          <a:xfrm rot="18815332">
            <a:off x="7688907" y="-300572"/>
            <a:ext cx="2788951"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58" name="TextBox 29">
            <a:extLst>
              <a:ext uri="{FF2B5EF4-FFF2-40B4-BE49-F238E27FC236}">
                <a16:creationId xmlns:a16="http://schemas.microsoft.com/office/drawing/2014/main" id="{5FE5D0D1-D6F0-42DD-AA9D-1BA51E6F58E9}"/>
              </a:ext>
            </a:extLst>
          </p:cNvPr>
          <p:cNvSpPr txBox="1"/>
          <p:nvPr/>
        </p:nvSpPr>
        <p:spPr>
          <a:xfrm>
            <a:off x="3802411" y="3486502"/>
            <a:ext cx="1915874" cy="678987"/>
          </a:xfrm>
          <a:prstGeom prst="rect">
            <a:avLst/>
          </a:prstGeom>
          <a:noFill/>
        </p:spPr>
        <p:txBody>
          <a:bodyPr wrap="square" lIns="68598" tIns="34299" rIns="68598" bIns="34299" rtlCol="0">
            <a:spAutoFit/>
          </a:bodyPr>
          <a:lstStyle/>
          <a:p>
            <a:pPr algn="ctr"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艾略特</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自然法则</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宇宙奥秘</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defRPr/>
            </a:pP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(1945</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0" name="组合 59">
            <a:extLst>
              <a:ext uri="{FF2B5EF4-FFF2-40B4-BE49-F238E27FC236}">
                <a16:creationId xmlns:a16="http://schemas.microsoft.com/office/drawing/2014/main" id="{6AF974BD-220D-4EF7-A7B5-8A952A6A42AD}"/>
              </a:ext>
            </a:extLst>
          </p:cNvPr>
          <p:cNvGrpSpPr/>
          <p:nvPr/>
        </p:nvGrpSpPr>
        <p:grpSpPr>
          <a:xfrm>
            <a:off x="7234945" y="1963006"/>
            <a:ext cx="809336" cy="809336"/>
            <a:chOff x="4677858" y="2649672"/>
            <a:chExt cx="809336" cy="809336"/>
          </a:xfrm>
          <a:solidFill>
            <a:schemeClr val="accent1"/>
          </a:solidFill>
        </p:grpSpPr>
        <p:sp>
          <p:nvSpPr>
            <p:cNvPr id="61" name="椭圆 60">
              <a:extLst>
                <a:ext uri="{FF2B5EF4-FFF2-40B4-BE49-F238E27FC236}">
                  <a16:creationId xmlns:a16="http://schemas.microsoft.com/office/drawing/2014/main" id="{2C487297-FC89-42A6-AAE3-E0DD9E29676F}"/>
                </a:ext>
              </a:extLst>
            </p:cNvPr>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2" name="椭圆 61">
              <a:extLst>
                <a:ext uri="{FF2B5EF4-FFF2-40B4-BE49-F238E27FC236}">
                  <a16:creationId xmlns:a16="http://schemas.microsoft.com/office/drawing/2014/main" id="{BFCAC979-F64D-42DD-A4CC-192E5D196E7B}"/>
                </a:ext>
              </a:extLst>
            </p:cNvPr>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Box 29">
            <a:extLst>
              <a:ext uri="{FF2B5EF4-FFF2-40B4-BE49-F238E27FC236}">
                <a16:creationId xmlns:a16="http://schemas.microsoft.com/office/drawing/2014/main" id="{16699283-684F-4577-8F7C-B25234DDA33D}"/>
              </a:ext>
            </a:extLst>
          </p:cNvPr>
          <p:cNvSpPr txBox="1"/>
          <p:nvPr/>
        </p:nvSpPr>
        <p:spPr>
          <a:xfrm>
            <a:off x="6777305" y="2864385"/>
            <a:ext cx="1915874" cy="678987"/>
          </a:xfrm>
          <a:prstGeom prst="rect">
            <a:avLst/>
          </a:prstGeom>
          <a:noFill/>
        </p:spPr>
        <p:txBody>
          <a:bodyPr wrap="square" lIns="68598" tIns="34299" rIns="68598" bIns="34299" rtlCol="0">
            <a:spAutoFit/>
          </a:bodyPr>
          <a:lstStyle/>
          <a:p>
            <a:pPr algn="ctr" fontAlgn="auto">
              <a:lnSpc>
                <a:spcPct val="130000"/>
              </a:lnSpc>
              <a:spcBef>
                <a:spcPts val="0"/>
              </a:spcBef>
              <a:spcAft>
                <a:spcPts val="0"/>
              </a:spcAft>
              <a:defRPr/>
            </a:pPr>
            <a:r>
              <a:rPr lang="zh-CN" altLang="en-US" sz="1050" b="1" kern="0" dirty="0">
                <a:solidFill>
                  <a:srgbClr val="FF0000"/>
                </a:solidFill>
                <a:latin typeface="微软雅黑" panose="020B0503020204020204" pitchFamily="34" charset="-122"/>
                <a:ea typeface="微软雅黑" panose="020B0503020204020204" pitchFamily="34" charset="-122"/>
              </a:rPr>
              <a:t>西蒙斯</a:t>
            </a:r>
            <a:endParaRPr lang="en-US" altLang="zh-CN" sz="1050" b="1" kern="0" dirty="0">
              <a:solidFill>
                <a:srgbClr val="FF0000"/>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defRPr/>
            </a:pPr>
            <a:r>
              <a:rPr lang="zh-CN" altLang="en-US" sz="1050" b="1" kern="0" dirty="0">
                <a:solidFill>
                  <a:srgbClr val="FF0000"/>
                </a:solidFill>
                <a:latin typeface="微软雅黑" panose="020B0503020204020204" pitchFamily="34" charset="-122"/>
                <a:ea typeface="微软雅黑" panose="020B0503020204020204" pitchFamily="34" charset="-122"/>
              </a:rPr>
              <a:t>量化投资</a:t>
            </a:r>
            <a:endParaRPr lang="en-US" altLang="zh-CN" sz="1050" b="1" kern="0" dirty="0">
              <a:solidFill>
                <a:srgbClr val="FF0000"/>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defRPr/>
            </a:pPr>
            <a:r>
              <a:rPr lang="en-US" altLang="zh-CN" sz="1050" b="1" kern="0" dirty="0">
                <a:solidFill>
                  <a:srgbClr val="FF0000"/>
                </a:solidFill>
                <a:latin typeface="微软雅黑" panose="020B0503020204020204" pitchFamily="34" charset="-122"/>
                <a:ea typeface="微软雅黑" panose="020B0503020204020204" pitchFamily="34" charset="-122"/>
              </a:rPr>
              <a:t>(1990</a:t>
            </a:r>
            <a:r>
              <a:rPr lang="zh-CN" altLang="en-US" sz="1050" b="1" kern="0" dirty="0">
                <a:solidFill>
                  <a:srgbClr val="FF0000"/>
                </a:solidFill>
                <a:latin typeface="微软雅黑" panose="020B0503020204020204" pitchFamily="34" charset="-122"/>
                <a:ea typeface="微软雅黑" panose="020B0503020204020204" pitchFamily="34" charset="-122"/>
              </a:rPr>
              <a:t>年</a:t>
            </a:r>
            <a:r>
              <a:rPr lang="en-US" altLang="zh-CN" sz="1050" b="1" kern="0" dirty="0">
                <a:solidFill>
                  <a:srgbClr val="FF0000"/>
                </a:solidFill>
                <a:latin typeface="微软雅黑" panose="020B0503020204020204" pitchFamily="34" charset="-122"/>
                <a:ea typeface="微软雅黑" panose="020B0503020204020204" pitchFamily="34" charset="-122"/>
              </a:rPr>
              <a:t>)</a:t>
            </a:r>
            <a:endParaRPr lang="zh-CN" altLang="en-US" sz="1050" b="1" kern="0" dirty="0">
              <a:solidFill>
                <a:srgbClr val="FF0000"/>
              </a:solidFill>
              <a:latin typeface="微软雅黑" panose="020B0503020204020204" pitchFamily="34" charset="-122"/>
              <a:ea typeface="微软雅黑" panose="020B0503020204020204" pitchFamily="34" charset="-122"/>
            </a:endParaRPr>
          </a:p>
        </p:txBody>
      </p:sp>
      <p:sp>
        <p:nvSpPr>
          <p:cNvPr id="64" name="TextBox 29">
            <a:extLst>
              <a:ext uri="{FF2B5EF4-FFF2-40B4-BE49-F238E27FC236}">
                <a16:creationId xmlns:a16="http://schemas.microsoft.com/office/drawing/2014/main" id="{D7BDC3AC-C206-4777-B302-FCC11EC72563}"/>
              </a:ext>
            </a:extLst>
          </p:cNvPr>
          <p:cNvSpPr txBox="1"/>
          <p:nvPr/>
        </p:nvSpPr>
        <p:spPr>
          <a:xfrm>
            <a:off x="6201518" y="639025"/>
            <a:ext cx="1915874" cy="468929"/>
          </a:xfrm>
          <a:prstGeom prst="rect">
            <a:avLst/>
          </a:prstGeom>
          <a:noFill/>
        </p:spPr>
        <p:txBody>
          <a:bodyPr wrap="square" lIns="68598" tIns="34299" rIns="68598" bIns="34299" rtlCol="0">
            <a:spAutoFit/>
          </a:bodyPr>
          <a:lstStyle/>
          <a:p>
            <a:pPr algn="ctr" fontAlgn="auto">
              <a:lnSpc>
                <a:spcPct val="130000"/>
              </a:lnSpc>
              <a:spcBef>
                <a:spcPts val="0"/>
              </a:spcBef>
              <a:spcAft>
                <a:spcPts val="0"/>
              </a:spcAft>
              <a:defRPr/>
            </a:pPr>
            <a:r>
              <a:rPr lang="zh-CN" altLang="en-US" sz="1050" kern="0" dirty="0">
                <a:solidFill>
                  <a:schemeClr val="accent6">
                    <a:lumMod val="50000"/>
                  </a:schemeClr>
                </a:solidFill>
                <a:latin typeface="微软雅黑" panose="020B0503020204020204" pitchFamily="34" charset="-122"/>
                <a:ea typeface="微软雅黑" panose="020B0503020204020204" pitchFamily="34" charset="-122"/>
              </a:rPr>
              <a:t>人工智能</a:t>
            </a:r>
            <a:endParaRPr lang="en-US" altLang="zh-CN" sz="1050" kern="0" dirty="0">
              <a:solidFill>
                <a:schemeClr val="accent6">
                  <a:lumMod val="50000"/>
                </a:schemeClr>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defRPr/>
            </a:pPr>
            <a:r>
              <a:rPr lang="en-US" altLang="zh-CN" sz="1050" kern="0"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1050" kern="0" dirty="0">
                <a:solidFill>
                  <a:schemeClr val="accent6">
                    <a:lumMod val="50000"/>
                  </a:schemeClr>
                </a:solidFill>
                <a:latin typeface="微软雅黑" panose="020B0503020204020204" pitchFamily="34" charset="-122"/>
                <a:ea typeface="微软雅黑" panose="020B0503020204020204" pitchFamily="34" charset="-122"/>
              </a:rPr>
              <a:t>现在</a:t>
            </a:r>
            <a:r>
              <a:rPr lang="en-US" altLang="zh-CN" sz="1050" kern="0" dirty="0">
                <a:solidFill>
                  <a:schemeClr val="accent6">
                    <a:lumMod val="50000"/>
                  </a:schemeClr>
                </a:solidFill>
                <a:latin typeface="微软雅黑" panose="020B0503020204020204" pitchFamily="34" charset="-122"/>
                <a:ea typeface="微软雅黑" panose="020B0503020204020204" pitchFamily="34" charset="-122"/>
              </a:rPr>
              <a:t>/</a:t>
            </a:r>
            <a:r>
              <a:rPr lang="zh-CN" altLang="en-US" sz="1050" kern="0" dirty="0">
                <a:solidFill>
                  <a:schemeClr val="accent6">
                    <a:lumMod val="50000"/>
                  </a:schemeClr>
                </a:solidFill>
                <a:latin typeface="微软雅黑" panose="020B0503020204020204" pitchFamily="34" charset="-122"/>
                <a:ea typeface="微软雅黑" panose="020B0503020204020204" pitchFamily="34" charset="-122"/>
              </a:rPr>
              <a:t>未来</a:t>
            </a:r>
            <a:r>
              <a:rPr lang="en-US" altLang="zh-CN" sz="1050" kern="0" dirty="0">
                <a:solidFill>
                  <a:schemeClr val="accent6">
                    <a:lumMod val="50000"/>
                  </a:schemeClr>
                </a:solidFill>
                <a:latin typeface="微软雅黑" panose="020B0503020204020204" pitchFamily="34" charset="-122"/>
                <a:ea typeface="微软雅黑" panose="020B0503020204020204" pitchFamily="34" charset="-122"/>
              </a:rPr>
              <a:t>)</a:t>
            </a:r>
            <a:endParaRPr lang="zh-CN" altLang="en-US" sz="1050" kern="0" dirty="0">
              <a:solidFill>
                <a:schemeClr val="accent6">
                  <a:lumMod val="50000"/>
                </a:schemeClr>
              </a:solidFill>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F18F6A26-B74C-4021-94D2-EC5E22CD1C8D}"/>
              </a:ext>
            </a:extLst>
          </p:cNvPr>
          <p:cNvGrpSpPr/>
          <p:nvPr/>
        </p:nvGrpSpPr>
        <p:grpSpPr>
          <a:xfrm>
            <a:off x="7614659" y="600233"/>
            <a:ext cx="958136" cy="958133"/>
            <a:chOff x="304800" y="673100"/>
            <a:chExt cx="4000500" cy="4000500"/>
          </a:xfrm>
          <a:effectLst>
            <a:outerShdw blurRad="444500" dist="254000" dir="8100000" algn="tr" rotWithShape="0">
              <a:prstClr val="black">
                <a:alpha val="50000"/>
              </a:prstClr>
            </a:outerShdw>
          </a:effectLst>
        </p:grpSpPr>
        <p:sp>
          <p:nvSpPr>
            <p:cNvPr id="66" name="同心圆 15">
              <a:extLst>
                <a:ext uri="{FF2B5EF4-FFF2-40B4-BE49-F238E27FC236}">
                  <a16:creationId xmlns:a16="http://schemas.microsoft.com/office/drawing/2014/main" id="{95B7C035-412B-44B4-AC2F-E97B0B0AF090}"/>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7" name="椭圆 66">
              <a:extLst>
                <a:ext uri="{FF2B5EF4-FFF2-40B4-BE49-F238E27FC236}">
                  <a16:creationId xmlns:a16="http://schemas.microsoft.com/office/drawing/2014/main" id="{8F650416-0CD6-43F7-B498-0A25FA8CD4AF}"/>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49" name="TextBox 72">
            <a:extLst>
              <a:ext uri="{FF2B5EF4-FFF2-40B4-BE49-F238E27FC236}">
                <a16:creationId xmlns:a16="http://schemas.microsoft.com/office/drawing/2014/main" id="{331FE3EB-EFBC-4774-8114-4BB556CE4DBD}"/>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6779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 presetClass="entr" presetSubtype="12" accel="52000" fill="hold" nodeType="afterEffect" p14:presetBounceEnd="54000">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14:bounceEnd="54000">
                                          <p:cBhvr additive="base">
                                            <p:cTn id="11" dur="1200" fill="hold"/>
                                            <p:tgtEl>
                                              <p:spTgt spid="34"/>
                                            </p:tgtEl>
                                            <p:attrNameLst>
                                              <p:attrName>ppt_x</p:attrName>
                                            </p:attrNameLst>
                                          </p:cBhvr>
                                          <p:tavLst>
                                            <p:tav tm="0">
                                              <p:val>
                                                <p:strVal val="0-#ppt_w/2"/>
                                              </p:val>
                                            </p:tav>
                                            <p:tav tm="100000">
                                              <p:val>
                                                <p:strVal val="#ppt_x"/>
                                              </p:val>
                                            </p:tav>
                                          </p:tavLst>
                                        </p:anim>
                                        <p:anim calcmode="lin" valueType="num" p14:bounceEnd="54000">
                                          <p:cBhvr additive="base">
                                            <p:cTn id="12" dur="12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14:presetBounceEnd="54000">
                                      <p:stCondLst>
                                        <p:cond delay="400"/>
                                      </p:stCondLst>
                                      <p:childTnLst>
                                        <p:set>
                                          <p:cBhvr>
                                            <p:cTn id="14" dur="1" fill="hold">
                                              <p:stCondLst>
                                                <p:cond delay="0"/>
                                              </p:stCondLst>
                                            </p:cTn>
                                            <p:tgtEl>
                                              <p:spTgt spid="15"/>
                                            </p:tgtEl>
                                            <p:attrNameLst>
                                              <p:attrName>style.visibility</p:attrName>
                                            </p:attrNameLst>
                                          </p:cBhvr>
                                          <p:to>
                                            <p:strVal val="visible"/>
                                          </p:to>
                                        </p:set>
                                        <p:anim calcmode="lin" valueType="num" p14:bounceEnd="54000">
                                          <p:cBhvr additive="base">
                                            <p:cTn id="15" dur="1200" fill="hold"/>
                                            <p:tgtEl>
                                              <p:spTgt spid="15"/>
                                            </p:tgtEl>
                                            <p:attrNameLst>
                                              <p:attrName>ppt_x</p:attrName>
                                            </p:attrNameLst>
                                          </p:cBhvr>
                                          <p:tavLst>
                                            <p:tav tm="0">
                                              <p:val>
                                                <p:strVal val="1+#ppt_w/2"/>
                                              </p:val>
                                            </p:tav>
                                            <p:tav tm="100000">
                                              <p:val>
                                                <p:strVal val="#ppt_x"/>
                                              </p:val>
                                            </p:tav>
                                          </p:tavLst>
                                        </p:anim>
                                        <p:anim calcmode="lin" valueType="num" p14:bounceEnd="54000">
                                          <p:cBhvr additive="base">
                                            <p:cTn id="16" dur="12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14:presetBounceEnd="54000">
                                      <p:stCondLst>
                                        <p:cond delay="900"/>
                                      </p:stCondLst>
                                      <p:childTnLst>
                                        <p:set>
                                          <p:cBhvr>
                                            <p:cTn id="18" dur="1" fill="hold">
                                              <p:stCondLst>
                                                <p:cond delay="0"/>
                                              </p:stCondLst>
                                            </p:cTn>
                                            <p:tgtEl>
                                              <p:spTgt spid="31"/>
                                            </p:tgtEl>
                                            <p:attrNameLst>
                                              <p:attrName>style.visibility</p:attrName>
                                            </p:attrNameLst>
                                          </p:cBhvr>
                                          <p:to>
                                            <p:strVal val="visible"/>
                                          </p:to>
                                        </p:set>
                                        <p:anim calcmode="lin" valueType="num" p14:bounceEnd="54000">
                                          <p:cBhvr additive="base">
                                            <p:cTn id="19" dur="1200" fill="hold"/>
                                            <p:tgtEl>
                                              <p:spTgt spid="31"/>
                                            </p:tgtEl>
                                            <p:attrNameLst>
                                              <p:attrName>ppt_x</p:attrName>
                                            </p:attrNameLst>
                                          </p:cBhvr>
                                          <p:tavLst>
                                            <p:tav tm="0">
                                              <p:val>
                                                <p:strVal val="1+#ppt_w/2"/>
                                              </p:val>
                                            </p:tav>
                                            <p:tav tm="100000">
                                              <p:val>
                                                <p:strVal val="#ppt_x"/>
                                              </p:val>
                                            </p:tav>
                                          </p:tavLst>
                                        </p:anim>
                                        <p:anim calcmode="lin" valueType="num" p14:bounceEnd="54000">
                                          <p:cBhvr additive="base">
                                            <p:cTn id="20" dur="12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3" accel="52000" fill="hold" nodeType="withEffect" p14:presetBounceEnd="54000">
                                      <p:stCondLst>
                                        <p:cond delay="900"/>
                                      </p:stCondLst>
                                      <p:childTnLst>
                                        <p:set>
                                          <p:cBhvr>
                                            <p:cTn id="22" dur="1" fill="hold">
                                              <p:stCondLst>
                                                <p:cond delay="0"/>
                                              </p:stCondLst>
                                            </p:cTn>
                                            <p:tgtEl>
                                              <p:spTgt spid="41"/>
                                            </p:tgtEl>
                                            <p:attrNameLst>
                                              <p:attrName>style.visibility</p:attrName>
                                            </p:attrNameLst>
                                          </p:cBhvr>
                                          <p:to>
                                            <p:strVal val="visible"/>
                                          </p:to>
                                        </p:set>
                                        <p:anim calcmode="lin" valueType="num" p14:bounceEnd="54000">
                                          <p:cBhvr additive="base">
                                            <p:cTn id="23" dur="1200" fill="hold"/>
                                            <p:tgtEl>
                                              <p:spTgt spid="41"/>
                                            </p:tgtEl>
                                            <p:attrNameLst>
                                              <p:attrName>ppt_x</p:attrName>
                                            </p:attrNameLst>
                                          </p:cBhvr>
                                          <p:tavLst>
                                            <p:tav tm="0">
                                              <p:val>
                                                <p:strVal val="1+#ppt_w/2"/>
                                              </p:val>
                                            </p:tav>
                                            <p:tav tm="100000">
                                              <p:val>
                                                <p:strVal val="#ppt_x"/>
                                              </p:val>
                                            </p:tav>
                                          </p:tavLst>
                                        </p:anim>
                                        <p:anim calcmode="lin" valueType="num" p14:bounceEnd="54000">
                                          <p:cBhvr additive="base">
                                            <p:cTn id="24" dur="1200" fill="hold"/>
                                            <p:tgtEl>
                                              <p:spTgt spid="41"/>
                                            </p:tgtEl>
                                            <p:attrNameLst>
                                              <p:attrName>ppt_y</p:attrName>
                                            </p:attrNameLst>
                                          </p:cBhvr>
                                          <p:tavLst>
                                            <p:tav tm="0">
                                              <p:val>
                                                <p:strVal val="0-#ppt_h/2"/>
                                              </p:val>
                                            </p:tav>
                                            <p:tav tm="100000">
                                              <p:val>
                                                <p:strVal val="#ppt_y"/>
                                              </p:val>
                                            </p:tav>
                                          </p:tavLst>
                                        </p:anim>
                                      </p:childTnLst>
                                    </p:cTn>
                                  </p:par>
                                  <p:par>
                                    <p:cTn id="25" presetID="2" presetClass="entr" presetSubtype="6" accel="52000" fill="hold" nodeType="withEffect" p14:presetBounceEnd="54000">
                                      <p:stCondLst>
                                        <p:cond delay="1400"/>
                                      </p:stCondLst>
                                      <p:childTnLst>
                                        <p:set>
                                          <p:cBhvr>
                                            <p:cTn id="26" dur="1" fill="hold">
                                              <p:stCondLst>
                                                <p:cond delay="0"/>
                                              </p:stCondLst>
                                            </p:cTn>
                                            <p:tgtEl>
                                              <p:spTgt spid="45"/>
                                            </p:tgtEl>
                                            <p:attrNameLst>
                                              <p:attrName>style.visibility</p:attrName>
                                            </p:attrNameLst>
                                          </p:cBhvr>
                                          <p:to>
                                            <p:strVal val="visible"/>
                                          </p:to>
                                        </p:set>
                                        <p:anim calcmode="lin" valueType="num" p14:bounceEnd="54000">
                                          <p:cBhvr additive="base">
                                            <p:cTn id="27" dur="1200" fill="hold"/>
                                            <p:tgtEl>
                                              <p:spTgt spid="45"/>
                                            </p:tgtEl>
                                            <p:attrNameLst>
                                              <p:attrName>ppt_x</p:attrName>
                                            </p:attrNameLst>
                                          </p:cBhvr>
                                          <p:tavLst>
                                            <p:tav tm="0">
                                              <p:val>
                                                <p:strVal val="1+#ppt_w/2"/>
                                              </p:val>
                                            </p:tav>
                                            <p:tav tm="100000">
                                              <p:val>
                                                <p:strVal val="#ppt_x"/>
                                              </p:val>
                                            </p:tav>
                                          </p:tavLst>
                                        </p:anim>
                                        <p:anim calcmode="lin" valueType="num" p14:bounceEnd="54000">
                                          <p:cBhvr additive="base">
                                            <p:cTn id="28" dur="12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6" accel="52000" fill="hold" nodeType="withEffect" p14:presetBounceEnd="54000">
                                      <p:stCondLst>
                                        <p:cond delay="1400"/>
                                      </p:stCondLst>
                                      <p:childTnLst>
                                        <p:set>
                                          <p:cBhvr>
                                            <p:cTn id="30" dur="1" fill="hold">
                                              <p:stCondLst>
                                                <p:cond delay="0"/>
                                              </p:stCondLst>
                                            </p:cTn>
                                            <p:tgtEl>
                                              <p:spTgt spid="60"/>
                                            </p:tgtEl>
                                            <p:attrNameLst>
                                              <p:attrName>style.visibility</p:attrName>
                                            </p:attrNameLst>
                                          </p:cBhvr>
                                          <p:to>
                                            <p:strVal val="visible"/>
                                          </p:to>
                                        </p:set>
                                        <p:anim calcmode="lin" valueType="num" p14:bounceEnd="54000">
                                          <p:cBhvr additive="base">
                                            <p:cTn id="31" dur="1200" fill="hold"/>
                                            <p:tgtEl>
                                              <p:spTgt spid="60"/>
                                            </p:tgtEl>
                                            <p:attrNameLst>
                                              <p:attrName>ppt_x</p:attrName>
                                            </p:attrNameLst>
                                          </p:cBhvr>
                                          <p:tavLst>
                                            <p:tav tm="0">
                                              <p:val>
                                                <p:strVal val="1+#ppt_w/2"/>
                                              </p:val>
                                            </p:tav>
                                            <p:tav tm="100000">
                                              <p:val>
                                                <p:strVal val="#ppt_x"/>
                                              </p:val>
                                            </p:tav>
                                          </p:tavLst>
                                        </p:anim>
                                        <p:anim calcmode="lin" valueType="num" p14:bounceEnd="54000">
                                          <p:cBhvr additive="base">
                                            <p:cTn id="32" dur="1200" fill="hold"/>
                                            <p:tgtEl>
                                              <p:spTgt spid="60"/>
                                            </p:tgtEl>
                                            <p:attrNameLst>
                                              <p:attrName>ppt_y</p:attrName>
                                            </p:attrNameLst>
                                          </p:cBhvr>
                                          <p:tavLst>
                                            <p:tav tm="0">
                                              <p:val>
                                                <p:strVal val="1+#ppt_h/2"/>
                                              </p:val>
                                            </p:tav>
                                            <p:tav tm="100000">
                                              <p:val>
                                                <p:strVal val="#ppt_y"/>
                                              </p:val>
                                            </p:tav>
                                          </p:tavLst>
                                        </p:anim>
                                      </p:childTnLst>
                                    </p:cTn>
                                  </p:par>
                                  <p:par>
                                    <p:cTn id="33" presetID="2" presetClass="entr" presetSubtype="3" accel="52000" fill="hold" nodeType="withEffect" p14:presetBounceEnd="54000">
                                      <p:stCondLst>
                                        <p:cond delay="900"/>
                                      </p:stCondLst>
                                      <p:childTnLst>
                                        <p:set>
                                          <p:cBhvr>
                                            <p:cTn id="34" dur="1" fill="hold">
                                              <p:stCondLst>
                                                <p:cond delay="0"/>
                                              </p:stCondLst>
                                            </p:cTn>
                                            <p:tgtEl>
                                              <p:spTgt spid="65"/>
                                            </p:tgtEl>
                                            <p:attrNameLst>
                                              <p:attrName>style.visibility</p:attrName>
                                            </p:attrNameLst>
                                          </p:cBhvr>
                                          <p:to>
                                            <p:strVal val="visible"/>
                                          </p:to>
                                        </p:set>
                                        <p:anim calcmode="lin" valueType="num" p14:bounceEnd="54000">
                                          <p:cBhvr additive="base">
                                            <p:cTn id="35" dur="1200" fill="hold"/>
                                            <p:tgtEl>
                                              <p:spTgt spid="65"/>
                                            </p:tgtEl>
                                            <p:attrNameLst>
                                              <p:attrName>ppt_x</p:attrName>
                                            </p:attrNameLst>
                                          </p:cBhvr>
                                          <p:tavLst>
                                            <p:tav tm="0">
                                              <p:val>
                                                <p:strVal val="1+#ppt_w/2"/>
                                              </p:val>
                                            </p:tav>
                                            <p:tav tm="100000">
                                              <p:val>
                                                <p:strVal val="#ppt_x"/>
                                              </p:val>
                                            </p:tav>
                                          </p:tavLst>
                                        </p:anim>
                                        <p:anim calcmode="lin" valueType="num" p14:bounceEnd="54000">
                                          <p:cBhvr additive="base">
                                            <p:cTn id="36" dur="1200" fill="hold"/>
                                            <p:tgtEl>
                                              <p:spTgt spid="65"/>
                                            </p:tgtEl>
                                            <p:attrNameLst>
                                              <p:attrName>ppt_y</p:attrName>
                                            </p:attrNameLst>
                                          </p:cBhvr>
                                          <p:tavLst>
                                            <p:tav tm="0">
                                              <p:val>
                                                <p:strVal val="0-#ppt_h/2"/>
                                              </p:val>
                                            </p:tav>
                                            <p:tav tm="100000">
                                              <p:val>
                                                <p:strVal val="#ppt_y"/>
                                              </p:val>
                                            </p:tav>
                                          </p:tavLst>
                                        </p:anim>
                                      </p:childTnLst>
                                    </p:cTn>
                                  </p:par>
                                </p:childTnLst>
                              </p:cTn>
                            </p:par>
                            <p:par>
                              <p:cTn id="37" fill="hold">
                                <p:stCondLst>
                                  <p:cond delay="3100"/>
                                </p:stCondLst>
                                <p:childTnLst>
                                  <p:par>
                                    <p:cTn id="38" presetID="14" presetClass="entr" presetSubtype="1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horizontal)">
                                          <p:cBhvr>
                                            <p:cTn id="40" dur="500"/>
                                            <p:tgtEl>
                                              <p:spTgt spid="27"/>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randombar(horizontal)">
                                          <p:cBhvr>
                                            <p:cTn id="46" dur="500"/>
                                            <p:tgtEl>
                                              <p:spTgt spid="2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randombar(horizontal)">
                                          <p:cBhvr>
                                            <p:cTn id="49" dur="500"/>
                                            <p:tgtEl>
                                              <p:spTgt spid="3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randombar(horizontal)">
                                          <p:cBhvr>
                                            <p:cTn id="52" dur="500"/>
                                            <p:tgtEl>
                                              <p:spTgt spid="58"/>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randombar(horizontal)">
                                          <p:cBhvr>
                                            <p:cTn id="55" dur="500"/>
                                            <p:tgtEl>
                                              <p:spTgt spid="63"/>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randombar(horizontal)">
                                          <p:cBhvr>
                                            <p:cTn id="58" dur="500"/>
                                            <p:tgtEl>
                                              <p:spTgt spid="64"/>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3"/>
                                            </p:tgtEl>
                                            <p:attrNameLst>
                                              <p:attrName>style.visibility</p:attrName>
                                            </p:attrNameLst>
                                          </p:cBhvr>
                                          <p:to>
                                            <p:strVal val="visible"/>
                                          </p:to>
                                        </p:set>
                                        <p:animEffect transition="in" filter="wipe(left)">
                                          <p:cBhvr>
                                            <p:cTn id="61" dur="1000"/>
                                            <p:tgtEl>
                                              <p:spTgt spid="3"/>
                                            </p:tgtEl>
                                          </p:cBhvr>
                                        </p:animEffect>
                                      </p:childTnLst>
                                    </p:cTn>
                                  </p:par>
                                  <p:par>
                                    <p:cTn id="62" presetID="22" presetClass="entr" presetSubtype="8" fill="hold" grpId="0" nodeType="withEffect">
                                      <p:stCondLst>
                                        <p:cond delay="400"/>
                                      </p:stCondLst>
                                      <p:childTnLst>
                                        <p:set>
                                          <p:cBhvr>
                                            <p:cTn id="63" dur="1" fill="hold">
                                              <p:stCondLst>
                                                <p:cond delay="0"/>
                                              </p:stCondLst>
                                            </p:cTn>
                                            <p:tgtEl>
                                              <p:spTgt spid="44"/>
                                            </p:tgtEl>
                                            <p:attrNameLst>
                                              <p:attrName>style.visibility</p:attrName>
                                            </p:attrNameLst>
                                          </p:cBhvr>
                                          <p:to>
                                            <p:strVal val="visible"/>
                                          </p:to>
                                        </p:set>
                                        <p:animEffect transition="in" filter="wipe(left)">
                                          <p:cBhvr>
                                            <p:cTn id="64" dur="1000"/>
                                            <p:tgtEl>
                                              <p:spTgt spid="44"/>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1000"/>
                                            <p:tgtEl>
                                              <p:spTgt spid="48"/>
                                            </p:tgtEl>
                                          </p:cBhvr>
                                        </p:animEffect>
                                      </p:childTnLst>
                                    </p:cTn>
                                  </p:par>
                                  <p:par>
                                    <p:cTn id="68" presetID="10" presetClass="entr" presetSubtype="0" fill="hold" nodeType="withEffect">
                                      <p:stCondLst>
                                        <p:cond delay="40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0" presetClass="path" presetSubtype="0" accel="50000" decel="50000" fill="hold" nodeType="withEffect">
                                      <p:stCondLst>
                                        <p:cond delay="400"/>
                                      </p:stCondLst>
                                      <p:childTnLst>
                                        <p:animMotion origin="layout" path="M -0.90261 -0.09506 C -0.90261 -0.09476 -0.71233 -0.16142 -0.60573 -0.14167 C -0.47275 -0.13241 -0.50191 -0.14722 -0.26302 0.02315 C -0.02396 0.19352 -0.05486 0.00494 3.05556E-6 2.34568E-6 " pathEditMode="relative" rAng="0" ptsTypes="AAAA">
                                          <p:cBhvr>
                                            <p:cTn id="72" dur="2000" fill="hold"/>
                                            <p:tgtEl>
                                              <p:spTgt spid="4"/>
                                            </p:tgtEl>
                                            <p:attrNameLst>
                                              <p:attrName>ppt_x</p:attrName>
                                              <p:attrName>ppt_y</p:attrName>
                                            </p:attrNameLst>
                                          </p:cBhvr>
                                          <p:rCtr x="45122" y="6944"/>
                                        </p:animMotion>
                                      </p:childTnLst>
                                    </p:cTn>
                                  </p:par>
                                </p:childTnLst>
                              </p:cTn>
                            </p:par>
                            <p:par>
                              <p:cTn id="73" fill="hold">
                                <p:stCondLst>
                                  <p:cond delay="5500"/>
                                </p:stCondLst>
                                <p:childTnLst>
                                  <p:par>
                                    <p:cTn id="74" presetID="10" presetClass="entr" presetSubtype="0" fill="hold" grpId="0" nodeType="after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 grpId="0" animBg="1"/>
          <p:bldP spid="27" grpId="0"/>
          <p:bldP spid="28" grpId="0"/>
          <p:bldP spid="29" grpId="0"/>
          <p:bldP spid="30" grpId="0"/>
          <p:bldP spid="39" grpId="0" animBg="1"/>
          <p:bldP spid="48" grpId="0" animBg="1"/>
          <p:bldP spid="58" grpId="0"/>
          <p:bldP spid="63" grpId="0"/>
          <p:bldP spid="64" grpId="0"/>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 presetClass="entr" presetSubtype="12" accel="5200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200" fill="hold"/>
                                            <p:tgtEl>
                                              <p:spTgt spid="34"/>
                                            </p:tgtEl>
                                            <p:attrNameLst>
                                              <p:attrName>ppt_x</p:attrName>
                                            </p:attrNameLst>
                                          </p:cBhvr>
                                          <p:tavLst>
                                            <p:tav tm="0">
                                              <p:val>
                                                <p:strVal val="0-#ppt_w/2"/>
                                              </p:val>
                                            </p:tav>
                                            <p:tav tm="100000">
                                              <p:val>
                                                <p:strVal val="#ppt_x"/>
                                              </p:val>
                                            </p:tav>
                                          </p:tavLst>
                                        </p:anim>
                                        <p:anim calcmode="lin" valueType="num">
                                          <p:cBhvr additive="base">
                                            <p:cTn id="12" dur="12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stCondLst>
                                        <p:cond delay="4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200" fill="hold"/>
                                            <p:tgtEl>
                                              <p:spTgt spid="15"/>
                                            </p:tgtEl>
                                            <p:attrNameLst>
                                              <p:attrName>ppt_x</p:attrName>
                                            </p:attrNameLst>
                                          </p:cBhvr>
                                          <p:tavLst>
                                            <p:tav tm="0">
                                              <p:val>
                                                <p:strVal val="1+#ppt_w/2"/>
                                              </p:val>
                                            </p:tav>
                                            <p:tav tm="100000">
                                              <p:val>
                                                <p:strVal val="#ppt_x"/>
                                              </p:val>
                                            </p:tav>
                                          </p:tavLst>
                                        </p:anim>
                                        <p:anim calcmode="lin" valueType="num">
                                          <p:cBhvr additive="base">
                                            <p:cTn id="16" dur="12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stCondLst>
                                        <p:cond delay="9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200" fill="hold"/>
                                            <p:tgtEl>
                                              <p:spTgt spid="31"/>
                                            </p:tgtEl>
                                            <p:attrNameLst>
                                              <p:attrName>ppt_x</p:attrName>
                                            </p:attrNameLst>
                                          </p:cBhvr>
                                          <p:tavLst>
                                            <p:tav tm="0">
                                              <p:val>
                                                <p:strVal val="1+#ppt_w/2"/>
                                              </p:val>
                                            </p:tav>
                                            <p:tav tm="100000">
                                              <p:val>
                                                <p:strVal val="#ppt_x"/>
                                              </p:val>
                                            </p:tav>
                                          </p:tavLst>
                                        </p:anim>
                                        <p:anim calcmode="lin" valueType="num">
                                          <p:cBhvr additive="base">
                                            <p:cTn id="20" dur="12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3" accel="52000" fill="hold" nodeType="withEffect">
                                      <p:stCondLst>
                                        <p:cond delay="90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1200" fill="hold"/>
                                            <p:tgtEl>
                                              <p:spTgt spid="41"/>
                                            </p:tgtEl>
                                            <p:attrNameLst>
                                              <p:attrName>ppt_x</p:attrName>
                                            </p:attrNameLst>
                                          </p:cBhvr>
                                          <p:tavLst>
                                            <p:tav tm="0">
                                              <p:val>
                                                <p:strVal val="1+#ppt_w/2"/>
                                              </p:val>
                                            </p:tav>
                                            <p:tav tm="100000">
                                              <p:val>
                                                <p:strVal val="#ppt_x"/>
                                              </p:val>
                                            </p:tav>
                                          </p:tavLst>
                                        </p:anim>
                                        <p:anim calcmode="lin" valueType="num">
                                          <p:cBhvr additive="base">
                                            <p:cTn id="24" dur="1200" fill="hold"/>
                                            <p:tgtEl>
                                              <p:spTgt spid="41"/>
                                            </p:tgtEl>
                                            <p:attrNameLst>
                                              <p:attrName>ppt_y</p:attrName>
                                            </p:attrNameLst>
                                          </p:cBhvr>
                                          <p:tavLst>
                                            <p:tav tm="0">
                                              <p:val>
                                                <p:strVal val="0-#ppt_h/2"/>
                                              </p:val>
                                            </p:tav>
                                            <p:tav tm="100000">
                                              <p:val>
                                                <p:strVal val="#ppt_y"/>
                                              </p:val>
                                            </p:tav>
                                          </p:tavLst>
                                        </p:anim>
                                      </p:childTnLst>
                                    </p:cTn>
                                  </p:par>
                                  <p:par>
                                    <p:cTn id="25" presetID="2" presetClass="entr" presetSubtype="6" accel="52000" fill="hold" nodeType="withEffect">
                                      <p:stCondLst>
                                        <p:cond delay="140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1200" fill="hold"/>
                                            <p:tgtEl>
                                              <p:spTgt spid="45"/>
                                            </p:tgtEl>
                                            <p:attrNameLst>
                                              <p:attrName>ppt_x</p:attrName>
                                            </p:attrNameLst>
                                          </p:cBhvr>
                                          <p:tavLst>
                                            <p:tav tm="0">
                                              <p:val>
                                                <p:strVal val="1+#ppt_w/2"/>
                                              </p:val>
                                            </p:tav>
                                            <p:tav tm="100000">
                                              <p:val>
                                                <p:strVal val="#ppt_x"/>
                                              </p:val>
                                            </p:tav>
                                          </p:tavLst>
                                        </p:anim>
                                        <p:anim calcmode="lin" valueType="num">
                                          <p:cBhvr additive="base">
                                            <p:cTn id="28" dur="12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6" accel="52000" fill="hold" nodeType="withEffect">
                                      <p:stCondLst>
                                        <p:cond delay="140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1200" fill="hold"/>
                                            <p:tgtEl>
                                              <p:spTgt spid="60"/>
                                            </p:tgtEl>
                                            <p:attrNameLst>
                                              <p:attrName>ppt_x</p:attrName>
                                            </p:attrNameLst>
                                          </p:cBhvr>
                                          <p:tavLst>
                                            <p:tav tm="0">
                                              <p:val>
                                                <p:strVal val="1+#ppt_w/2"/>
                                              </p:val>
                                            </p:tav>
                                            <p:tav tm="100000">
                                              <p:val>
                                                <p:strVal val="#ppt_x"/>
                                              </p:val>
                                            </p:tav>
                                          </p:tavLst>
                                        </p:anim>
                                        <p:anim calcmode="lin" valueType="num">
                                          <p:cBhvr additive="base">
                                            <p:cTn id="32" dur="1200" fill="hold"/>
                                            <p:tgtEl>
                                              <p:spTgt spid="60"/>
                                            </p:tgtEl>
                                            <p:attrNameLst>
                                              <p:attrName>ppt_y</p:attrName>
                                            </p:attrNameLst>
                                          </p:cBhvr>
                                          <p:tavLst>
                                            <p:tav tm="0">
                                              <p:val>
                                                <p:strVal val="1+#ppt_h/2"/>
                                              </p:val>
                                            </p:tav>
                                            <p:tav tm="100000">
                                              <p:val>
                                                <p:strVal val="#ppt_y"/>
                                              </p:val>
                                            </p:tav>
                                          </p:tavLst>
                                        </p:anim>
                                      </p:childTnLst>
                                    </p:cTn>
                                  </p:par>
                                  <p:par>
                                    <p:cTn id="33" presetID="2" presetClass="entr" presetSubtype="3" accel="52000" fill="hold" nodeType="withEffect">
                                      <p:stCondLst>
                                        <p:cond delay="90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1200" fill="hold"/>
                                            <p:tgtEl>
                                              <p:spTgt spid="65"/>
                                            </p:tgtEl>
                                            <p:attrNameLst>
                                              <p:attrName>ppt_x</p:attrName>
                                            </p:attrNameLst>
                                          </p:cBhvr>
                                          <p:tavLst>
                                            <p:tav tm="0">
                                              <p:val>
                                                <p:strVal val="1+#ppt_w/2"/>
                                              </p:val>
                                            </p:tav>
                                            <p:tav tm="100000">
                                              <p:val>
                                                <p:strVal val="#ppt_x"/>
                                              </p:val>
                                            </p:tav>
                                          </p:tavLst>
                                        </p:anim>
                                        <p:anim calcmode="lin" valueType="num">
                                          <p:cBhvr additive="base">
                                            <p:cTn id="36" dur="1200" fill="hold"/>
                                            <p:tgtEl>
                                              <p:spTgt spid="65"/>
                                            </p:tgtEl>
                                            <p:attrNameLst>
                                              <p:attrName>ppt_y</p:attrName>
                                            </p:attrNameLst>
                                          </p:cBhvr>
                                          <p:tavLst>
                                            <p:tav tm="0">
                                              <p:val>
                                                <p:strVal val="0-#ppt_h/2"/>
                                              </p:val>
                                            </p:tav>
                                            <p:tav tm="100000">
                                              <p:val>
                                                <p:strVal val="#ppt_y"/>
                                              </p:val>
                                            </p:tav>
                                          </p:tavLst>
                                        </p:anim>
                                      </p:childTnLst>
                                    </p:cTn>
                                  </p:par>
                                </p:childTnLst>
                              </p:cTn>
                            </p:par>
                            <p:par>
                              <p:cTn id="37" fill="hold">
                                <p:stCondLst>
                                  <p:cond delay="3100"/>
                                </p:stCondLst>
                                <p:childTnLst>
                                  <p:par>
                                    <p:cTn id="38" presetID="14" presetClass="entr" presetSubtype="1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horizontal)">
                                          <p:cBhvr>
                                            <p:cTn id="40" dur="500"/>
                                            <p:tgtEl>
                                              <p:spTgt spid="27"/>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randombar(horizontal)">
                                          <p:cBhvr>
                                            <p:cTn id="46" dur="500"/>
                                            <p:tgtEl>
                                              <p:spTgt spid="2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randombar(horizontal)">
                                          <p:cBhvr>
                                            <p:cTn id="49" dur="500"/>
                                            <p:tgtEl>
                                              <p:spTgt spid="3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randombar(horizontal)">
                                          <p:cBhvr>
                                            <p:cTn id="52" dur="500"/>
                                            <p:tgtEl>
                                              <p:spTgt spid="58"/>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randombar(horizontal)">
                                          <p:cBhvr>
                                            <p:cTn id="55" dur="500"/>
                                            <p:tgtEl>
                                              <p:spTgt spid="63"/>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randombar(horizontal)">
                                          <p:cBhvr>
                                            <p:cTn id="58" dur="500"/>
                                            <p:tgtEl>
                                              <p:spTgt spid="64"/>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3"/>
                                            </p:tgtEl>
                                            <p:attrNameLst>
                                              <p:attrName>style.visibility</p:attrName>
                                            </p:attrNameLst>
                                          </p:cBhvr>
                                          <p:to>
                                            <p:strVal val="visible"/>
                                          </p:to>
                                        </p:set>
                                        <p:animEffect transition="in" filter="wipe(left)">
                                          <p:cBhvr>
                                            <p:cTn id="61" dur="1000"/>
                                            <p:tgtEl>
                                              <p:spTgt spid="3"/>
                                            </p:tgtEl>
                                          </p:cBhvr>
                                        </p:animEffect>
                                      </p:childTnLst>
                                    </p:cTn>
                                  </p:par>
                                  <p:par>
                                    <p:cTn id="62" presetID="22" presetClass="entr" presetSubtype="8" fill="hold" grpId="0" nodeType="withEffect">
                                      <p:stCondLst>
                                        <p:cond delay="400"/>
                                      </p:stCondLst>
                                      <p:childTnLst>
                                        <p:set>
                                          <p:cBhvr>
                                            <p:cTn id="63" dur="1" fill="hold">
                                              <p:stCondLst>
                                                <p:cond delay="0"/>
                                              </p:stCondLst>
                                            </p:cTn>
                                            <p:tgtEl>
                                              <p:spTgt spid="44"/>
                                            </p:tgtEl>
                                            <p:attrNameLst>
                                              <p:attrName>style.visibility</p:attrName>
                                            </p:attrNameLst>
                                          </p:cBhvr>
                                          <p:to>
                                            <p:strVal val="visible"/>
                                          </p:to>
                                        </p:set>
                                        <p:animEffect transition="in" filter="wipe(left)">
                                          <p:cBhvr>
                                            <p:cTn id="64" dur="1000"/>
                                            <p:tgtEl>
                                              <p:spTgt spid="44"/>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1000"/>
                                            <p:tgtEl>
                                              <p:spTgt spid="48"/>
                                            </p:tgtEl>
                                          </p:cBhvr>
                                        </p:animEffect>
                                      </p:childTnLst>
                                    </p:cTn>
                                  </p:par>
                                  <p:par>
                                    <p:cTn id="68" presetID="10" presetClass="entr" presetSubtype="0" fill="hold" nodeType="withEffect">
                                      <p:stCondLst>
                                        <p:cond delay="40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0" presetClass="path" presetSubtype="0" accel="50000" decel="50000" fill="hold" nodeType="withEffect">
                                      <p:stCondLst>
                                        <p:cond delay="400"/>
                                      </p:stCondLst>
                                      <p:childTnLst>
                                        <p:animMotion origin="layout" path="M -0.90261 -0.09506 C -0.90261 -0.09476 -0.71233 -0.16142 -0.60573 -0.14167 C -0.47275 -0.13241 -0.50191 -0.14722 -0.26302 0.02315 C -0.02396 0.19352 -0.05486 0.00494 3.05556E-6 2.34568E-6 " pathEditMode="relative" rAng="0" ptsTypes="AAAA">
                                          <p:cBhvr>
                                            <p:cTn id="72" dur="2000" fill="hold"/>
                                            <p:tgtEl>
                                              <p:spTgt spid="4"/>
                                            </p:tgtEl>
                                            <p:attrNameLst>
                                              <p:attrName>ppt_x</p:attrName>
                                              <p:attrName>ppt_y</p:attrName>
                                            </p:attrNameLst>
                                          </p:cBhvr>
                                          <p:rCtr x="45122" y="6944"/>
                                        </p:animMotion>
                                      </p:childTnLst>
                                    </p:cTn>
                                  </p:par>
                                </p:childTnLst>
                              </p:cTn>
                            </p:par>
                            <p:par>
                              <p:cTn id="73" fill="hold">
                                <p:stCondLst>
                                  <p:cond delay="5500"/>
                                </p:stCondLst>
                                <p:childTnLst>
                                  <p:par>
                                    <p:cTn id="74" presetID="10" presetClass="entr" presetSubtype="0" fill="hold" grpId="0" nodeType="after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 grpId="0" animBg="1"/>
          <p:bldP spid="27" grpId="0"/>
          <p:bldP spid="28" grpId="0"/>
          <p:bldP spid="29" grpId="0"/>
          <p:bldP spid="30" grpId="0"/>
          <p:bldP spid="39" grpId="0" animBg="1"/>
          <p:bldP spid="48" grpId="0" animBg="1"/>
          <p:bldP spid="58" grpId="0"/>
          <p:bldP spid="63" grpId="0"/>
          <p:bldP spid="64" grpId="0"/>
          <p:bldP spid="49"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9E866F6-9E93-478A-8F01-EEC924FDD01C}"/>
              </a:ext>
            </a:extLst>
          </p:cNvPr>
          <p:cNvPicPr>
            <a:picLocks noChangeAspect="1"/>
          </p:cNvPicPr>
          <p:nvPr/>
        </p:nvPicPr>
        <p:blipFill>
          <a:blip r:embed="rId2" cstate="email"/>
          <a:stretch>
            <a:fillRect/>
          </a:stretch>
        </p:blipFill>
        <p:spPr>
          <a:xfrm>
            <a:off x="35496" y="138112"/>
            <a:ext cx="9108504" cy="4867275"/>
          </a:xfrm>
          <a:prstGeom prst="rect">
            <a:avLst/>
          </a:prstGeom>
        </p:spPr>
      </p:pic>
      <p:pic>
        <p:nvPicPr>
          <p:cNvPr id="4" name="图片 3">
            <a:extLst>
              <a:ext uri="{FF2B5EF4-FFF2-40B4-BE49-F238E27FC236}">
                <a16:creationId xmlns:a16="http://schemas.microsoft.com/office/drawing/2014/main" id="{9B102332-835F-465C-81E3-A5A8E3246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627534"/>
            <a:ext cx="4538686" cy="3744416"/>
          </a:xfrm>
          <a:prstGeom prst="rect">
            <a:avLst/>
          </a:prstGeom>
        </p:spPr>
      </p:pic>
      <p:sp>
        <p:nvSpPr>
          <p:cNvPr id="5" name="TextBox 26">
            <a:extLst>
              <a:ext uri="{FF2B5EF4-FFF2-40B4-BE49-F238E27FC236}">
                <a16:creationId xmlns:a16="http://schemas.microsoft.com/office/drawing/2014/main" id="{8CD1D5B8-CB37-4906-88A4-7F8089C04F65}"/>
              </a:ext>
            </a:extLst>
          </p:cNvPr>
          <p:cNvSpPr txBox="1"/>
          <p:nvPr/>
        </p:nvSpPr>
        <p:spPr>
          <a:xfrm>
            <a:off x="4790206" y="627534"/>
            <a:ext cx="3814242" cy="3619792"/>
          </a:xfrm>
          <a:prstGeom prst="rect">
            <a:avLst/>
          </a:prstGeom>
          <a:noFill/>
        </p:spPr>
        <p:txBody>
          <a:bodyPr wrap="square" lIns="68598" tIns="34299" rIns="68598" bIns="34299" rtlCol="0">
            <a:spAutoFit/>
          </a:bodyPr>
          <a:lstStyle/>
          <a:p>
            <a:pPr lvl="1" fontAlgn="auto">
              <a:lnSpc>
                <a:spcPct val="130000"/>
              </a:lnSpc>
              <a:spcBef>
                <a:spcPts val="0"/>
              </a:spcBef>
              <a:spcAft>
                <a:spcPts val="0"/>
              </a:spcAft>
              <a:defRPr/>
            </a:pPr>
            <a:r>
              <a:rPr kumimoji="0" lang="zh-CN" altLang="en-US" sz="1050" b="1"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最早的股票证书</a:t>
            </a:r>
            <a:endParaRPr kumimoji="0" lang="en-US" altLang="zh-CN" sz="1050" b="1"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荷兰联合东印度公司（</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1606</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年）</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这是我们见到最早的一张面向公众发型的债券</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第一个公开上市的公司</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第一个真正意义上的跨国公司</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最强盛时期，该公司雇佣的员工数量一度达</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70000</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名</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老证券交易所：</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建于</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1808-1611</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年，由建筑师</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Hendrick de Keyser</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设计，当时正值</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17</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世纪债券交易的发展时期。大量政府债和公司股票在这里进行交易</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荷兰的阿姆斯特丹</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东印度公司旧址：</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公司旧址的巨大阁楼上曾储藏食品和亚洲的产品，而楼下则是一个屠宰场。新的翼楼于</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1606</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年建成，包括管理者的会议室、财务室和税收室</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荷兰的阿姆斯特丹</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TextBox 72">
            <a:extLst>
              <a:ext uri="{FF2B5EF4-FFF2-40B4-BE49-F238E27FC236}">
                <a16:creationId xmlns:a16="http://schemas.microsoft.com/office/drawing/2014/main" id="{C2D51099-3F53-43CF-A982-1E565039B494}"/>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419217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9E866F6-9E93-478A-8F01-EEC924FDD01C}"/>
              </a:ext>
            </a:extLst>
          </p:cNvPr>
          <p:cNvPicPr>
            <a:picLocks noChangeAspect="1"/>
          </p:cNvPicPr>
          <p:nvPr/>
        </p:nvPicPr>
        <p:blipFill>
          <a:blip r:embed="rId2" cstate="email"/>
          <a:stretch>
            <a:fillRect/>
          </a:stretch>
        </p:blipFill>
        <p:spPr>
          <a:xfrm>
            <a:off x="35496" y="138112"/>
            <a:ext cx="9108504" cy="4867275"/>
          </a:xfrm>
          <a:prstGeom prst="rect">
            <a:avLst/>
          </a:prstGeom>
        </p:spPr>
      </p:pic>
      <p:sp>
        <p:nvSpPr>
          <p:cNvPr id="5" name="TextBox 26">
            <a:extLst>
              <a:ext uri="{FF2B5EF4-FFF2-40B4-BE49-F238E27FC236}">
                <a16:creationId xmlns:a16="http://schemas.microsoft.com/office/drawing/2014/main" id="{8CD1D5B8-CB37-4906-88A4-7F8089C04F65}"/>
              </a:ext>
            </a:extLst>
          </p:cNvPr>
          <p:cNvSpPr txBox="1"/>
          <p:nvPr/>
        </p:nvSpPr>
        <p:spPr>
          <a:xfrm>
            <a:off x="4139952" y="537476"/>
            <a:ext cx="3814242" cy="2569504"/>
          </a:xfrm>
          <a:prstGeom prst="rect">
            <a:avLst/>
          </a:prstGeom>
          <a:noFill/>
        </p:spPr>
        <p:txBody>
          <a:bodyPr wrap="square" lIns="68598" tIns="34299" rIns="68598" bIns="34299" rtlCol="0">
            <a:spAutoFit/>
          </a:bodyPr>
          <a:lstStyle/>
          <a:p>
            <a:pPr lvl="1" fontAlgn="auto">
              <a:lnSpc>
                <a:spcPct val="130000"/>
              </a:lnSpc>
              <a:spcBef>
                <a:spcPts val="0"/>
              </a:spcBef>
              <a:spcAft>
                <a:spcPts val="0"/>
              </a:spcAft>
              <a:defRPr/>
            </a:pPr>
            <a:r>
              <a:rPr lang="zh-CN" altLang="en-US" sz="1050" b="1" kern="0" dirty="0">
                <a:solidFill>
                  <a:schemeClr val="tx1">
                    <a:lumMod val="85000"/>
                    <a:lumOff val="15000"/>
                  </a:schemeClr>
                </a:solidFill>
                <a:latin typeface="微软雅黑" panose="020B0503020204020204" pitchFamily="34" charset="-122"/>
                <a:ea typeface="微软雅黑" panose="020B0503020204020204" pitchFamily="34" charset="-122"/>
              </a:rPr>
              <a:t>本间宗久</a:t>
            </a:r>
            <a:endParaRPr lang="en-US" altLang="zh-CN" sz="1050" b="1"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1724</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1803</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年），是日本江户时代的大米商，也是日本传统著名的相场师之一，相当于现在所称的投资或投机大师。</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而根据明确的历史记载，世界上第一个对技术交易规则进行文字记录的国家是日本</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传说</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K</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线即本间宗久发明的，后人根据书录总结。</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最初开始把日线的走势整理归纳人。当时日本最富有的人。</a:t>
            </a: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三猿金泉录</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“酒田战法”</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rPr>
              <a:t>本间宗久秘闻录</a:t>
            </a: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a:t>
            </a:r>
          </a:p>
          <a:p>
            <a:pPr lvl="1" fontAlgn="auto">
              <a:lnSpc>
                <a:spcPct val="130000"/>
              </a:lnSpc>
              <a:spcBef>
                <a:spcPts val="0"/>
              </a:spcBef>
              <a:spcAft>
                <a:spcPts val="0"/>
              </a:spcAft>
              <a:defRPr/>
            </a:pPr>
            <a:endPar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lvl="1" fontAlgn="auto">
              <a:lnSpc>
                <a:spcPct val="130000"/>
              </a:lnSpc>
              <a:spcBef>
                <a:spcPts val="0"/>
              </a:spcBef>
              <a:spcAft>
                <a:spcPts val="0"/>
              </a:spcAft>
              <a:defRPr/>
            </a:pPr>
            <a:r>
              <a:rPr lang="en-US" altLang="zh-CN" sz="1050" kern="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105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2C10089-B145-4984-9968-09EDFA114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614019"/>
            <a:ext cx="2391011" cy="3680034"/>
          </a:xfrm>
          <a:prstGeom prst="rect">
            <a:avLst/>
          </a:prstGeom>
        </p:spPr>
      </p:pic>
      <p:pic>
        <p:nvPicPr>
          <p:cNvPr id="8" name="图片 7">
            <a:extLst>
              <a:ext uri="{FF2B5EF4-FFF2-40B4-BE49-F238E27FC236}">
                <a16:creationId xmlns:a16="http://schemas.microsoft.com/office/drawing/2014/main" id="{6AF5CE84-2263-4635-A2D8-674ED0CDB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9748" y="2682752"/>
            <a:ext cx="4030266" cy="1647183"/>
          </a:xfrm>
          <a:prstGeom prst="rect">
            <a:avLst/>
          </a:prstGeom>
        </p:spPr>
      </p:pic>
      <p:sp>
        <p:nvSpPr>
          <p:cNvPr id="7" name="TextBox 72">
            <a:extLst>
              <a:ext uri="{FF2B5EF4-FFF2-40B4-BE49-F238E27FC236}">
                <a16:creationId xmlns:a16="http://schemas.microsoft.com/office/drawing/2014/main" id="{DC159BDE-A268-4429-AE0B-1ABCE562AA19}"/>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204475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9E866F6-9E93-478A-8F01-EEC924FDD01C}"/>
              </a:ext>
            </a:extLst>
          </p:cNvPr>
          <p:cNvPicPr>
            <a:picLocks noChangeAspect="1"/>
          </p:cNvPicPr>
          <p:nvPr/>
        </p:nvPicPr>
        <p:blipFill>
          <a:blip r:embed="rId2" cstate="email"/>
          <a:stretch>
            <a:fillRect/>
          </a:stretch>
        </p:blipFill>
        <p:spPr>
          <a:xfrm>
            <a:off x="35496" y="138112"/>
            <a:ext cx="9108504" cy="4867275"/>
          </a:xfrm>
          <a:prstGeom prst="rect">
            <a:avLst/>
          </a:prstGeom>
        </p:spPr>
      </p:pic>
      <p:sp>
        <p:nvSpPr>
          <p:cNvPr id="6" name="文本框 5">
            <a:extLst>
              <a:ext uri="{FF2B5EF4-FFF2-40B4-BE49-F238E27FC236}">
                <a16:creationId xmlns:a16="http://schemas.microsoft.com/office/drawing/2014/main" id="{2C69258D-A71C-4A00-BA5C-A93A3115E51B}"/>
              </a:ext>
            </a:extLst>
          </p:cNvPr>
          <p:cNvSpPr txBox="1"/>
          <p:nvPr/>
        </p:nvSpPr>
        <p:spPr>
          <a:xfrm>
            <a:off x="5004048" y="627534"/>
            <a:ext cx="3456384" cy="3000819"/>
          </a:xfrm>
          <a:prstGeom prst="rect">
            <a:avLst/>
          </a:prstGeom>
          <a:noFill/>
        </p:spPr>
        <p:txBody>
          <a:bodyPr wrap="square" lIns="91438" tIns="45719" rIns="91438" bIns="45719" rtlCol="0">
            <a:spAutoFit/>
          </a:bodyPr>
          <a:lstStyle/>
          <a:p>
            <a:r>
              <a:rPr lang="zh-CN" altLang="en-US" sz="1050" b="1" dirty="0">
                <a:latin typeface="微软雅黑" panose="020B0503020204020204" pitchFamily="34" charset="-122"/>
                <a:ea typeface="微软雅黑" panose="020B0503020204020204" pitchFamily="34" charset="-122"/>
              </a:rPr>
              <a:t>查尔斯</a:t>
            </a:r>
            <a:r>
              <a:rPr lang="en-US" altLang="zh-CN" sz="1050" b="1" dirty="0">
                <a:latin typeface="微软雅黑" panose="020B0503020204020204" pitchFamily="34" charset="-122"/>
                <a:ea typeface="微软雅黑" panose="020B0503020204020204" pitchFamily="34" charset="-122"/>
              </a:rPr>
              <a:t>.</a:t>
            </a:r>
            <a:r>
              <a:rPr lang="zh-CN" altLang="en-US" sz="1050" b="1" dirty="0">
                <a:latin typeface="微软雅黑" panose="020B0503020204020204" pitchFamily="34" charset="-122"/>
                <a:ea typeface="微软雅黑" panose="020B0503020204020204" pitchFamily="34" charset="-122"/>
              </a:rPr>
              <a:t>道</a:t>
            </a:r>
            <a:endParaRPr lang="en-US" altLang="zh-CN" sz="1050" b="1"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1851-1902</a:t>
            </a:r>
            <a:r>
              <a:rPr lang="zh-CN" altLang="en-US" sz="1050" dirty="0">
                <a:latin typeface="微软雅黑" panose="020B0503020204020204" pitchFamily="34" charset="-122"/>
                <a:ea typeface="微软雅黑" panose="020B0503020204020204" pitchFamily="34" charset="-122"/>
              </a:rPr>
              <a:t>） </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道氏理论创始人</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查尔斯</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道很大程度上推动了技术分析在市场中的实践应用，贡献极其巨大，因此他被尊称为“现代技术分析之父”。此外，查尔斯</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道还创建的股票平均指数，并开创性地使用指数来衡量股票市场的整体表现，这使得众多股票之间的相互作用机制被世人所理解。</a:t>
            </a:r>
            <a:endParaRPr lang="en-US" altLang="zh-CN" sz="1050" dirty="0">
              <a:latin typeface="微软雅黑" panose="020B0503020204020204" pitchFamily="34" charset="-122"/>
              <a:ea typeface="微软雅黑" panose="020B0503020204020204" pitchFamily="34" charset="-122"/>
            </a:endParaRPr>
          </a:p>
          <a:p>
            <a:endParaRPr lang="zh-CN" altLang="en-US"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道琼斯指数的发明人</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三大假设：</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认为操作、市场指数会反映每一条信息、道氏理论是客观化的分析理论。</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道氏理论断言，股票会随市场的趋势同向变化以反映市场趋势和状况。股票的变化表现为三种趋势：主要趋势、中期趋势及短期趋势。</a:t>
            </a:r>
            <a:endParaRPr lang="en-US" altLang="zh-CN" sz="1050" dirty="0">
              <a:latin typeface="微软雅黑" panose="020B0503020204020204" pitchFamily="34" charset="-122"/>
              <a:ea typeface="微软雅黑" panose="020B0503020204020204" pitchFamily="34" charset="-122"/>
            </a:endParaRPr>
          </a:p>
        </p:txBody>
      </p:sp>
      <p:sp>
        <p:nvSpPr>
          <p:cNvPr id="5" name="TextBox 72">
            <a:extLst>
              <a:ext uri="{FF2B5EF4-FFF2-40B4-BE49-F238E27FC236}">
                <a16:creationId xmlns:a16="http://schemas.microsoft.com/office/drawing/2014/main" id="{2CA5FB91-5C64-4526-BC10-923BDDD6EBE4}"/>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pic>
        <p:nvPicPr>
          <p:cNvPr id="7" name="图片 6">
            <a:extLst>
              <a:ext uri="{FF2B5EF4-FFF2-40B4-BE49-F238E27FC236}">
                <a16:creationId xmlns:a16="http://schemas.microsoft.com/office/drawing/2014/main" id="{260FFF04-BB4F-41D2-AD72-837FACCE4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599582"/>
            <a:ext cx="3526850" cy="3816424"/>
          </a:xfrm>
          <a:prstGeom prst="rect">
            <a:avLst/>
          </a:prstGeom>
        </p:spPr>
      </p:pic>
    </p:spTree>
    <p:extLst>
      <p:ext uri="{BB962C8B-B14F-4D97-AF65-F5344CB8AC3E}">
        <p14:creationId xmlns:p14="http://schemas.microsoft.com/office/powerpoint/2010/main" val="411977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9E866F6-9E93-478A-8F01-EEC924FDD01C}"/>
              </a:ext>
            </a:extLst>
          </p:cNvPr>
          <p:cNvPicPr>
            <a:picLocks noChangeAspect="1"/>
          </p:cNvPicPr>
          <p:nvPr/>
        </p:nvPicPr>
        <p:blipFill>
          <a:blip r:embed="rId2" cstate="email"/>
          <a:stretch>
            <a:fillRect/>
          </a:stretch>
        </p:blipFill>
        <p:spPr>
          <a:xfrm>
            <a:off x="35496" y="138112"/>
            <a:ext cx="9108504" cy="4867275"/>
          </a:xfrm>
          <a:prstGeom prst="rect">
            <a:avLst/>
          </a:prstGeom>
        </p:spPr>
      </p:pic>
      <p:sp>
        <p:nvSpPr>
          <p:cNvPr id="6" name="文本框 5">
            <a:extLst>
              <a:ext uri="{FF2B5EF4-FFF2-40B4-BE49-F238E27FC236}">
                <a16:creationId xmlns:a16="http://schemas.microsoft.com/office/drawing/2014/main" id="{2C69258D-A71C-4A00-BA5C-A93A3115E51B}"/>
              </a:ext>
            </a:extLst>
          </p:cNvPr>
          <p:cNvSpPr txBox="1"/>
          <p:nvPr/>
        </p:nvSpPr>
        <p:spPr>
          <a:xfrm>
            <a:off x="5004048" y="627534"/>
            <a:ext cx="3456384" cy="3485568"/>
          </a:xfrm>
          <a:prstGeom prst="rect">
            <a:avLst/>
          </a:prstGeom>
          <a:noFill/>
        </p:spPr>
        <p:txBody>
          <a:bodyPr wrap="square" lIns="91438" tIns="45719" rIns="91438" bIns="45719" rtlCol="0">
            <a:spAutoFit/>
          </a:bodyPr>
          <a:lstStyle/>
          <a:p>
            <a:r>
              <a:rPr lang="zh-CN" altLang="en-US" sz="1050" b="1" dirty="0">
                <a:latin typeface="微软雅黑" panose="020B0503020204020204" pitchFamily="34" charset="-122"/>
                <a:ea typeface="微软雅黑" panose="020B0503020204020204" pitchFamily="34" charset="-122"/>
              </a:rPr>
              <a:t>拉尔夫</a:t>
            </a:r>
            <a:r>
              <a:rPr lang="en-US" altLang="zh-CN" sz="1050" b="1" dirty="0">
                <a:latin typeface="微软雅黑" panose="020B0503020204020204" pitchFamily="34" charset="-122"/>
                <a:ea typeface="微软雅黑" panose="020B0503020204020204" pitchFamily="34" charset="-122"/>
              </a:rPr>
              <a:t>·</a:t>
            </a:r>
            <a:r>
              <a:rPr lang="zh-CN" altLang="en-US" sz="1050" b="1" dirty="0">
                <a:latin typeface="微软雅黑" panose="020B0503020204020204" pitchFamily="34" charset="-122"/>
                <a:ea typeface="微软雅黑" panose="020B0503020204020204" pitchFamily="34" charset="-122"/>
              </a:rPr>
              <a:t>纳尔逊</a:t>
            </a:r>
            <a:r>
              <a:rPr lang="en-US" altLang="zh-CN" sz="1050" b="1" dirty="0">
                <a:latin typeface="微软雅黑" panose="020B0503020204020204" pitchFamily="34" charset="-122"/>
                <a:ea typeface="微软雅黑" panose="020B0503020204020204" pitchFamily="34" charset="-122"/>
              </a:rPr>
              <a:t>·</a:t>
            </a:r>
            <a:r>
              <a:rPr lang="zh-CN" altLang="en-US" sz="1050" b="1" dirty="0">
                <a:latin typeface="微软雅黑" panose="020B0503020204020204" pitchFamily="34" charset="-122"/>
                <a:ea typeface="微软雅黑" panose="020B0503020204020204" pitchFamily="34" charset="-122"/>
              </a:rPr>
              <a:t>艾略特</a:t>
            </a:r>
            <a:endParaRPr lang="en-US" altLang="zh-CN" sz="1050" b="1"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1871-1948</a:t>
            </a:r>
            <a:r>
              <a:rPr lang="zh-CN" altLang="en-US" sz="1050" dirty="0">
                <a:latin typeface="微软雅黑" panose="020B0503020204020204" pitchFamily="34" charset="-122"/>
                <a:ea typeface="微软雅黑" panose="020B0503020204020204" pitchFamily="34" charset="-122"/>
              </a:rPr>
              <a:t>） </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波浪理论创始人</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自然法则</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宇宙奥秘</a:t>
            </a:r>
            <a:r>
              <a:rPr lang="en-US" altLang="zh-CN" sz="1050" dirty="0">
                <a:latin typeface="微软雅黑" panose="020B0503020204020204" pitchFamily="34" charset="-122"/>
                <a:ea typeface="微软雅黑" panose="020B0503020204020204" pitchFamily="34" charset="-122"/>
              </a:rPr>
              <a:t>》</a:t>
            </a: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波浪理论基本原理主要有三方面：形态、时间、比率</a:t>
            </a:r>
          </a:p>
          <a:p>
            <a:r>
              <a:rPr lang="en-US" altLang="zh-CN" sz="1050" dirty="0">
                <a:latin typeface="微软雅黑" panose="020B0503020204020204" pitchFamily="34" charset="-122"/>
                <a:ea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rPr>
              <a:t>价格走势形成的形态；构成理论重要元素的波浪形态和构造。</a:t>
            </a:r>
            <a:endParaRPr lang="en-US" altLang="zh-CN" sz="1050" dirty="0">
              <a:latin typeface="微软雅黑" panose="020B0503020204020204" pitchFamily="34" charset="-122"/>
              <a:ea typeface="微软雅黑" panose="020B0503020204020204" pitchFamily="34" charset="-122"/>
            </a:endParaRPr>
          </a:p>
          <a:p>
            <a:endParaRPr lang="zh-CN" altLang="en-US"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2.</a:t>
            </a:r>
            <a:r>
              <a:rPr lang="zh-CN" altLang="en-US" sz="1050" dirty="0">
                <a:latin typeface="微软雅黑" panose="020B0503020204020204" pitchFamily="34" charset="-122"/>
                <a:ea typeface="微软雅黑" panose="020B0503020204020204" pitchFamily="34" charset="-122"/>
              </a:rPr>
              <a:t>走势图中各个高点和低点所处的相对位置，即波幅比率。</a:t>
            </a:r>
            <a:endParaRPr lang="en-US" altLang="zh-CN" sz="1050" dirty="0">
              <a:latin typeface="微软雅黑" panose="020B0503020204020204" pitchFamily="34" charset="-122"/>
              <a:ea typeface="微软雅黑" panose="020B0503020204020204" pitchFamily="34" charset="-122"/>
            </a:endParaRPr>
          </a:p>
          <a:p>
            <a:endParaRPr lang="zh-CN" altLang="en-US"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rPr>
              <a:t>完成某个形态所经历的时间长短，即持续时间。</a:t>
            </a:r>
          </a:p>
          <a:p>
            <a:r>
              <a:rPr lang="zh-CN" altLang="en-US" sz="1050" dirty="0">
                <a:latin typeface="微软雅黑" panose="020B0503020204020204" pitchFamily="34" charset="-122"/>
                <a:ea typeface="微软雅黑" panose="020B0503020204020204" pitchFamily="34" charset="-122"/>
              </a:rPr>
              <a:t>在这三个方面中，形态最为主要，是波浪理论赖以生存的基础。数浪的正确与否，对成功运用波浪理论进行投资时机的掌握至关重要。</a:t>
            </a:r>
            <a:endParaRPr lang="en-US" altLang="zh-CN" sz="1050" dirty="0">
              <a:latin typeface="微软雅黑" panose="020B0503020204020204" pitchFamily="34" charset="-122"/>
              <a:ea typeface="微软雅黑" panose="020B0503020204020204" pitchFamily="34" charset="-122"/>
            </a:endParaRPr>
          </a:p>
          <a:p>
            <a:endParaRPr lang="zh-CN" altLang="en-US"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运用波浪理论关键是看准趋势，数好浪，实际行情中，大浪中有小浪，小浪中有细浪，很容易让投资者陷入千人千浪的误区。</a:t>
            </a:r>
          </a:p>
          <a:p>
            <a:endParaRPr lang="en-US" altLang="zh-CN" sz="105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642BE6D-4AA5-435D-AA07-968BBD335378}"/>
              </a:ext>
            </a:extLst>
          </p:cNvPr>
          <p:cNvPicPr>
            <a:picLocks noChangeAspect="1"/>
          </p:cNvPicPr>
          <p:nvPr/>
        </p:nvPicPr>
        <p:blipFill>
          <a:blip r:embed="rId3"/>
          <a:stretch>
            <a:fillRect/>
          </a:stretch>
        </p:blipFill>
        <p:spPr>
          <a:xfrm>
            <a:off x="1309800" y="555526"/>
            <a:ext cx="2830153" cy="3885916"/>
          </a:xfrm>
          <a:prstGeom prst="rect">
            <a:avLst/>
          </a:prstGeom>
        </p:spPr>
      </p:pic>
      <p:sp>
        <p:nvSpPr>
          <p:cNvPr id="5" name="TextBox 72">
            <a:extLst>
              <a:ext uri="{FF2B5EF4-FFF2-40B4-BE49-F238E27FC236}">
                <a16:creationId xmlns:a16="http://schemas.microsoft.com/office/drawing/2014/main" id="{2CA5FB91-5C64-4526-BC10-923BDDD6EBE4}"/>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22849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9E866F6-9E93-478A-8F01-EEC924FDD01C}"/>
              </a:ext>
            </a:extLst>
          </p:cNvPr>
          <p:cNvPicPr>
            <a:picLocks noChangeAspect="1"/>
          </p:cNvPicPr>
          <p:nvPr/>
        </p:nvPicPr>
        <p:blipFill>
          <a:blip r:embed="rId2" cstate="email"/>
          <a:stretch>
            <a:fillRect/>
          </a:stretch>
        </p:blipFill>
        <p:spPr>
          <a:xfrm>
            <a:off x="35496" y="138112"/>
            <a:ext cx="9108504" cy="4867275"/>
          </a:xfrm>
          <a:prstGeom prst="rect">
            <a:avLst/>
          </a:prstGeom>
        </p:spPr>
      </p:pic>
      <p:sp>
        <p:nvSpPr>
          <p:cNvPr id="6" name="文本框 5">
            <a:extLst>
              <a:ext uri="{FF2B5EF4-FFF2-40B4-BE49-F238E27FC236}">
                <a16:creationId xmlns:a16="http://schemas.microsoft.com/office/drawing/2014/main" id="{2C69258D-A71C-4A00-BA5C-A93A3115E51B}"/>
              </a:ext>
            </a:extLst>
          </p:cNvPr>
          <p:cNvSpPr txBox="1"/>
          <p:nvPr/>
        </p:nvSpPr>
        <p:spPr>
          <a:xfrm>
            <a:off x="5004048" y="505800"/>
            <a:ext cx="3456384" cy="4293481"/>
          </a:xfrm>
          <a:prstGeom prst="rect">
            <a:avLst/>
          </a:prstGeom>
          <a:noFill/>
        </p:spPr>
        <p:txBody>
          <a:bodyPr wrap="square" lIns="91438" tIns="45719" rIns="91438" bIns="45719" rtlCol="0">
            <a:spAutoFit/>
          </a:bodyPr>
          <a:lstStyle/>
          <a:p>
            <a:r>
              <a:rPr lang="zh-CN" altLang="en-US" sz="1050" b="1" dirty="0">
                <a:latin typeface="微软雅黑" panose="020B0503020204020204" pitchFamily="34" charset="-122"/>
                <a:ea typeface="微软雅黑" panose="020B0503020204020204" pitchFamily="34" charset="-122"/>
              </a:rPr>
              <a:t>技术分析的先驱们</a:t>
            </a:r>
            <a:endParaRPr lang="en-US" altLang="zh-CN" sz="1050" b="1"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理查德</a:t>
            </a:r>
            <a:r>
              <a:rPr lang="en-US" altLang="zh-CN" sz="1050" dirty="0">
                <a:latin typeface="微软雅黑" panose="020B0503020204020204" pitchFamily="34" charset="-122"/>
                <a:ea typeface="微软雅黑" panose="020B0503020204020204" pitchFamily="34" charset="-122"/>
              </a:rPr>
              <a:t>D.</a:t>
            </a:r>
            <a:r>
              <a:rPr lang="zh-CN" altLang="en-US" sz="1050" dirty="0">
                <a:latin typeface="微软雅黑" panose="020B0503020204020204" pitchFamily="34" charset="-122"/>
                <a:ea typeface="微软雅黑" panose="020B0503020204020204" pitchFamily="34" charset="-122"/>
              </a:rPr>
              <a:t>威科夫</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20</a:t>
            </a:r>
            <a:r>
              <a:rPr lang="zh-CN" altLang="en-US" sz="1050" dirty="0">
                <a:latin typeface="微软雅黑" panose="020B0503020204020204" pitchFamily="34" charset="-122"/>
                <a:ea typeface="微软雅黑" panose="020B0503020204020204" pitchFamily="34" charset="-122"/>
              </a:rPr>
              <a:t>世纪</a:t>
            </a:r>
            <a:r>
              <a:rPr lang="en-US" altLang="zh-CN" sz="1050" dirty="0">
                <a:latin typeface="微软雅黑" panose="020B0503020204020204" pitchFamily="34" charset="-122"/>
                <a:ea typeface="微软雅黑" panose="020B0503020204020204" pitchFamily="34" charset="-122"/>
              </a:rPr>
              <a:t>20</a:t>
            </a:r>
            <a:r>
              <a:rPr lang="zh-CN" altLang="en-US" sz="1050" dirty="0">
                <a:latin typeface="微软雅黑" panose="020B0503020204020204" pitchFamily="34" charset="-122"/>
                <a:ea typeface="微软雅黑" panose="020B0503020204020204" pitchFamily="34" charset="-122"/>
              </a:rPr>
              <a:t>年代：“技术分析简讯”</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1931</a:t>
            </a:r>
            <a:r>
              <a:rPr lang="zh-CN" altLang="en-US" sz="1050" dirty="0">
                <a:latin typeface="微软雅黑" panose="020B0503020204020204" pitchFamily="34" charset="-122"/>
                <a:ea typeface="微软雅黑" panose="020B0503020204020204" pitchFamily="34" charset="-122"/>
              </a:rPr>
              <a:t>年：开着交易和投资方面的函授课程</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理查德</a:t>
            </a:r>
            <a:r>
              <a:rPr lang="en-US" altLang="zh-CN" sz="1050" dirty="0">
                <a:latin typeface="微软雅黑" panose="020B0503020204020204" pitchFamily="34" charset="-122"/>
                <a:ea typeface="微软雅黑" panose="020B0503020204020204" pitchFamily="34" charset="-122"/>
              </a:rPr>
              <a:t>W.</a:t>
            </a:r>
            <a:r>
              <a:rPr lang="zh-CN" altLang="en-US" sz="1050" dirty="0">
                <a:latin typeface="微软雅黑" panose="020B0503020204020204" pitchFamily="34" charset="-122"/>
                <a:ea typeface="微软雅黑" panose="020B0503020204020204" pitchFamily="34" charset="-122"/>
              </a:rPr>
              <a:t>夏巴克</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“股市趋势技术分析圣经”</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首次提出了“三角形”“三角旗”和“头肩形态”</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约瑟夫</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格兰维尔</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成交量净额指标（</a:t>
            </a:r>
            <a:r>
              <a:rPr lang="en-US" altLang="zh-CN" sz="1050" dirty="0">
                <a:latin typeface="微软雅黑" panose="020B0503020204020204" pitchFamily="34" charset="-122"/>
                <a:ea typeface="微软雅黑" panose="020B0503020204020204" pitchFamily="34" charset="-122"/>
              </a:rPr>
              <a:t>OBV</a:t>
            </a:r>
            <a:r>
              <a:rPr lang="zh-CN" altLang="en-US" sz="1050" dirty="0">
                <a:latin typeface="微软雅黑" panose="020B0503020204020204" pitchFamily="34" charset="-122"/>
                <a:ea typeface="微软雅黑" panose="020B0503020204020204" pitchFamily="34" charset="-122"/>
              </a:rPr>
              <a:t>）、变动率（</a:t>
            </a:r>
            <a:r>
              <a:rPr lang="en-US" altLang="zh-CN" sz="1050" dirty="0">
                <a:latin typeface="微软雅黑" panose="020B0503020204020204" pitchFamily="34" charset="-122"/>
                <a:ea typeface="微软雅黑" panose="020B0503020204020204" pitchFamily="34" charset="-122"/>
              </a:rPr>
              <a:t>ROC</a:t>
            </a:r>
            <a:r>
              <a:rPr lang="zh-CN" altLang="en-US" sz="1050" dirty="0">
                <a:latin typeface="微软雅黑" panose="020B0503020204020204" pitchFamily="34" charset="-122"/>
                <a:ea typeface="微软雅黑" panose="020B0503020204020204" pitchFamily="34" charset="-122"/>
              </a:rPr>
              <a:t>）、动能指标（</a:t>
            </a:r>
            <a:r>
              <a:rPr lang="en-US" altLang="zh-CN" sz="1050" dirty="0">
                <a:latin typeface="微软雅黑" panose="020B0503020204020204" pitchFamily="34" charset="-122"/>
                <a:ea typeface="微软雅黑" panose="020B0503020204020204" pitchFamily="34" charset="-122"/>
              </a:rPr>
              <a:t>momentum</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威尔斯</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怀尔德</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相对强弱指标（</a:t>
            </a:r>
            <a:r>
              <a:rPr lang="en-US" altLang="zh-CN" sz="1050" dirty="0">
                <a:latin typeface="微软雅黑" panose="020B0503020204020204" pitchFamily="34" charset="-122"/>
                <a:ea typeface="微软雅黑" panose="020B0503020204020204" pitchFamily="34" charset="-122"/>
              </a:rPr>
              <a:t>RSI</a:t>
            </a:r>
            <a:r>
              <a:rPr lang="zh-CN" altLang="en-US" sz="1050" dirty="0">
                <a:latin typeface="微软雅黑" panose="020B0503020204020204" pitchFamily="34" charset="-122"/>
                <a:ea typeface="微软雅黑" panose="020B0503020204020204" pitchFamily="34" charset="-122"/>
              </a:rPr>
              <a:t>）、动向指标（</a:t>
            </a:r>
            <a:r>
              <a:rPr lang="en-US" altLang="zh-CN" sz="1050" dirty="0">
                <a:latin typeface="微软雅黑" panose="020B0503020204020204" pitchFamily="34" charset="-122"/>
                <a:ea typeface="微软雅黑" panose="020B0503020204020204" pitchFamily="34" charset="-122"/>
              </a:rPr>
              <a:t>DMI</a:t>
            </a:r>
            <a:r>
              <a:rPr lang="zh-CN" altLang="en-US" sz="1050" dirty="0">
                <a:latin typeface="微软雅黑" panose="020B0503020204020204" pitchFamily="34" charset="-122"/>
                <a:ea typeface="微软雅黑" panose="020B0503020204020204" pitchFamily="34" charset="-122"/>
              </a:rPr>
              <a:t>）、抛物线指标（</a:t>
            </a:r>
            <a:r>
              <a:rPr lang="en-US" altLang="zh-CN" sz="1050" dirty="0">
                <a:latin typeface="微软雅黑" panose="020B0503020204020204" pitchFamily="34" charset="-122"/>
                <a:ea typeface="微软雅黑" panose="020B0503020204020204" pitchFamily="34" charset="-122"/>
              </a:rPr>
              <a:t>SAR</a:t>
            </a:r>
            <a:r>
              <a:rPr lang="zh-CN" altLang="en-US" sz="1050" dirty="0">
                <a:latin typeface="微软雅黑" panose="020B0503020204020204" pitchFamily="34" charset="-122"/>
                <a:ea typeface="微软雅黑" panose="020B0503020204020204" pitchFamily="34" charset="-122"/>
              </a:rPr>
              <a:t>）和平均真实波动区间（</a:t>
            </a:r>
            <a:r>
              <a:rPr lang="en-US" altLang="zh-CN" sz="1050" dirty="0">
                <a:latin typeface="微软雅黑" panose="020B0503020204020204" pitchFamily="34" charset="-122"/>
                <a:ea typeface="微软雅黑" panose="020B0503020204020204" pitchFamily="34" charset="-122"/>
              </a:rPr>
              <a:t>ATR</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指标天才威尔斯</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怀尔德</a:t>
            </a: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理查德</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唐奇安</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提出了</a:t>
            </a:r>
            <a:r>
              <a:rPr lang="en-US" altLang="zh-CN" sz="1050" dirty="0">
                <a:latin typeface="微软雅黑" panose="020B0503020204020204" pitchFamily="34" charset="-122"/>
                <a:ea typeface="微软雅黑" panose="020B0503020204020204" pitchFamily="34" charset="-122"/>
              </a:rPr>
              <a:t>10</a:t>
            </a:r>
            <a:r>
              <a:rPr lang="zh-CN" altLang="en-US" sz="1050" dirty="0">
                <a:latin typeface="微软雅黑" panose="020B0503020204020204" pitchFamily="34" charset="-122"/>
                <a:ea typeface="微软雅黑" panose="020B0503020204020204" pitchFamily="34" charset="-122"/>
              </a:rPr>
              <a:t>日周期和</a:t>
            </a:r>
            <a:r>
              <a:rPr lang="en-US" altLang="zh-CN" sz="1050" dirty="0">
                <a:latin typeface="微软雅黑" panose="020B0503020204020204" pitchFamily="34" charset="-122"/>
                <a:ea typeface="微软雅黑" panose="020B0503020204020204" pitchFamily="34" charset="-122"/>
              </a:rPr>
              <a:t>20</a:t>
            </a:r>
            <a:r>
              <a:rPr lang="zh-CN" altLang="en-US" sz="1050" dirty="0">
                <a:latin typeface="微软雅黑" panose="020B0503020204020204" pitchFamily="34" charset="-122"/>
                <a:ea typeface="微软雅黑" panose="020B0503020204020204" pitchFamily="34" charset="-122"/>
              </a:rPr>
              <a:t>日周期移动平均线交叉可以作为买入和卖出的信号。此外，他还提出了著名的“</a:t>
            </a:r>
            <a:r>
              <a:rPr lang="en-US" altLang="zh-CN" sz="1050" dirty="0">
                <a:latin typeface="微软雅黑" panose="020B0503020204020204" pitchFamily="34" charset="-122"/>
                <a:ea typeface="微软雅黑" panose="020B0503020204020204" pitchFamily="34" charset="-122"/>
              </a:rPr>
              <a:t>4</a:t>
            </a:r>
            <a:r>
              <a:rPr lang="zh-CN" altLang="en-US" sz="1050" dirty="0">
                <a:latin typeface="微软雅黑" panose="020B0503020204020204" pitchFamily="34" charset="-122"/>
                <a:ea typeface="微软雅黑" panose="020B0503020204020204" pitchFamily="34" charset="-122"/>
              </a:rPr>
              <a:t>周法则”、“唐奇安通道”</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弗雷德</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西斯勒和杰拉尔德</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阿佩尔</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提出了移动平均线包络、移动平均交叉和</a:t>
            </a:r>
            <a:r>
              <a:rPr lang="en-US" altLang="zh-CN" sz="1050" dirty="0">
                <a:latin typeface="微软雅黑" panose="020B0503020204020204" pitchFamily="34" charset="-122"/>
                <a:ea typeface="微软雅黑" panose="020B0503020204020204" pitchFamily="34" charset="-122"/>
              </a:rPr>
              <a:t>MACD</a:t>
            </a:r>
            <a:r>
              <a:rPr lang="zh-CN" altLang="en-US" sz="1050" dirty="0">
                <a:latin typeface="微软雅黑" panose="020B0503020204020204" pitchFamily="34" charset="-122"/>
                <a:ea typeface="微软雅黑" panose="020B0503020204020204" pitchFamily="34" charset="-122"/>
              </a:rPr>
              <a:t>等指标。</a:t>
            </a:r>
          </a:p>
        </p:txBody>
      </p:sp>
      <p:pic>
        <p:nvPicPr>
          <p:cNvPr id="10" name="图片 9">
            <a:extLst>
              <a:ext uri="{FF2B5EF4-FFF2-40B4-BE49-F238E27FC236}">
                <a16:creationId xmlns:a16="http://schemas.microsoft.com/office/drawing/2014/main" id="{A1E72431-900F-4E26-96E2-99CD451F7AE4}"/>
              </a:ext>
            </a:extLst>
          </p:cNvPr>
          <p:cNvPicPr>
            <a:picLocks noChangeAspect="1"/>
          </p:cNvPicPr>
          <p:nvPr/>
        </p:nvPicPr>
        <p:blipFill>
          <a:blip r:embed="rId3"/>
          <a:stretch>
            <a:fillRect/>
          </a:stretch>
        </p:blipFill>
        <p:spPr>
          <a:xfrm>
            <a:off x="1331640" y="656336"/>
            <a:ext cx="2736304" cy="3830825"/>
          </a:xfrm>
          <a:prstGeom prst="rect">
            <a:avLst/>
          </a:prstGeom>
        </p:spPr>
      </p:pic>
      <p:sp>
        <p:nvSpPr>
          <p:cNvPr id="5" name="TextBox 72">
            <a:extLst>
              <a:ext uri="{FF2B5EF4-FFF2-40B4-BE49-F238E27FC236}">
                <a16:creationId xmlns:a16="http://schemas.microsoft.com/office/drawing/2014/main" id="{735D9DE0-EF75-412F-9F08-A70A9D1CFD53}"/>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15683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430324" y="-1100658"/>
            <a:ext cx="2352980" cy="2352980"/>
            <a:chOff x="304800" y="673100"/>
            <a:chExt cx="4000500" cy="4000500"/>
          </a:xfrm>
          <a:effectLst>
            <a:outerShdw blurRad="444500" dist="254000" dir="684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6" name="椭圆 5"/>
          <p:cNvSpPr/>
          <p:nvPr/>
        </p:nvSpPr>
        <p:spPr>
          <a:xfrm>
            <a:off x="4834454" y="1240622"/>
            <a:ext cx="274777" cy="27477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538120" y="1358961"/>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344435" y="1237777"/>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816501" y="1108306"/>
            <a:ext cx="250454" cy="250454"/>
          </a:xfrm>
          <a:prstGeom prst="ellipse">
            <a:avLst/>
          </a:prstGeom>
          <a:solidFill>
            <a:schemeClr val="bg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17724" y="1082954"/>
            <a:ext cx="274777" cy="27477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352550" y="1369468"/>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488222" y="1184422"/>
            <a:ext cx="322151" cy="322151"/>
          </a:xfrm>
          <a:prstGeom prst="ellipse">
            <a:avLst/>
          </a:prstGeom>
          <a:solidFill>
            <a:schemeClr val="bg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489058" y="1240492"/>
            <a:ext cx="274777" cy="27477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203848" y="1371724"/>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54540" y="1057221"/>
            <a:ext cx="274777" cy="27477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972835" y="1293555"/>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920093" y="1369468"/>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35416" y="114767"/>
            <a:ext cx="1231514" cy="584775"/>
          </a:xfrm>
          <a:prstGeom prst="rect">
            <a:avLst/>
          </a:prstGeom>
        </p:spPr>
        <p:txBody>
          <a:bodyPr wrap="square">
            <a:spAutoFit/>
          </a:bodyPr>
          <a:lstStyle/>
          <a:p>
            <a:pPr marL="0" marR="0" lvl="0" indent="0" defTabSz="934085"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目 录</a:t>
            </a:r>
          </a:p>
        </p:txBody>
      </p:sp>
      <p:sp>
        <p:nvSpPr>
          <p:cNvPr id="22" name="Rectangle 4"/>
          <p:cNvSpPr txBox="1">
            <a:spLocks noChangeArrowheads="1"/>
          </p:cNvSpPr>
          <p:nvPr/>
        </p:nvSpPr>
        <p:spPr bwMode="auto">
          <a:xfrm>
            <a:off x="3964944" y="566306"/>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1000" b="0" kern="0" dirty="0">
                <a:solidFill>
                  <a:schemeClr val="accent1"/>
                </a:solidFill>
                <a:latin typeface="Arial" panose="020B0604020202020204"/>
                <a:ea typeface="微软雅黑" panose="020B0503020204020204" pitchFamily="34" charset="-122"/>
              </a:rPr>
              <a:t>CATALOG</a:t>
            </a:r>
            <a:endParaRPr kumimoji="0" lang="zh-CN" altLang="en-US" sz="1000" b="0" i="0" u="none" strike="noStrike" kern="0" cap="none" spc="0" normalizeH="0" baseline="0" noProof="0" dirty="0">
              <a:ln>
                <a:noFill/>
              </a:ln>
              <a:solidFill>
                <a:schemeClr val="accent1"/>
              </a:solidFill>
              <a:effectLst/>
              <a:uLnTx/>
              <a:uFillTx/>
              <a:latin typeface="Arial" panose="020B0604020202020204"/>
              <a:ea typeface="微软雅黑" panose="020B0503020204020204" pitchFamily="34" charset="-122"/>
            </a:endParaRPr>
          </a:p>
        </p:txBody>
      </p:sp>
      <p:grpSp>
        <p:nvGrpSpPr>
          <p:cNvPr id="27" name="组合 26"/>
          <p:cNvGrpSpPr/>
          <p:nvPr/>
        </p:nvGrpSpPr>
        <p:grpSpPr>
          <a:xfrm>
            <a:off x="7189423" y="2062759"/>
            <a:ext cx="1027882" cy="445565"/>
            <a:chOff x="7839376" y="2731461"/>
            <a:chExt cx="1537897" cy="686225"/>
          </a:xfrm>
        </p:grpSpPr>
        <p:sp>
          <p:nvSpPr>
            <p:cNvPr id="28" name="TextBox 120"/>
            <p:cNvSpPr txBox="1"/>
            <p:nvPr/>
          </p:nvSpPr>
          <p:spPr>
            <a:xfrm>
              <a:off x="7839376" y="2731461"/>
              <a:ext cx="1537897" cy="495835"/>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量化统计</a:t>
              </a:r>
            </a:p>
          </p:txBody>
        </p:sp>
        <p:sp>
          <p:nvSpPr>
            <p:cNvPr id="29" name="TextBox 121"/>
            <p:cNvSpPr txBox="1"/>
            <p:nvPr/>
          </p:nvSpPr>
          <p:spPr>
            <a:xfrm>
              <a:off x="7912668" y="3111579"/>
              <a:ext cx="1286284" cy="306107"/>
            </a:xfrm>
            <a:prstGeom prst="rect">
              <a:avLst/>
            </a:prstGeom>
            <a:noFill/>
          </p:spPr>
          <p:txBody>
            <a:bodyPr wrap="square" rtlCol="0">
              <a:spAutoFit/>
            </a:bodyPr>
            <a:lstStyle/>
            <a:p>
              <a:pPr algn="ctr"/>
              <a:r>
                <a:rPr lang="en-US" sz="800" dirty="0">
                  <a:solidFill>
                    <a:schemeClr val="tx1">
                      <a:lumMod val="50000"/>
                      <a:lumOff val="50000"/>
                    </a:schemeClr>
                  </a:solidFill>
                  <a:latin typeface="+mj-ea"/>
                  <a:ea typeface="+mj-ea"/>
                </a:rPr>
                <a:t>STATISTIC</a:t>
              </a:r>
            </a:p>
          </p:txBody>
        </p:sp>
      </p:grpSp>
      <p:grpSp>
        <p:nvGrpSpPr>
          <p:cNvPr id="77" name="组合 76"/>
          <p:cNvGrpSpPr/>
          <p:nvPr/>
        </p:nvGrpSpPr>
        <p:grpSpPr>
          <a:xfrm>
            <a:off x="5636345" y="1995686"/>
            <a:ext cx="1602228" cy="1359398"/>
            <a:chOff x="9224782" y="2628163"/>
            <a:chExt cx="2397222" cy="2093640"/>
          </a:xfrm>
        </p:grpSpPr>
        <p:grpSp>
          <p:nvGrpSpPr>
            <p:cNvPr id="78" name="组合 77"/>
            <p:cNvGrpSpPr/>
            <p:nvPr/>
          </p:nvGrpSpPr>
          <p:grpSpPr>
            <a:xfrm>
              <a:off x="9224782" y="2628163"/>
              <a:ext cx="2397222" cy="2093640"/>
              <a:chOff x="9224782" y="2628163"/>
              <a:chExt cx="2397222" cy="2093640"/>
            </a:xfrm>
          </p:grpSpPr>
          <p:grpSp>
            <p:nvGrpSpPr>
              <p:cNvPr id="80" name="组合 79"/>
              <p:cNvGrpSpPr/>
              <p:nvPr/>
            </p:nvGrpSpPr>
            <p:grpSpPr>
              <a:xfrm>
                <a:off x="9224782" y="2628163"/>
                <a:ext cx="2397222" cy="2093640"/>
                <a:chOff x="1511944" y="2420246"/>
                <a:chExt cx="2627152" cy="2294453"/>
              </a:xfrm>
              <a:effectLst>
                <a:outerShdw blurRad="203200" dist="38100" dir="3780000" sx="103000" sy="103000" algn="t" rotWithShape="0">
                  <a:prstClr val="black">
                    <a:alpha val="25000"/>
                  </a:prstClr>
                </a:outerShdw>
              </a:effectLst>
            </p:grpSpPr>
            <p:sp>
              <p:nvSpPr>
                <p:cNvPr id="82"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83"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81" name="Freeform 7"/>
              <p:cNvSpPr/>
              <p:nvPr/>
            </p:nvSpPr>
            <p:spPr bwMode="auto">
              <a:xfrm>
                <a:off x="9536465" y="287211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5"/>
              </a:solidFill>
              <a:ln w="7938" cap="flat">
                <a:noFill/>
                <a:prstDash val="solid"/>
                <a:miter lim="800000"/>
              </a:ln>
              <a:effectLst>
                <a:innerShdw blurRad="152400">
                  <a:schemeClr val="tx1">
                    <a:lumMod val="65000"/>
                    <a:lumOff val="35000"/>
                    <a:alpha val="41000"/>
                  </a:schemeClr>
                </a:innerShdw>
              </a:effectLst>
            </p:spPr>
            <p:txBody>
              <a:bodyPr vert="horz" wrap="square" lIns="91440" tIns="45720" rIns="91440" bIns="45720" numCol="1" anchor="t" anchorCtr="0" compatLnSpc="1"/>
              <a:lstStyle/>
              <a:p>
                <a:endParaRPr lang="zh-CN" altLang="en-US"/>
              </a:p>
            </p:txBody>
          </p:sp>
        </p:grpSp>
        <p:sp>
          <p:nvSpPr>
            <p:cNvPr id="79" name="TextBox 78"/>
            <p:cNvSpPr txBox="1"/>
            <p:nvPr/>
          </p:nvSpPr>
          <p:spPr>
            <a:xfrm>
              <a:off x="9908813" y="3253491"/>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11</a:t>
              </a:r>
              <a:endParaRPr lang="zh-CN" altLang="en-US" sz="2900" dirty="0">
                <a:solidFill>
                  <a:schemeClr val="bg1"/>
                </a:solidFill>
                <a:latin typeface="Bodoni MT Black" panose="02070A03080606020203" pitchFamily="18" charset="0"/>
                <a:ea typeface="DFGothic-EB" panose="02010609010101010101" pitchFamily="1" charset="-128"/>
              </a:endParaRPr>
            </a:p>
          </p:txBody>
        </p:sp>
      </p:grpSp>
      <p:grpSp>
        <p:nvGrpSpPr>
          <p:cNvPr id="84" name="组合 83"/>
          <p:cNvGrpSpPr/>
          <p:nvPr/>
        </p:nvGrpSpPr>
        <p:grpSpPr>
          <a:xfrm>
            <a:off x="3182416" y="2002549"/>
            <a:ext cx="1602228" cy="1359398"/>
            <a:chOff x="5553262" y="2638733"/>
            <a:chExt cx="2397222" cy="2093640"/>
          </a:xfrm>
        </p:grpSpPr>
        <p:grpSp>
          <p:nvGrpSpPr>
            <p:cNvPr id="85" name="组合 84"/>
            <p:cNvGrpSpPr/>
            <p:nvPr/>
          </p:nvGrpSpPr>
          <p:grpSpPr>
            <a:xfrm>
              <a:off x="5553262" y="2638733"/>
              <a:ext cx="2397222" cy="2093640"/>
              <a:chOff x="5553262" y="2638733"/>
              <a:chExt cx="2397222" cy="2093640"/>
            </a:xfrm>
          </p:grpSpPr>
          <p:grpSp>
            <p:nvGrpSpPr>
              <p:cNvPr id="87"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8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90"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88"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86" name="TextBox 85"/>
            <p:cNvSpPr txBox="1"/>
            <p:nvPr/>
          </p:nvSpPr>
          <p:spPr>
            <a:xfrm>
              <a:off x="6290722" y="3291218"/>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09</a:t>
              </a:r>
              <a:endParaRPr lang="zh-CN" altLang="en-US" sz="2900" dirty="0">
                <a:solidFill>
                  <a:schemeClr val="bg1"/>
                </a:solidFill>
                <a:latin typeface="Bodoni MT Black" panose="02070A03080606020203" pitchFamily="18" charset="0"/>
                <a:ea typeface="DFGothic-EB" panose="02010609010101010101" pitchFamily="1" charset="-128"/>
              </a:endParaRPr>
            </a:p>
          </p:txBody>
        </p:sp>
      </p:grpSp>
      <p:grpSp>
        <p:nvGrpSpPr>
          <p:cNvPr id="91" name="组合 90"/>
          <p:cNvGrpSpPr/>
          <p:nvPr/>
        </p:nvGrpSpPr>
        <p:grpSpPr>
          <a:xfrm>
            <a:off x="728555" y="2013793"/>
            <a:ext cx="1602228" cy="1359398"/>
            <a:chOff x="1881842" y="2656049"/>
            <a:chExt cx="2397222" cy="2093640"/>
          </a:xfrm>
        </p:grpSpPr>
        <p:grpSp>
          <p:nvGrpSpPr>
            <p:cNvPr id="92" name="组合 91"/>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95"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96"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93" name="Freeform 7"/>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94" name="TextBox 93"/>
            <p:cNvSpPr txBox="1"/>
            <p:nvPr/>
          </p:nvSpPr>
          <p:spPr>
            <a:xfrm>
              <a:off x="2577187" y="3291217"/>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07</a:t>
              </a:r>
              <a:endParaRPr lang="zh-CN" altLang="en-US" sz="2900" dirty="0">
                <a:solidFill>
                  <a:schemeClr val="bg1"/>
                </a:solidFill>
                <a:latin typeface="Bodoni MT Black" panose="02070A03080606020203" pitchFamily="18" charset="0"/>
                <a:ea typeface="DFGothic-EB" panose="02010609010101010101" pitchFamily="1" charset="-128"/>
              </a:endParaRPr>
            </a:p>
          </p:txBody>
        </p:sp>
      </p:grpSp>
      <p:grpSp>
        <p:nvGrpSpPr>
          <p:cNvPr id="97" name="组合 96"/>
          <p:cNvGrpSpPr/>
          <p:nvPr/>
        </p:nvGrpSpPr>
        <p:grpSpPr>
          <a:xfrm>
            <a:off x="1958421" y="2693491"/>
            <a:ext cx="1602228" cy="1359398"/>
            <a:chOff x="3721944" y="3702869"/>
            <a:chExt cx="2397222" cy="2093640"/>
          </a:xfrm>
        </p:grpSpPr>
        <p:grpSp>
          <p:nvGrpSpPr>
            <p:cNvPr id="98" name="组合 97"/>
            <p:cNvGrpSpPr/>
            <p:nvPr/>
          </p:nvGrpSpPr>
          <p:grpSpPr>
            <a:xfrm>
              <a:off x="3721944" y="3702869"/>
              <a:ext cx="2397222" cy="2093640"/>
              <a:chOff x="3721944" y="3702869"/>
              <a:chExt cx="2397222" cy="2093640"/>
            </a:xfrm>
          </p:grpSpPr>
          <p:grpSp>
            <p:nvGrpSpPr>
              <p:cNvPr id="100" name="组合 99"/>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102"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103"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101" name="Freeform 7"/>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99" name="TextBox 98"/>
            <p:cNvSpPr txBox="1"/>
            <p:nvPr/>
          </p:nvSpPr>
          <p:spPr>
            <a:xfrm>
              <a:off x="4371419" y="4281130"/>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08</a:t>
              </a:r>
              <a:endParaRPr lang="zh-CN" altLang="en-US" sz="2900" dirty="0">
                <a:solidFill>
                  <a:schemeClr val="bg1"/>
                </a:solidFill>
                <a:latin typeface="Bodoni MT Black" panose="02070A03080606020203" pitchFamily="18" charset="0"/>
                <a:ea typeface="DFGothic-EB" panose="02010609010101010101" pitchFamily="1" charset="-128"/>
              </a:endParaRPr>
            </a:p>
          </p:txBody>
        </p:sp>
      </p:grpSp>
      <p:grpSp>
        <p:nvGrpSpPr>
          <p:cNvPr id="104" name="组合 103"/>
          <p:cNvGrpSpPr/>
          <p:nvPr/>
        </p:nvGrpSpPr>
        <p:grpSpPr>
          <a:xfrm>
            <a:off x="4408918" y="2686684"/>
            <a:ext cx="1602228" cy="1359398"/>
            <a:chOff x="7388330" y="3692384"/>
            <a:chExt cx="2397222" cy="2093640"/>
          </a:xfrm>
        </p:grpSpPr>
        <p:grpSp>
          <p:nvGrpSpPr>
            <p:cNvPr id="105" name="组合 104"/>
            <p:cNvGrpSpPr/>
            <p:nvPr/>
          </p:nvGrpSpPr>
          <p:grpSpPr>
            <a:xfrm>
              <a:off x="7388330" y="3692384"/>
              <a:ext cx="2397222" cy="2093640"/>
              <a:chOff x="7388330" y="3692384"/>
              <a:chExt cx="2397222" cy="2093640"/>
            </a:xfrm>
          </p:grpSpPr>
          <p:grpSp>
            <p:nvGrpSpPr>
              <p:cNvPr id="107" name="组合 106"/>
              <p:cNvGrpSpPr/>
              <p:nvPr/>
            </p:nvGrpSpPr>
            <p:grpSpPr>
              <a:xfrm>
                <a:off x="7388330" y="3692384"/>
                <a:ext cx="2397222" cy="2093640"/>
                <a:chOff x="1511944" y="2420246"/>
                <a:chExt cx="2627152" cy="2294453"/>
              </a:xfrm>
              <a:effectLst>
                <a:outerShdw blurRad="203200" dist="38100" dir="3780000" sx="103000" sy="103000" algn="t" rotWithShape="0">
                  <a:prstClr val="black">
                    <a:alpha val="25000"/>
                  </a:prstClr>
                </a:outerShdw>
              </a:effectLst>
            </p:grpSpPr>
            <p:sp>
              <p:nvSpPr>
                <p:cNvPr id="10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110"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108" name="Freeform 7"/>
              <p:cNvSpPr/>
              <p:nvPr/>
            </p:nvSpPr>
            <p:spPr bwMode="auto">
              <a:xfrm>
                <a:off x="7700013" y="3936334"/>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106" name="TextBox 105"/>
            <p:cNvSpPr txBox="1"/>
            <p:nvPr/>
          </p:nvSpPr>
          <p:spPr>
            <a:xfrm>
              <a:off x="8051148" y="4295781"/>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10</a:t>
              </a:r>
            </a:p>
          </p:txBody>
        </p:sp>
      </p:grpSp>
      <p:grpSp>
        <p:nvGrpSpPr>
          <p:cNvPr id="111" name="组合 110"/>
          <p:cNvGrpSpPr/>
          <p:nvPr/>
        </p:nvGrpSpPr>
        <p:grpSpPr>
          <a:xfrm>
            <a:off x="1089794" y="3488881"/>
            <a:ext cx="1027882" cy="469900"/>
            <a:chOff x="2328257" y="4927865"/>
            <a:chExt cx="1537897" cy="723705"/>
          </a:xfrm>
        </p:grpSpPr>
        <p:sp>
          <p:nvSpPr>
            <p:cNvPr id="112" name="TextBox 111"/>
            <p:cNvSpPr txBox="1"/>
            <p:nvPr/>
          </p:nvSpPr>
          <p:spPr>
            <a:xfrm>
              <a:off x="2328257" y="4927865"/>
              <a:ext cx="1537897" cy="495836"/>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编程基础</a:t>
              </a:r>
            </a:p>
          </p:txBody>
        </p:sp>
        <p:sp>
          <p:nvSpPr>
            <p:cNvPr id="113" name="TextBox 112"/>
            <p:cNvSpPr txBox="1"/>
            <p:nvPr/>
          </p:nvSpPr>
          <p:spPr>
            <a:xfrm>
              <a:off x="2328257" y="5321991"/>
              <a:ext cx="1377608" cy="329579"/>
            </a:xfrm>
            <a:prstGeom prst="rect">
              <a:avLst/>
            </a:prstGeom>
            <a:noFill/>
          </p:spPr>
          <p:txBody>
            <a:bodyPr wrap="square" rtlCol="0">
              <a:spAutoFit/>
            </a:bodyPr>
            <a:lstStyle/>
            <a:p>
              <a:pPr algn="ctr"/>
              <a:r>
                <a:rPr lang="en-US" sz="800" dirty="0">
                  <a:solidFill>
                    <a:schemeClr val="tx1">
                      <a:lumMod val="50000"/>
                      <a:lumOff val="50000"/>
                    </a:schemeClr>
                  </a:solidFill>
                  <a:latin typeface="+mj-ea"/>
                  <a:ea typeface="+mj-ea"/>
                </a:rPr>
                <a:t>BASIC CODING</a:t>
              </a:r>
            </a:p>
          </p:txBody>
        </p:sp>
      </p:grpSp>
      <p:grpSp>
        <p:nvGrpSpPr>
          <p:cNvPr id="114" name="组合 113"/>
          <p:cNvGrpSpPr/>
          <p:nvPr/>
        </p:nvGrpSpPr>
        <p:grpSpPr>
          <a:xfrm>
            <a:off x="2309324" y="2062759"/>
            <a:ext cx="1027882" cy="461010"/>
            <a:chOff x="4246958" y="2731461"/>
            <a:chExt cx="1537897" cy="710012"/>
          </a:xfrm>
        </p:grpSpPr>
        <p:sp>
          <p:nvSpPr>
            <p:cNvPr id="115" name="TextBox 114"/>
            <p:cNvSpPr txBox="1"/>
            <p:nvPr/>
          </p:nvSpPr>
          <p:spPr>
            <a:xfrm>
              <a:off x="4246958" y="2731461"/>
              <a:ext cx="1537897" cy="495835"/>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编程进阶</a:t>
              </a:r>
            </a:p>
          </p:txBody>
        </p:sp>
        <p:sp>
          <p:nvSpPr>
            <p:cNvPr id="116" name="TextBox 115"/>
            <p:cNvSpPr txBox="1"/>
            <p:nvPr/>
          </p:nvSpPr>
          <p:spPr>
            <a:xfrm>
              <a:off x="4335315" y="3111894"/>
              <a:ext cx="1357657" cy="329579"/>
            </a:xfrm>
            <a:prstGeom prst="rect">
              <a:avLst/>
            </a:prstGeom>
            <a:noFill/>
          </p:spPr>
          <p:txBody>
            <a:bodyPr wrap="square" rtlCol="0">
              <a:spAutoFit/>
            </a:bodyPr>
            <a:lstStyle/>
            <a:p>
              <a:r>
                <a:rPr lang="en-US" sz="800" dirty="0">
                  <a:solidFill>
                    <a:schemeClr val="tx1">
                      <a:lumMod val="50000"/>
                      <a:lumOff val="50000"/>
                    </a:schemeClr>
                  </a:solidFill>
                  <a:latin typeface="+mj-ea"/>
                  <a:ea typeface="+mj-ea"/>
                </a:rPr>
                <a:t>STEP CODING</a:t>
              </a:r>
            </a:p>
          </p:txBody>
        </p:sp>
      </p:grpSp>
      <p:grpSp>
        <p:nvGrpSpPr>
          <p:cNvPr id="117" name="组合 116"/>
          <p:cNvGrpSpPr/>
          <p:nvPr/>
        </p:nvGrpSpPr>
        <p:grpSpPr>
          <a:xfrm>
            <a:off x="3544316" y="3521866"/>
            <a:ext cx="1027882" cy="480695"/>
            <a:chOff x="5982926" y="4927865"/>
            <a:chExt cx="1537897" cy="740328"/>
          </a:xfrm>
        </p:grpSpPr>
        <p:sp>
          <p:nvSpPr>
            <p:cNvPr id="118" name="TextBox 117"/>
            <p:cNvSpPr txBox="1"/>
            <p:nvPr/>
          </p:nvSpPr>
          <p:spPr>
            <a:xfrm>
              <a:off x="5982926" y="4927865"/>
              <a:ext cx="1537897" cy="495834"/>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绩效优化</a:t>
              </a:r>
            </a:p>
          </p:txBody>
        </p:sp>
        <p:sp>
          <p:nvSpPr>
            <p:cNvPr id="119" name="TextBox 118"/>
            <p:cNvSpPr txBox="1"/>
            <p:nvPr/>
          </p:nvSpPr>
          <p:spPr>
            <a:xfrm>
              <a:off x="5996227" y="5338615"/>
              <a:ext cx="1400410" cy="329578"/>
            </a:xfrm>
            <a:prstGeom prst="rect">
              <a:avLst/>
            </a:prstGeom>
            <a:noFill/>
          </p:spPr>
          <p:txBody>
            <a:bodyPr wrap="square" rtlCol="0">
              <a:spAutoFit/>
            </a:bodyPr>
            <a:lstStyle/>
            <a:p>
              <a:pPr algn="ctr"/>
              <a:r>
                <a:rPr lang="en-US" sz="800" dirty="0">
                  <a:solidFill>
                    <a:schemeClr val="tx1">
                      <a:lumMod val="50000"/>
                      <a:lumOff val="50000"/>
                    </a:schemeClr>
                  </a:solidFill>
                  <a:latin typeface="+mj-ea"/>
                  <a:ea typeface="+mj-ea"/>
                </a:rPr>
                <a:t>OPTIMIZATION</a:t>
              </a:r>
            </a:p>
          </p:txBody>
        </p:sp>
      </p:grpSp>
      <p:grpSp>
        <p:nvGrpSpPr>
          <p:cNvPr id="120" name="组合 119"/>
          <p:cNvGrpSpPr/>
          <p:nvPr/>
        </p:nvGrpSpPr>
        <p:grpSpPr>
          <a:xfrm>
            <a:off x="4710383" y="2062759"/>
            <a:ext cx="1027882" cy="445565"/>
            <a:chOff x="7839376" y="2731461"/>
            <a:chExt cx="1537897" cy="686225"/>
          </a:xfrm>
        </p:grpSpPr>
        <p:sp>
          <p:nvSpPr>
            <p:cNvPr id="121" name="TextBox 120"/>
            <p:cNvSpPr txBox="1"/>
            <p:nvPr/>
          </p:nvSpPr>
          <p:spPr>
            <a:xfrm>
              <a:off x="7839376" y="2731461"/>
              <a:ext cx="1537897" cy="495835"/>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量化陷阱</a:t>
              </a:r>
            </a:p>
          </p:txBody>
        </p:sp>
        <p:sp>
          <p:nvSpPr>
            <p:cNvPr id="122" name="TextBox 121"/>
            <p:cNvSpPr txBox="1"/>
            <p:nvPr/>
          </p:nvSpPr>
          <p:spPr>
            <a:xfrm>
              <a:off x="7947821" y="3111579"/>
              <a:ext cx="1286284" cy="306107"/>
            </a:xfrm>
            <a:prstGeom prst="rect">
              <a:avLst/>
            </a:prstGeom>
            <a:noFill/>
          </p:spPr>
          <p:txBody>
            <a:bodyPr wrap="square" rtlCol="0">
              <a:spAutoFit/>
            </a:bodyPr>
            <a:lstStyle/>
            <a:p>
              <a:pPr algn="ctr"/>
              <a:r>
                <a:rPr lang="en-US" sz="800" dirty="0">
                  <a:solidFill>
                    <a:schemeClr val="tx1">
                      <a:lumMod val="50000"/>
                      <a:lumOff val="50000"/>
                    </a:schemeClr>
                  </a:solidFill>
                  <a:latin typeface="+mj-ea"/>
                  <a:ea typeface="+mj-ea"/>
                </a:rPr>
                <a:t>PROBLEM</a:t>
              </a:r>
            </a:p>
          </p:txBody>
        </p:sp>
      </p:grpSp>
      <p:grpSp>
        <p:nvGrpSpPr>
          <p:cNvPr id="123" name="组合 122"/>
          <p:cNvGrpSpPr/>
          <p:nvPr/>
        </p:nvGrpSpPr>
        <p:grpSpPr>
          <a:xfrm>
            <a:off x="5989364" y="3521861"/>
            <a:ext cx="1027882" cy="432371"/>
            <a:chOff x="9752962" y="4978665"/>
            <a:chExt cx="1537897" cy="665906"/>
          </a:xfrm>
        </p:grpSpPr>
        <p:sp>
          <p:nvSpPr>
            <p:cNvPr id="124" name="TextBox 123"/>
            <p:cNvSpPr txBox="1"/>
            <p:nvPr/>
          </p:nvSpPr>
          <p:spPr>
            <a:xfrm>
              <a:off x="9752962" y="4978665"/>
              <a:ext cx="1537897" cy="495836"/>
            </a:xfrm>
            <a:prstGeom prst="rect">
              <a:avLst/>
            </a:prstGeom>
            <a:noFill/>
          </p:spPr>
          <p:txBody>
            <a:bodyPr wrap="square" rtlCol="0">
              <a:spAutoFit/>
            </a:bodyPr>
            <a:lstStyle/>
            <a:p>
              <a:r>
                <a:rPr lang="zh-CN" altLang="en-US" sz="1500" dirty="0">
                  <a:solidFill>
                    <a:schemeClr val="tx1">
                      <a:lumMod val="65000"/>
                      <a:lumOff val="35000"/>
                    </a:schemeClr>
                  </a:solidFill>
                  <a:latin typeface="+mj-ea"/>
                  <a:ea typeface="+mj-ea"/>
                </a:rPr>
                <a:t>量化概率</a:t>
              </a:r>
            </a:p>
          </p:txBody>
        </p:sp>
        <p:sp>
          <p:nvSpPr>
            <p:cNvPr id="125" name="TextBox 124"/>
            <p:cNvSpPr txBox="1"/>
            <p:nvPr/>
          </p:nvSpPr>
          <p:spPr>
            <a:xfrm>
              <a:off x="9841086" y="5338463"/>
              <a:ext cx="1286284" cy="306108"/>
            </a:xfrm>
            <a:prstGeom prst="rect">
              <a:avLst/>
            </a:prstGeom>
            <a:noFill/>
          </p:spPr>
          <p:txBody>
            <a:bodyPr wrap="square" rtlCol="0">
              <a:spAutoFit/>
            </a:bodyPr>
            <a:lstStyle/>
            <a:p>
              <a:pPr algn="ctr"/>
              <a:r>
                <a:rPr lang="en-US" sz="800" dirty="0">
                  <a:solidFill>
                    <a:schemeClr val="tx1">
                      <a:lumMod val="50000"/>
                      <a:lumOff val="50000"/>
                    </a:schemeClr>
                  </a:solidFill>
                  <a:latin typeface="+mj-ea"/>
                  <a:ea typeface="+mj-ea"/>
                </a:rPr>
                <a:t>PROBABILITY</a:t>
              </a:r>
            </a:p>
          </p:txBody>
        </p:sp>
      </p:grpSp>
      <p:sp>
        <p:nvSpPr>
          <p:cNvPr id="126" name="TextBox 125"/>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grpSp>
        <p:nvGrpSpPr>
          <p:cNvPr id="2" name="组合 1"/>
          <p:cNvGrpSpPr/>
          <p:nvPr/>
        </p:nvGrpSpPr>
        <p:grpSpPr>
          <a:xfrm>
            <a:off x="6861721" y="2686508"/>
            <a:ext cx="1628465" cy="1359574"/>
            <a:chOff x="7349074" y="3692113"/>
            <a:chExt cx="2436478" cy="2093911"/>
          </a:xfrm>
        </p:grpSpPr>
        <p:grpSp>
          <p:nvGrpSpPr>
            <p:cNvPr id="4" name="组合 3"/>
            <p:cNvGrpSpPr/>
            <p:nvPr/>
          </p:nvGrpSpPr>
          <p:grpSpPr>
            <a:xfrm>
              <a:off x="7349074" y="3692113"/>
              <a:ext cx="2436478" cy="2093911"/>
              <a:chOff x="7349074" y="3692113"/>
              <a:chExt cx="2436478" cy="2093911"/>
            </a:xfrm>
          </p:grpSpPr>
          <p:grpSp>
            <p:nvGrpSpPr>
              <p:cNvPr id="5" name="组合 4"/>
              <p:cNvGrpSpPr/>
              <p:nvPr/>
            </p:nvGrpSpPr>
            <p:grpSpPr>
              <a:xfrm>
                <a:off x="7349074" y="3692113"/>
                <a:ext cx="2436478" cy="2093911"/>
                <a:chOff x="1468923" y="2419949"/>
                <a:chExt cx="2670173" cy="2294750"/>
              </a:xfrm>
              <a:effectLst>
                <a:outerShdw blurRad="203200" dist="38100" dir="3780000" sx="103000" sy="103000" algn="t" rotWithShape="0">
                  <a:prstClr val="black">
                    <a:alpha val="25000"/>
                  </a:prstClr>
                </a:outerShdw>
              </a:effectLst>
            </p:grpSpPr>
            <p:sp>
              <p:nvSpPr>
                <p:cNvPr id="23"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24" name="Freeform 6"/>
                <p:cNvSpPr/>
                <p:nvPr/>
              </p:nvSpPr>
              <p:spPr bwMode="auto">
                <a:xfrm>
                  <a:off x="1468923" y="241994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25" name="Freeform 7"/>
              <p:cNvSpPr/>
              <p:nvPr/>
            </p:nvSpPr>
            <p:spPr bwMode="auto">
              <a:xfrm>
                <a:off x="7649658" y="3925577"/>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26" name="TextBox 105"/>
            <p:cNvSpPr txBox="1"/>
            <p:nvPr/>
          </p:nvSpPr>
          <p:spPr>
            <a:xfrm>
              <a:off x="8040169" y="4281128"/>
              <a:ext cx="1010287" cy="829524"/>
            </a:xfrm>
            <a:prstGeom prst="rect">
              <a:avLst/>
            </a:prstGeom>
            <a:noFill/>
          </p:spPr>
          <p:txBody>
            <a:bodyPr wrap="square" rtlCol="0">
              <a:spAutoFit/>
            </a:bodyPr>
            <a:lstStyle/>
            <a:p>
              <a:r>
                <a:rPr lang="en-US" altLang="zh-CN" sz="2900" dirty="0">
                  <a:solidFill>
                    <a:schemeClr val="bg1"/>
                  </a:solidFill>
                  <a:latin typeface="Bodoni MT Black" panose="02070A03080606020203" pitchFamily="18" charset="0"/>
                  <a:ea typeface="DFGothic-EB" panose="02010609010101010101" pitchFamily="1" charset="-128"/>
                </a:rPr>
                <a:t>12</a:t>
              </a:r>
              <a:endParaRPr lang="zh-CN" altLang="en-US" sz="2900" dirty="0">
                <a:solidFill>
                  <a:schemeClr val="bg1"/>
                </a:solidFill>
                <a:latin typeface="Bodoni MT Black" panose="02070A03080606020203" pitchFamily="18" charset="0"/>
                <a:ea typeface="DFGothic-EB" panose="02010609010101010101" pitchFamily="1" charset="-128"/>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afterEffect" p14:presetBounceEnd="55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55000">
                                          <p:cBhvr additive="base">
                                            <p:cTn id="7" dur="1000" fill="hold"/>
                                            <p:tgtEl>
                                              <p:spTgt spid="18"/>
                                            </p:tgtEl>
                                            <p:attrNameLst>
                                              <p:attrName>ppt_x</p:attrName>
                                            </p:attrNameLst>
                                          </p:cBhvr>
                                          <p:tavLst>
                                            <p:tav tm="0">
                                              <p:val>
                                                <p:strVal val="#ppt_x"/>
                                              </p:val>
                                            </p:tav>
                                            <p:tav tm="100000">
                                              <p:val>
                                                <p:strVal val="#ppt_x"/>
                                              </p:val>
                                            </p:tav>
                                          </p:tavLst>
                                        </p:anim>
                                        <p:anim calcmode="lin" valueType="num" p14:bounceEnd="55000">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21"/>
                                            </p:tgtEl>
                                            <p:attrNameLst>
                                              <p:attrName>style.visibility</p:attrName>
                                            </p:attrNameLst>
                                          </p:cBhvr>
                                          <p:to>
                                            <p:strVal val="visible"/>
                                          </p:to>
                                        </p:set>
                                        <p:anim by="(-#ppt_w*2)" calcmode="lin" valueType="num">
                                          <p:cBhvr rctx="PPT">
                                            <p:cTn id="11" dur="500" autoRev="1" fill="hold">
                                              <p:stCondLst>
                                                <p:cond delay="0"/>
                                              </p:stCondLst>
                                            </p:cTn>
                                            <p:tgtEl>
                                              <p:spTgt spid="21"/>
                                            </p:tgtEl>
                                            <p:attrNameLst>
                                              <p:attrName>ppt_w</p:attrName>
                                            </p:attrNameLst>
                                          </p:cBhvr>
                                        </p:anim>
                                        <p:anim by="(#ppt_w*0.50)" calcmode="lin" valueType="num">
                                          <p:cBhvr>
                                            <p:cTn id="12" dur="500" decel="50000" autoRev="1" fill="hold">
                                              <p:stCondLst>
                                                <p:cond delay="0"/>
                                              </p:stCondLst>
                                            </p:cTn>
                                            <p:tgtEl>
                                              <p:spTgt spid="21"/>
                                            </p:tgtEl>
                                            <p:attrNameLst>
                                              <p:attrName>ppt_x</p:attrName>
                                            </p:attrNameLst>
                                          </p:cBhvr>
                                        </p:anim>
                                        <p:anim from="(-#ppt_h/2)" to="(#ppt_y)" calcmode="lin" valueType="num">
                                          <p:cBhvr>
                                            <p:cTn id="13" dur="1000" fill="hold">
                                              <p:stCondLst>
                                                <p:cond delay="0"/>
                                              </p:stCondLst>
                                            </p:cTn>
                                            <p:tgtEl>
                                              <p:spTgt spid="21"/>
                                            </p:tgtEl>
                                            <p:attrNameLst>
                                              <p:attrName>ppt_y</p:attrName>
                                            </p:attrNameLst>
                                          </p:cBhvr>
                                        </p:anim>
                                        <p:animRot by="21600000">
                                          <p:cBhvr>
                                            <p:cTn id="14" dur="1000" fill="hold">
                                              <p:stCondLst>
                                                <p:cond delay="0"/>
                                              </p:stCondLst>
                                            </p:cTn>
                                            <p:tgtEl>
                                              <p:spTgt spid="21"/>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1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par>
                              <p:cTn id="79" fill="hold">
                                <p:stCondLst>
                                  <p:cond delay="3000"/>
                                </p:stCondLst>
                                <p:childTnLst>
                                  <p:par>
                                    <p:cTn id="80" presetID="2" presetClass="entr" presetSubtype="3" accel="52000" fill="hold" nodeType="afterEffect" p14:presetBounceEnd="38000">
                                      <p:stCondLst>
                                        <p:cond delay="0"/>
                                      </p:stCondLst>
                                      <p:childTnLst>
                                        <p:set>
                                          <p:cBhvr>
                                            <p:cTn id="81" dur="1" fill="hold">
                                              <p:stCondLst>
                                                <p:cond delay="0"/>
                                              </p:stCondLst>
                                            </p:cTn>
                                            <p:tgtEl>
                                              <p:spTgt spid="91"/>
                                            </p:tgtEl>
                                            <p:attrNameLst>
                                              <p:attrName>style.visibility</p:attrName>
                                            </p:attrNameLst>
                                          </p:cBhvr>
                                          <p:to>
                                            <p:strVal val="visible"/>
                                          </p:to>
                                        </p:set>
                                        <p:anim calcmode="lin" valueType="num" p14:bounceEnd="38000">
                                          <p:cBhvr additive="base">
                                            <p:cTn id="82" dur="1000" fill="hold"/>
                                            <p:tgtEl>
                                              <p:spTgt spid="91"/>
                                            </p:tgtEl>
                                            <p:attrNameLst>
                                              <p:attrName>ppt_x</p:attrName>
                                            </p:attrNameLst>
                                          </p:cBhvr>
                                          <p:tavLst>
                                            <p:tav tm="0">
                                              <p:val>
                                                <p:strVal val="1+#ppt_w/2"/>
                                              </p:val>
                                            </p:tav>
                                            <p:tav tm="100000">
                                              <p:val>
                                                <p:strVal val="#ppt_x"/>
                                              </p:val>
                                            </p:tav>
                                          </p:tavLst>
                                        </p:anim>
                                        <p:anim calcmode="lin" valueType="num" p14:bounceEnd="38000">
                                          <p:cBhvr additive="base">
                                            <p:cTn id="83" dur="1000" fill="hold"/>
                                            <p:tgtEl>
                                              <p:spTgt spid="91"/>
                                            </p:tgtEl>
                                            <p:attrNameLst>
                                              <p:attrName>ppt_y</p:attrName>
                                            </p:attrNameLst>
                                          </p:cBhvr>
                                          <p:tavLst>
                                            <p:tav tm="0">
                                              <p:val>
                                                <p:strVal val="0-#ppt_h/2"/>
                                              </p:val>
                                            </p:tav>
                                            <p:tav tm="100000">
                                              <p:val>
                                                <p:strVal val="#ppt_y"/>
                                              </p:val>
                                            </p:tav>
                                          </p:tavLst>
                                        </p:anim>
                                      </p:childTnLst>
                                    </p:cTn>
                                  </p:par>
                                  <p:par>
                                    <p:cTn id="84" presetID="2" presetClass="entr" presetSubtype="12" accel="52000" fill="hold" nodeType="withEffect" p14:presetBounceEnd="38000">
                                      <p:stCondLst>
                                        <p:cond delay="0"/>
                                      </p:stCondLst>
                                      <p:childTnLst>
                                        <p:set>
                                          <p:cBhvr>
                                            <p:cTn id="85" dur="1" fill="hold">
                                              <p:stCondLst>
                                                <p:cond delay="0"/>
                                              </p:stCondLst>
                                            </p:cTn>
                                            <p:tgtEl>
                                              <p:spTgt spid="97"/>
                                            </p:tgtEl>
                                            <p:attrNameLst>
                                              <p:attrName>style.visibility</p:attrName>
                                            </p:attrNameLst>
                                          </p:cBhvr>
                                          <p:to>
                                            <p:strVal val="visible"/>
                                          </p:to>
                                        </p:set>
                                        <p:anim calcmode="lin" valueType="num" p14:bounceEnd="38000">
                                          <p:cBhvr additive="base">
                                            <p:cTn id="86" dur="1000" fill="hold"/>
                                            <p:tgtEl>
                                              <p:spTgt spid="97"/>
                                            </p:tgtEl>
                                            <p:attrNameLst>
                                              <p:attrName>ppt_x</p:attrName>
                                            </p:attrNameLst>
                                          </p:cBhvr>
                                          <p:tavLst>
                                            <p:tav tm="0">
                                              <p:val>
                                                <p:strVal val="0-#ppt_w/2"/>
                                              </p:val>
                                            </p:tav>
                                            <p:tav tm="100000">
                                              <p:val>
                                                <p:strVal val="#ppt_x"/>
                                              </p:val>
                                            </p:tav>
                                          </p:tavLst>
                                        </p:anim>
                                        <p:anim calcmode="lin" valueType="num" p14:bounceEnd="38000">
                                          <p:cBhvr additive="base">
                                            <p:cTn id="87" dur="1000" fill="hold"/>
                                            <p:tgtEl>
                                              <p:spTgt spid="97"/>
                                            </p:tgtEl>
                                            <p:attrNameLst>
                                              <p:attrName>ppt_y</p:attrName>
                                            </p:attrNameLst>
                                          </p:cBhvr>
                                          <p:tavLst>
                                            <p:tav tm="0">
                                              <p:val>
                                                <p:strVal val="1+#ppt_h/2"/>
                                              </p:val>
                                            </p:tav>
                                            <p:tav tm="100000">
                                              <p:val>
                                                <p:strVal val="#ppt_y"/>
                                              </p:val>
                                            </p:tav>
                                          </p:tavLst>
                                        </p:anim>
                                      </p:childTnLst>
                                    </p:cTn>
                                  </p:par>
                                  <p:par>
                                    <p:cTn id="88" presetID="2" presetClass="entr" presetSubtype="3" accel="52000" fill="hold" nodeType="withEffect" p14:presetBounceEnd="38000">
                                      <p:stCondLst>
                                        <p:cond delay="0"/>
                                      </p:stCondLst>
                                      <p:childTnLst>
                                        <p:set>
                                          <p:cBhvr>
                                            <p:cTn id="89" dur="1" fill="hold">
                                              <p:stCondLst>
                                                <p:cond delay="0"/>
                                              </p:stCondLst>
                                            </p:cTn>
                                            <p:tgtEl>
                                              <p:spTgt spid="84"/>
                                            </p:tgtEl>
                                            <p:attrNameLst>
                                              <p:attrName>style.visibility</p:attrName>
                                            </p:attrNameLst>
                                          </p:cBhvr>
                                          <p:to>
                                            <p:strVal val="visible"/>
                                          </p:to>
                                        </p:set>
                                        <p:anim calcmode="lin" valueType="num" p14:bounceEnd="38000">
                                          <p:cBhvr additive="base">
                                            <p:cTn id="90" dur="1000" fill="hold"/>
                                            <p:tgtEl>
                                              <p:spTgt spid="84"/>
                                            </p:tgtEl>
                                            <p:attrNameLst>
                                              <p:attrName>ppt_x</p:attrName>
                                            </p:attrNameLst>
                                          </p:cBhvr>
                                          <p:tavLst>
                                            <p:tav tm="0">
                                              <p:val>
                                                <p:strVal val="1+#ppt_w/2"/>
                                              </p:val>
                                            </p:tav>
                                            <p:tav tm="100000">
                                              <p:val>
                                                <p:strVal val="#ppt_x"/>
                                              </p:val>
                                            </p:tav>
                                          </p:tavLst>
                                        </p:anim>
                                        <p:anim calcmode="lin" valueType="num" p14:bounceEnd="38000">
                                          <p:cBhvr additive="base">
                                            <p:cTn id="91" dur="1000" fill="hold"/>
                                            <p:tgtEl>
                                              <p:spTgt spid="84"/>
                                            </p:tgtEl>
                                            <p:attrNameLst>
                                              <p:attrName>ppt_y</p:attrName>
                                            </p:attrNameLst>
                                          </p:cBhvr>
                                          <p:tavLst>
                                            <p:tav tm="0">
                                              <p:val>
                                                <p:strVal val="0-#ppt_h/2"/>
                                              </p:val>
                                            </p:tav>
                                            <p:tav tm="100000">
                                              <p:val>
                                                <p:strVal val="#ppt_y"/>
                                              </p:val>
                                            </p:tav>
                                          </p:tavLst>
                                        </p:anim>
                                      </p:childTnLst>
                                    </p:cTn>
                                  </p:par>
                                  <p:par>
                                    <p:cTn id="92" presetID="2" presetClass="entr" presetSubtype="12" accel="52000" fill="hold" nodeType="withEffect" p14:presetBounceEnd="38000">
                                      <p:stCondLst>
                                        <p:cond delay="0"/>
                                      </p:stCondLst>
                                      <p:childTnLst>
                                        <p:set>
                                          <p:cBhvr>
                                            <p:cTn id="93" dur="1" fill="hold">
                                              <p:stCondLst>
                                                <p:cond delay="0"/>
                                              </p:stCondLst>
                                            </p:cTn>
                                            <p:tgtEl>
                                              <p:spTgt spid="104"/>
                                            </p:tgtEl>
                                            <p:attrNameLst>
                                              <p:attrName>style.visibility</p:attrName>
                                            </p:attrNameLst>
                                          </p:cBhvr>
                                          <p:to>
                                            <p:strVal val="visible"/>
                                          </p:to>
                                        </p:set>
                                        <p:anim calcmode="lin" valueType="num" p14:bounceEnd="38000">
                                          <p:cBhvr additive="base">
                                            <p:cTn id="94" dur="1000" fill="hold"/>
                                            <p:tgtEl>
                                              <p:spTgt spid="104"/>
                                            </p:tgtEl>
                                            <p:attrNameLst>
                                              <p:attrName>ppt_x</p:attrName>
                                            </p:attrNameLst>
                                          </p:cBhvr>
                                          <p:tavLst>
                                            <p:tav tm="0">
                                              <p:val>
                                                <p:strVal val="0-#ppt_w/2"/>
                                              </p:val>
                                            </p:tav>
                                            <p:tav tm="100000">
                                              <p:val>
                                                <p:strVal val="#ppt_x"/>
                                              </p:val>
                                            </p:tav>
                                          </p:tavLst>
                                        </p:anim>
                                        <p:anim calcmode="lin" valueType="num" p14:bounceEnd="38000">
                                          <p:cBhvr additive="base">
                                            <p:cTn id="95" dur="1000" fill="hold"/>
                                            <p:tgtEl>
                                              <p:spTgt spid="104"/>
                                            </p:tgtEl>
                                            <p:attrNameLst>
                                              <p:attrName>ppt_y</p:attrName>
                                            </p:attrNameLst>
                                          </p:cBhvr>
                                          <p:tavLst>
                                            <p:tav tm="0">
                                              <p:val>
                                                <p:strVal val="1+#ppt_h/2"/>
                                              </p:val>
                                            </p:tav>
                                            <p:tav tm="100000">
                                              <p:val>
                                                <p:strVal val="#ppt_y"/>
                                              </p:val>
                                            </p:tav>
                                          </p:tavLst>
                                        </p:anim>
                                      </p:childTnLst>
                                    </p:cTn>
                                  </p:par>
                                  <p:par>
                                    <p:cTn id="96" presetID="2" presetClass="entr" presetSubtype="3" accel="52000" fill="hold" nodeType="withEffect" p14:presetBounceEnd="38000">
                                      <p:stCondLst>
                                        <p:cond delay="0"/>
                                      </p:stCondLst>
                                      <p:childTnLst>
                                        <p:set>
                                          <p:cBhvr>
                                            <p:cTn id="97" dur="1" fill="hold">
                                              <p:stCondLst>
                                                <p:cond delay="0"/>
                                              </p:stCondLst>
                                            </p:cTn>
                                            <p:tgtEl>
                                              <p:spTgt spid="77"/>
                                            </p:tgtEl>
                                            <p:attrNameLst>
                                              <p:attrName>style.visibility</p:attrName>
                                            </p:attrNameLst>
                                          </p:cBhvr>
                                          <p:to>
                                            <p:strVal val="visible"/>
                                          </p:to>
                                        </p:set>
                                        <p:anim calcmode="lin" valueType="num" p14:bounceEnd="38000">
                                          <p:cBhvr additive="base">
                                            <p:cTn id="98" dur="1000" fill="hold"/>
                                            <p:tgtEl>
                                              <p:spTgt spid="77"/>
                                            </p:tgtEl>
                                            <p:attrNameLst>
                                              <p:attrName>ppt_x</p:attrName>
                                            </p:attrNameLst>
                                          </p:cBhvr>
                                          <p:tavLst>
                                            <p:tav tm="0">
                                              <p:val>
                                                <p:strVal val="1+#ppt_w/2"/>
                                              </p:val>
                                            </p:tav>
                                            <p:tav tm="100000">
                                              <p:val>
                                                <p:strVal val="#ppt_x"/>
                                              </p:val>
                                            </p:tav>
                                          </p:tavLst>
                                        </p:anim>
                                        <p:anim calcmode="lin" valueType="num" p14:bounceEnd="38000">
                                          <p:cBhvr additive="base">
                                            <p:cTn id="99" dur="1000" fill="hold"/>
                                            <p:tgtEl>
                                              <p:spTgt spid="77"/>
                                            </p:tgtEl>
                                            <p:attrNameLst>
                                              <p:attrName>ppt_y</p:attrName>
                                            </p:attrNameLst>
                                          </p:cBhvr>
                                          <p:tavLst>
                                            <p:tav tm="0">
                                              <p:val>
                                                <p:strVal val="0-#ppt_h/2"/>
                                              </p:val>
                                            </p:tav>
                                            <p:tav tm="100000">
                                              <p:val>
                                                <p:strVal val="#ppt_y"/>
                                              </p:val>
                                            </p:tav>
                                          </p:tavLst>
                                        </p:anim>
                                      </p:childTnLst>
                                    </p:cTn>
                                  </p:par>
                                  <p:par>
                                    <p:cTn id="100" presetID="2" presetClass="entr" presetSubtype="12" fill="hold" nodeType="withEffect">
                                      <p:stCondLst>
                                        <p:cond delay="0"/>
                                      </p:stCondLst>
                                      <p:childTnLst>
                                        <p:set>
                                          <p:cBhvr>
                                            <p:cTn id="101" dur="1000" fill="hold">
                                              <p:stCondLst>
                                                <p:cond delay="0"/>
                                              </p:stCondLst>
                                            </p:cTn>
                                            <p:tgtEl>
                                              <p:spTgt spid="2"/>
                                            </p:tgtEl>
                                            <p:attrNameLst>
                                              <p:attrName>style.visibility</p:attrName>
                                            </p:attrNameLst>
                                          </p:cBhvr>
                                          <p:to>
                                            <p:strVal val="visible"/>
                                          </p:to>
                                        </p:set>
                                        <p:anim calcmode="lin" valueType="num">
                                          <p:cBhvr additive="base">
                                            <p:cTn id="102" dur="1000" fill="hold"/>
                                            <p:tgtEl>
                                              <p:spTgt spid="2"/>
                                            </p:tgtEl>
                                            <p:attrNameLst>
                                              <p:attrName>ppt_x</p:attrName>
                                            </p:attrNameLst>
                                          </p:cBhvr>
                                          <p:tavLst>
                                            <p:tav tm="0">
                                              <p:val>
                                                <p:strVal val="0-#ppt_w/2"/>
                                              </p:val>
                                            </p:tav>
                                            <p:tav tm="100000">
                                              <p:val>
                                                <p:strVal val="#ppt_x"/>
                                              </p:val>
                                            </p:tav>
                                          </p:tavLst>
                                        </p:anim>
                                        <p:anim calcmode="lin" valueType="num">
                                          <p:cBhvr additive="base">
                                            <p:cTn id="103" dur="1000" fill="hold"/>
                                            <p:tgtEl>
                                              <p:spTgt spid="2"/>
                                            </p:tgtEl>
                                            <p:attrNameLst>
                                              <p:attrName>ppt_y</p:attrName>
                                            </p:attrNameLst>
                                          </p:cBhvr>
                                          <p:tavLst>
                                            <p:tav tm="0">
                                              <p:val>
                                                <p:strVal val="1+#ppt_h/2"/>
                                              </p:val>
                                            </p:tav>
                                            <p:tav tm="100000">
                                              <p:val>
                                                <p:strVal val="#ppt_y"/>
                                              </p:val>
                                            </p:tav>
                                          </p:tavLst>
                                        </p:anim>
                                      </p:childTnLst>
                                    </p:cTn>
                                  </p:par>
                                  <p:par>
                                    <p:cTn id="104" presetID="42" presetClass="entr" presetSubtype="0" fill="hold" nodeType="withEffect">
                                      <p:stCondLst>
                                        <p:cond delay="140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1000"/>
                                            <p:tgtEl>
                                              <p:spTgt spid="111"/>
                                            </p:tgtEl>
                                          </p:cBhvr>
                                        </p:animEffect>
                                        <p:anim calcmode="lin" valueType="num">
                                          <p:cBhvr>
                                            <p:cTn id="107" dur="1000" fill="hold"/>
                                            <p:tgtEl>
                                              <p:spTgt spid="111"/>
                                            </p:tgtEl>
                                            <p:attrNameLst>
                                              <p:attrName>ppt_x</p:attrName>
                                            </p:attrNameLst>
                                          </p:cBhvr>
                                          <p:tavLst>
                                            <p:tav tm="0">
                                              <p:val>
                                                <p:strVal val="#ppt_x"/>
                                              </p:val>
                                            </p:tav>
                                            <p:tav tm="100000">
                                              <p:val>
                                                <p:strVal val="#ppt_x"/>
                                              </p:val>
                                            </p:tav>
                                          </p:tavLst>
                                        </p:anim>
                                        <p:anim calcmode="lin" valueType="num">
                                          <p:cBhvr>
                                            <p:cTn id="108" dur="1000" fill="hold"/>
                                            <p:tgtEl>
                                              <p:spTgt spid="111"/>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16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1000"/>
                                            <p:tgtEl>
                                              <p:spTgt spid="114"/>
                                            </p:tgtEl>
                                          </p:cBhvr>
                                        </p:animEffect>
                                        <p:anim calcmode="lin" valueType="num">
                                          <p:cBhvr>
                                            <p:cTn id="112" dur="1000" fill="hold"/>
                                            <p:tgtEl>
                                              <p:spTgt spid="114"/>
                                            </p:tgtEl>
                                            <p:attrNameLst>
                                              <p:attrName>ppt_x</p:attrName>
                                            </p:attrNameLst>
                                          </p:cBhvr>
                                          <p:tavLst>
                                            <p:tav tm="0">
                                              <p:val>
                                                <p:strVal val="#ppt_x"/>
                                              </p:val>
                                            </p:tav>
                                            <p:tav tm="100000">
                                              <p:val>
                                                <p:strVal val="#ppt_x"/>
                                              </p:val>
                                            </p:tav>
                                          </p:tavLst>
                                        </p:anim>
                                        <p:anim calcmode="lin" valueType="num">
                                          <p:cBhvr>
                                            <p:cTn id="113" dur="1000" fill="hold"/>
                                            <p:tgtEl>
                                              <p:spTgt spid="114"/>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180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1000"/>
                                            <p:tgtEl>
                                              <p:spTgt spid="117"/>
                                            </p:tgtEl>
                                          </p:cBhvr>
                                        </p:animEffect>
                                        <p:anim calcmode="lin" valueType="num">
                                          <p:cBhvr>
                                            <p:cTn id="117" dur="1000" fill="hold"/>
                                            <p:tgtEl>
                                              <p:spTgt spid="117"/>
                                            </p:tgtEl>
                                            <p:attrNameLst>
                                              <p:attrName>ppt_x</p:attrName>
                                            </p:attrNameLst>
                                          </p:cBhvr>
                                          <p:tavLst>
                                            <p:tav tm="0">
                                              <p:val>
                                                <p:strVal val="#ppt_x"/>
                                              </p:val>
                                            </p:tav>
                                            <p:tav tm="100000">
                                              <p:val>
                                                <p:strVal val="#ppt_x"/>
                                              </p:val>
                                            </p:tav>
                                          </p:tavLst>
                                        </p:anim>
                                        <p:anim calcmode="lin" valueType="num">
                                          <p:cBhvr>
                                            <p:cTn id="118" dur="1000" fill="hold"/>
                                            <p:tgtEl>
                                              <p:spTgt spid="117"/>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2000"/>
                                      </p:stCondLst>
                                      <p:childTnLst>
                                        <p:set>
                                          <p:cBhvr>
                                            <p:cTn id="120" dur="1" fill="hold">
                                              <p:stCondLst>
                                                <p:cond delay="0"/>
                                              </p:stCondLst>
                                            </p:cTn>
                                            <p:tgtEl>
                                              <p:spTgt spid="120"/>
                                            </p:tgtEl>
                                            <p:attrNameLst>
                                              <p:attrName>style.visibility</p:attrName>
                                            </p:attrNameLst>
                                          </p:cBhvr>
                                          <p:to>
                                            <p:strVal val="visible"/>
                                          </p:to>
                                        </p:set>
                                        <p:animEffect transition="in" filter="fade">
                                          <p:cBhvr>
                                            <p:cTn id="121" dur="1000"/>
                                            <p:tgtEl>
                                              <p:spTgt spid="120"/>
                                            </p:tgtEl>
                                          </p:cBhvr>
                                        </p:animEffect>
                                        <p:anim calcmode="lin" valueType="num">
                                          <p:cBhvr>
                                            <p:cTn id="122" dur="1000" fill="hold"/>
                                            <p:tgtEl>
                                              <p:spTgt spid="120"/>
                                            </p:tgtEl>
                                            <p:attrNameLst>
                                              <p:attrName>ppt_x</p:attrName>
                                            </p:attrNameLst>
                                          </p:cBhvr>
                                          <p:tavLst>
                                            <p:tav tm="0">
                                              <p:val>
                                                <p:strVal val="#ppt_x"/>
                                              </p:val>
                                            </p:tav>
                                            <p:tav tm="100000">
                                              <p:val>
                                                <p:strVal val="#ppt_x"/>
                                              </p:val>
                                            </p:tav>
                                          </p:tavLst>
                                        </p:anim>
                                        <p:anim calcmode="lin" valueType="num">
                                          <p:cBhvr>
                                            <p:cTn id="123" dur="1000" fill="hold"/>
                                            <p:tgtEl>
                                              <p:spTgt spid="120"/>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2200"/>
                                      </p:stCondLst>
                                      <p:childTnLst>
                                        <p:set>
                                          <p:cBhvr>
                                            <p:cTn id="125" dur="1000" fill="hold">
                                              <p:stCondLst>
                                                <p:cond delay="0"/>
                                              </p:stCondLst>
                                            </p:cTn>
                                            <p:tgtEl>
                                              <p:spTgt spid="123"/>
                                            </p:tgtEl>
                                            <p:attrNameLst>
                                              <p:attrName>style.visibility</p:attrName>
                                            </p:attrNameLst>
                                          </p:cBhvr>
                                          <p:to>
                                            <p:strVal val="visible"/>
                                          </p:to>
                                        </p:set>
                                        <p:animEffect transition="in" filter="fade">
                                          <p:cBhvr>
                                            <p:cTn id="126" dur="1000"/>
                                            <p:tgtEl>
                                              <p:spTgt spid="123"/>
                                            </p:tgtEl>
                                          </p:cBhvr>
                                        </p:animEffect>
                                        <p:anim calcmode="lin" valueType="num">
                                          <p:cBhvr>
                                            <p:cTn id="127" dur="1000" fill="hold"/>
                                            <p:tgtEl>
                                              <p:spTgt spid="123"/>
                                            </p:tgtEl>
                                            <p:attrNameLst>
                                              <p:attrName>ppt_x</p:attrName>
                                            </p:attrNameLst>
                                          </p:cBhvr>
                                          <p:tavLst>
                                            <p:tav tm="0">
                                              <p:val>
                                                <p:strVal val="#ppt_x"/>
                                              </p:val>
                                            </p:tav>
                                            <p:tav tm="100000">
                                              <p:val>
                                                <p:strVal val="#ppt_x"/>
                                              </p:val>
                                            </p:tav>
                                          </p:tavLst>
                                        </p:anim>
                                        <p:anim calcmode="lin" valueType="num">
                                          <p:cBhvr>
                                            <p:cTn id="128" dur="1000" fill="hold"/>
                                            <p:tgtEl>
                                              <p:spTgt spid="123"/>
                                            </p:tgtEl>
                                            <p:attrNameLst>
                                              <p:attrName>ppt_y</p:attrName>
                                            </p:attrNameLst>
                                          </p:cBhvr>
                                          <p:tavLst>
                                            <p:tav tm="0">
                                              <p:val>
                                                <p:strVal val="#ppt_y+.1"/>
                                              </p:val>
                                            </p:tav>
                                            <p:tav tm="100000">
                                              <p:val>
                                                <p:strVal val="#ppt_y"/>
                                              </p:val>
                                            </p:tav>
                                          </p:tavLst>
                                        </p:anim>
                                      </p:childTnLst>
                                    </p:cTn>
                                  </p:par>
                                  <p:par>
                                    <p:cTn id="129" presetID="47" presetClass="entr" presetSubtype="0" fill="hold" nodeType="withEffect">
                                      <p:stCondLst>
                                        <p:cond delay="2200"/>
                                      </p:stCondLst>
                                      <p:childTnLst>
                                        <p:set>
                                          <p:cBhvr>
                                            <p:cTn id="130" dur="1000" fill="hold">
                                              <p:stCondLst>
                                                <p:cond delay="0"/>
                                              </p:stCondLst>
                                            </p:cTn>
                                            <p:tgtEl>
                                              <p:spTgt spid="27"/>
                                            </p:tgtEl>
                                            <p:attrNameLst>
                                              <p:attrName>style.visibility</p:attrName>
                                            </p:attrNameLst>
                                          </p:cBhvr>
                                          <p:to>
                                            <p:strVal val="visible"/>
                                          </p:to>
                                        </p:set>
                                        <p:animEffect transition="in" filter="fade">
                                          <p:cBhvr>
                                            <p:cTn id="131" dur="1000"/>
                                            <p:tgtEl>
                                              <p:spTgt spid="27"/>
                                            </p:tgtEl>
                                          </p:cBhvr>
                                        </p:animEffect>
                                        <p:anim calcmode="lin" valueType="num">
                                          <p:cBhvr>
                                            <p:cTn id="132" dur="1000" fill="hold"/>
                                            <p:tgtEl>
                                              <p:spTgt spid="27"/>
                                            </p:tgtEl>
                                            <p:attrNameLst>
                                              <p:attrName>ppt_x</p:attrName>
                                            </p:attrNameLst>
                                          </p:cBhvr>
                                          <p:tavLst>
                                            <p:tav tm="0">
                                              <p:val>
                                                <p:strVal val="#ppt_x"/>
                                              </p:val>
                                            </p:tav>
                                            <p:tav tm="100000">
                                              <p:val>
                                                <p:strVal val="#ppt_x"/>
                                              </p:val>
                                            </p:tav>
                                          </p:tavLst>
                                        </p:anim>
                                        <p:anim calcmode="lin" valueType="num">
                                          <p:cBhvr>
                                            <p:cTn id="133" dur="1000" fill="hold"/>
                                            <p:tgtEl>
                                              <p:spTgt spid="27"/>
                                            </p:tgtEl>
                                            <p:attrNameLst>
                                              <p:attrName>ppt_y</p:attrName>
                                            </p:attrNameLst>
                                          </p:cBhvr>
                                          <p:tavLst>
                                            <p:tav tm="0">
                                              <p:val>
                                                <p:strVal val="#ppt_y-.1"/>
                                              </p:val>
                                            </p:tav>
                                            <p:tav tm="100000">
                                              <p:val>
                                                <p:strVal val="#ppt_y"/>
                                              </p:val>
                                            </p:tav>
                                          </p:tavLst>
                                        </p:anim>
                                      </p:childTnLst>
                                    </p:cTn>
                                  </p:par>
                                </p:childTnLst>
                              </p:cTn>
                            </p:par>
                            <p:par>
                              <p:cTn id="134" fill="hold">
                                <p:stCondLst>
                                  <p:cond delay="6200"/>
                                </p:stCondLst>
                                <p:childTnLst>
                                  <p:par>
                                    <p:cTn id="135" presetID="10" presetClass="entr" presetSubtype="0" fill="hold" grpId="0" nodeType="afterEffect">
                                      <p:stCondLst>
                                        <p:cond delay="0"/>
                                      </p:stCondLst>
                                      <p:childTnLst>
                                        <p:set>
                                          <p:cBhvr>
                                            <p:cTn id="136" dur="1" fill="hold">
                                              <p:stCondLst>
                                                <p:cond delay="0"/>
                                              </p:stCondLst>
                                            </p:cTn>
                                            <p:tgtEl>
                                              <p:spTgt spid="126"/>
                                            </p:tgtEl>
                                            <p:attrNameLst>
                                              <p:attrName>style.visibility</p:attrName>
                                            </p:attrNameLst>
                                          </p:cBhvr>
                                          <p:to>
                                            <p:strVal val="visible"/>
                                          </p:to>
                                        </p:set>
                                        <p:animEffect transition="in" filter="fade">
                                          <p:cBhvr>
                                            <p:cTn id="13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21" grpId="0"/>
          <p:bldP spid="22" grpId="0" bldLvl="0" animBg="1"/>
          <p:bldP spid="1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21"/>
                                            </p:tgtEl>
                                            <p:attrNameLst>
                                              <p:attrName>style.visibility</p:attrName>
                                            </p:attrNameLst>
                                          </p:cBhvr>
                                          <p:to>
                                            <p:strVal val="visible"/>
                                          </p:to>
                                        </p:set>
                                        <p:anim by="(-#ppt_w*2)" calcmode="lin" valueType="num">
                                          <p:cBhvr rctx="PPT">
                                            <p:cTn id="11" dur="500" autoRev="1" fill="hold">
                                              <p:stCondLst>
                                                <p:cond delay="0"/>
                                              </p:stCondLst>
                                            </p:cTn>
                                            <p:tgtEl>
                                              <p:spTgt spid="21"/>
                                            </p:tgtEl>
                                            <p:attrNameLst>
                                              <p:attrName>ppt_w</p:attrName>
                                            </p:attrNameLst>
                                          </p:cBhvr>
                                        </p:anim>
                                        <p:anim by="(#ppt_w*0.50)" calcmode="lin" valueType="num">
                                          <p:cBhvr>
                                            <p:cTn id="12" dur="500" decel="50000" autoRev="1" fill="hold">
                                              <p:stCondLst>
                                                <p:cond delay="0"/>
                                              </p:stCondLst>
                                            </p:cTn>
                                            <p:tgtEl>
                                              <p:spTgt spid="21"/>
                                            </p:tgtEl>
                                            <p:attrNameLst>
                                              <p:attrName>ppt_x</p:attrName>
                                            </p:attrNameLst>
                                          </p:cBhvr>
                                        </p:anim>
                                        <p:anim from="(-#ppt_h/2)" to="(#ppt_y)" calcmode="lin" valueType="num">
                                          <p:cBhvr>
                                            <p:cTn id="13" dur="1000" fill="hold">
                                              <p:stCondLst>
                                                <p:cond delay="0"/>
                                              </p:stCondLst>
                                            </p:cTn>
                                            <p:tgtEl>
                                              <p:spTgt spid="21"/>
                                            </p:tgtEl>
                                            <p:attrNameLst>
                                              <p:attrName>ppt_y</p:attrName>
                                            </p:attrNameLst>
                                          </p:cBhvr>
                                        </p:anim>
                                        <p:animRot by="21600000">
                                          <p:cBhvr>
                                            <p:cTn id="14" dur="1000" fill="hold">
                                              <p:stCondLst>
                                                <p:cond delay="0"/>
                                              </p:stCondLst>
                                            </p:cTn>
                                            <p:tgtEl>
                                              <p:spTgt spid="21"/>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1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par>
                              <p:cTn id="79" fill="hold">
                                <p:stCondLst>
                                  <p:cond delay="3000"/>
                                </p:stCondLst>
                                <p:childTnLst>
                                  <p:par>
                                    <p:cTn id="80" presetID="2" presetClass="entr" presetSubtype="3" accel="52000" fill="hold" nodeType="afterEffect">
                                      <p:stCondLst>
                                        <p:cond delay="0"/>
                                      </p:stCondLst>
                                      <p:childTnLst>
                                        <p:set>
                                          <p:cBhvr>
                                            <p:cTn id="81" dur="1" fill="hold">
                                              <p:stCondLst>
                                                <p:cond delay="0"/>
                                              </p:stCondLst>
                                            </p:cTn>
                                            <p:tgtEl>
                                              <p:spTgt spid="91"/>
                                            </p:tgtEl>
                                            <p:attrNameLst>
                                              <p:attrName>style.visibility</p:attrName>
                                            </p:attrNameLst>
                                          </p:cBhvr>
                                          <p:to>
                                            <p:strVal val="visible"/>
                                          </p:to>
                                        </p:set>
                                        <p:anim calcmode="lin" valueType="num">
                                          <p:cBhvr additive="base">
                                            <p:cTn id="82" dur="1000" fill="hold"/>
                                            <p:tgtEl>
                                              <p:spTgt spid="91"/>
                                            </p:tgtEl>
                                            <p:attrNameLst>
                                              <p:attrName>ppt_x</p:attrName>
                                            </p:attrNameLst>
                                          </p:cBhvr>
                                          <p:tavLst>
                                            <p:tav tm="0">
                                              <p:val>
                                                <p:strVal val="1+#ppt_w/2"/>
                                              </p:val>
                                            </p:tav>
                                            <p:tav tm="100000">
                                              <p:val>
                                                <p:strVal val="#ppt_x"/>
                                              </p:val>
                                            </p:tav>
                                          </p:tavLst>
                                        </p:anim>
                                        <p:anim calcmode="lin" valueType="num">
                                          <p:cBhvr additive="base">
                                            <p:cTn id="83" dur="1000" fill="hold"/>
                                            <p:tgtEl>
                                              <p:spTgt spid="91"/>
                                            </p:tgtEl>
                                            <p:attrNameLst>
                                              <p:attrName>ppt_y</p:attrName>
                                            </p:attrNameLst>
                                          </p:cBhvr>
                                          <p:tavLst>
                                            <p:tav tm="0">
                                              <p:val>
                                                <p:strVal val="0-#ppt_h/2"/>
                                              </p:val>
                                            </p:tav>
                                            <p:tav tm="100000">
                                              <p:val>
                                                <p:strVal val="#ppt_y"/>
                                              </p:val>
                                            </p:tav>
                                          </p:tavLst>
                                        </p:anim>
                                      </p:childTnLst>
                                    </p:cTn>
                                  </p:par>
                                  <p:par>
                                    <p:cTn id="84" presetID="2" presetClass="entr" presetSubtype="12" accel="52000" fill="hold" nodeType="withEffect">
                                      <p:stCondLst>
                                        <p:cond delay="0"/>
                                      </p:stCondLst>
                                      <p:childTnLst>
                                        <p:set>
                                          <p:cBhvr>
                                            <p:cTn id="85" dur="1" fill="hold">
                                              <p:stCondLst>
                                                <p:cond delay="0"/>
                                              </p:stCondLst>
                                            </p:cTn>
                                            <p:tgtEl>
                                              <p:spTgt spid="97"/>
                                            </p:tgtEl>
                                            <p:attrNameLst>
                                              <p:attrName>style.visibility</p:attrName>
                                            </p:attrNameLst>
                                          </p:cBhvr>
                                          <p:to>
                                            <p:strVal val="visible"/>
                                          </p:to>
                                        </p:set>
                                        <p:anim calcmode="lin" valueType="num">
                                          <p:cBhvr additive="base">
                                            <p:cTn id="86" dur="1000" fill="hold"/>
                                            <p:tgtEl>
                                              <p:spTgt spid="97"/>
                                            </p:tgtEl>
                                            <p:attrNameLst>
                                              <p:attrName>ppt_x</p:attrName>
                                            </p:attrNameLst>
                                          </p:cBhvr>
                                          <p:tavLst>
                                            <p:tav tm="0">
                                              <p:val>
                                                <p:strVal val="0-#ppt_w/2"/>
                                              </p:val>
                                            </p:tav>
                                            <p:tav tm="100000">
                                              <p:val>
                                                <p:strVal val="#ppt_x"/>
                                              </p:val>
                                            </p:tav>
                                          </p:tavLst>
                                        </p:anim>
                                        <p:anim calcmode="lin" valueType="num">
                                          <p:cBhvr additive="base">
                                            <p:cTn id="87" dur="1000" fill="hold"/>
                                            <p:tgtEl>
                                              <p:spTgt spid="97"/>
                                            </p:tgtEl>
                                            <p:attrNameLst>
                                              <p:attrName>ppt_y</p:attrName>
                                            </p:attrNameLst>
                                          </p:cBhvr>
                                          <p:tavLst>
                                            <p:tav tm="0">
                                              <p:val>
                                                <p:strVal val="1+#ppt_h/2"/>
                                              </p:val>
                                            </p:tav>
                                            <p:tav tm="100000">
                                              <p:val>
                                                <p:strVal val="#ppt_y"/>
                                              </p:val>
                                            </p:tav>
                                          </p:tavLst>
                                        </p:anim>
                                      </p:childTnLst>
                                    </p:cTn>
                                  </p:par>
                                  <p:par>
                                    <p:cTn id="88" presetID="2" presetClass="entr" presetSubtype="3" accel="52000" fill="hold" nodeType="withEffect">
                                      <p:stCondLst>
                                        <p:cond delay="0"/>
                                      </p:stCondLst>
                                      <p:childTnLst>
                                        <p:set>
                                          <p:cBhvr>
                                            <p:cTn id="89" dur="1" fill="hold">
                                              <p:stCondLst>
                                                <p:cond delay="0"/>
                                              </p:stCondLst>
                                            </p:cTn>
                                            <p:tgtEl>
                                              <p:spTgt spid="84"/>
                                            </p:tgtEl>
                                            <p:attrNameLst>
                                              <p:attrName>style.visibility</p:attrName>
                                            </p:attrNameLst>
                                          </p:cBhvr>
                                          <p:to>
                                            <p:strVal val="visible"/>
                                          </p:to>
                                        </p:set>
                                        <p:anim calcmode="lin" valueType="num">
                                          <p:cBhvr additive="base">
                                            <p:cTn id="90" dur="1000" fill="hold"/>
                                            <p:tgtEl>
                                              <p:spTgt spid="84"/>
                                            </p:tgtEl>
                                            <p:attrNameLst>
                                              <p:attrName>ppt_x</p:attrName>
                                            </p:attrNameLst>
                                          </p:cBhvr>
                                          <p:tavLst>
                                            <p:tav tm="0">
                                              <p:val>
                                                <p:strVal val="1+#ppt_w/2"/>
                                              </p:val>
                                            </p:tav>
                                            <p:tav tm="100000">
                                              <p:val>
                                                <p:strVal val="#ppt_x"/>
                                              </p:val>
                                            </p:tav>
                                          </p:tavLst>
                                        </p:anim>
                                        <p:anim calcmode="lin" valueType="num">
                                          <p:cBhvr additive="base">
                                            <p:cTn id="91" dur="1000" fill="hold"/>
                                            <p:tgtEl>
                                              <p:spTgt spid="84"/>
                                            </p:tgtEl>
                                            <p:attrNameLst>
                                              <p:attrName>ppt_y</p:attrName>
                                            </p:attrNameLst>
                                          </p:cBhvr>
                                          <p:tavLst>
                                            <p:tav tm="0">
                                              <p:val>
                                                <p:strVal val="0-#ppt_h/2"/>
                                              </p:val>
                                            </p:tav>
                                            <p:tav tm="100000">
                                              <p:val>
                                                <p:strVal val="#ppt_y"/>
                                              </p:val>
                                            </p:tav>
                                          </p:tavLst>
                                        </p:anim>
                                      </p:childTnLst>
                                    </p:cTn>
                                  </p:par>
                                  <p:par>
                                    <p:cTn id="92" presetID="2" presetClass="entr" presetSubtype="12" accel="52000" fill="hold" nodeType="withEffect">
                                      <p:stCondLst>
                                        <p:cond delay="0"/>
                                      </p:stCondLst>
                                      <p:childTnLst>
                                        <p:set>
                                          <p:cBhvr>
                                            <p:cTn id="93" dur="1" fill="hold">
                                              <p:stCondLst>
                                                <p:cond delay="0"/>
                                              </p:stCondLst>
                                            </p:cTn>
                                            <p:tgtEl>
                                              <p:spTgt spid="104"/>
                                            </p:tgtEl>
                                            <p:attrNameLst>
                                              <p:attrName>style.visibility</p:attrName>
                                            </p:attrNameLst>
                                          </p:cBhvr>
                                          <p:to>
                                            <p:strVal val="visible"/>
                                          </p:to>
                                        </p:set>
                                        <p:anim calcmode="lin" valueType="num">
                                          <p:cBhvr additive="base">
                                            <p:cTn id="94" dur="1000" fill="hold"/>
                                            <p:tgtEl>
                                              <p:spTgt spid="104"/>
                                            </p:tgtEl>
                                            <p:attrNameLst>
                                              <p:attrName>ppt_x</p:attrName>
                                            </p:attrNameLst>
                                          </p:cBhvr>
                                          <p:tavLst>
                                            <p:tav tm="0">
                                              <p:val>
                                                <p:strVal val="0-#ppt_w/2"/>
                                              </p:val>
                                            </p:tav>
                                            <p:tav tm="100000">
                                              <p:val>
                                                <p:strVal val="#ppt_x"/>
                                              </p:val>
                                            </p:tav>
                                          </p:tavLst>
                                        </p:anim>
                                        <p:anim calcmode="lin" valueType="num">
                                          <p:cBhvr additive="base">
                                            <p:cTn id="95" dur="1000" fill="hold"/>
                                            <p:tgtEl>
                                              <p:spTgt spid="104"/>
                                            </p:tgtEl>
                                            <p:attrNameLst>
                                              <p:attrName>ppt_y</p:attrName>
                                            </p:attrNameLst>
                                          </p:cBhvr>
                                          <p:tavLst>
                                            <p:tav tm="0">
                                              <p:val>
                                                <p:strVal val="1+#ppt_h/2"/>
                                              </p:val>
                                            </p:tav>
                                            <p:tav tm="100000">
                                              <p:val>
                                                <p:strVal val="#ppt_y"/>
                                              </p:val>
                                            </p:tav>
                                          </p:tavLst>
                                        </p:anim>
                                      </p:childTnLst>
                                    </p:cTn>
                                  </p:par>
                                  <p:par>
                                    <p:cTn id="96" presetID="2" presetClass="entr" presetSubtype="3" accel="52000" fill="hold" nodeType="withEffect">
                                      <p:stCondLst>
                                        <p:cond delay="0"/>
                                      </p:stCondLst>
                                      <p:childTnLst>
                                        <p:set>
                                          <p:cBhvr>
                                            <p:cTn id="97" dur="1" fill="hold">
                                              <p:stCondLst>
                                                <p:cond delay="0"/>
                                              </p:stCondLst>
                                            </p:cTn>
                                            <p:tgtEl>
                                              <p:spTgt spid="77"/>
                                            </p:tgtEl>
                                            <p:attrNameLst>
                                              <p:attrName>style.visibility</p:attrName>
                                            </p:attrNameLst>
                                          </p:cBhvr>
                                          <p:to>
                                            <p:strVal val="visible"/>
                                          </p:to>
                                        </p:set>
                                        <p:anim calcmode="lin" valueType="num">
                                          <p:cBhvr additive="base">
                                            <p:cTn id="98" dur="1000" fill="hold"/>
                                            <p:tgtEl>
                                              <p:spTgt spid="77"/>
                                            </p:tgtEl>
                                            <p:attrNameLst>
                                              <p:attrName>ppt_x</p:attrName>
                                            </p:attrNameLst>
                                          </p:cBhvr>
                                          <p:tavLst>
                                            <p:tav tm="0">
                                              <p:val>
                                                <p:strVal val="1+#ppt_w/2"/>
                                              </p:val>
                                            </p:tav>
                                            <p:tav tm="100000">
                                              <p:val>
                                                <p:strVal val="#ppt_x"/>
                                              </p:val>
                                            </p:tav>
                                          </p:tavLst>
                                        </p:anim>
                                        <p:anim calcmode="lin" valueType="num">
                                          <p:cBhvr additive="base">
                                            <p:cTn id="99" dur="1000" fill="hold"/>
                                            <p:tgtEl>
                                              <p:spTgt spid="77"/>
                                            </p:tgtEl>
                                            <p:attrNameLst>
                                              <p:attrName>ppt_y</p:attrName>
                                            </p:attrNameLst>
                                          </p:cBhvr>
                                          <p:tavLst>
                                            <p:tav tm="0">
                                              <p:val>
                                                <p:strVal val="0-#ppt_h/2"/>
                                              </p:val>
                                            </p:tav>
                                            <p:tav tm="100000">
                                              <p:val>
                                                <p:strVal val="#ppt_y"/>
                                              </p:val>
                                            </p:tav>
                                          </p:tavLst>
                                        </p:anim>
                                      </p:childTnLst>
                                    </p:cTn>
                                  </p:par>
                                  <p:par>
                                    <p:cTn id="100" presetID="2" presetClass="entr" presetSubtype="12" fill="hold" nodeType="withEffect">
                                      <p:stCondLst>
                                        <p:cond delay="0"/>
                                      </p:stCondLst>
                                      <p:childTnLst>
                                        <p:set>
                                          <p:cBhvr>
                                            <p:cTn id="101" dur="1000" fill="hold">
                                              <p:stCondLst>
                                                <p:cond delay="0"/>
                                              </p:stCondLst>
                                            </p:cTn>
                                            <p:tgtEl>
                                              <p:spTgt spid="2"/>
                                            </p:tgtEl>
                                            <p:attrNameLst>
                                              <p:attrName>style.visibility</p:attrName>
                                            </p:attrNameLst>
                                          </p:cBhvr>
                                          <p:to>
                                            <p:strVal val="visible"/>
                                          </p:to>
                                        </p:set>
                                        <p:anim calcmode="lin" valueType="num">
                                          <p:cBhvr additive="base">
                                            <p:cTn id="102" dur="1000" fill="hold"/>
                                            <p:tgtEl>
                                              <p:spTgt spid="2"/>
                                            </p:tgtEl>
                                            <p:attrNameLst>
                                              <p:attrName>ppt_x</p:attrName>
                                            </p:attrNameLst>
                                          </p:cBhvr>
                                          <p:tavLst>
                                            <p:tav tm="0">
                                              <p:val>
                                                <p:strVal val="0-#ppt_w/2"/>
                                              </p:val>
                                            </p:tav>
                                            <p:tav tm="100000">
                                              <p:val>
                                                <p:strVal val="#ppt_x"/>
                                              </p:val>
                                            </p:tav>
                                          </p:tavLst>
                                        </p:anim>
                                        <p:anim calcmode="lin" valueType="num">
                                          <p:cBhvr additive="base">
                                            <p:cTn id="103" dur="1000" fill="hold"/>
                                            <p:tgtEl>
                                              <p:spTgt spid="2"/>
                                            </p:tgtEl>
                                            <p:attrNameLst>
                                              <p:attrName>ppt_y</p:attrName>
                                            </p:attrNameLst>
                                          </p:cBhvr>
                                          <p:tavLst>
                                            <p:tav tm="0">
                                              <p:val>
                                                <p:strVal val="1+#ppt_h/2"/>
                                              </p:val>
                                            </p:tav>
                                            <p:tav tm="100000">
                                              <p:val>
                                                <p:strVal val="#ppt_y"/>
                                              </p:val>
                                            </p:tav>
                                          </p:tavLst>
                                        </p:anim>
                                      </p:childTnLst>
                                    </p:cTn>
                                  </p:par>
                                  <p:par>
                                    <p:cTn id="104" presetID="42" presetClass="entr" presetSubtype="0" fill="hold" nodeType="withEffect">
                                      <p:stCondLst>
                                        <p:cond delay="140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1000"/>
                                            <p:tgtEl>
                                              <p:spTgt spid="111"/>
                                            </p:tgtEl>
                                          </p:cBhvr>
                                        </p:animEffect>
                                        <p:anim calcmode="lin" valueType="num">
                                          <p:cBhvr>
                                            <p:cTn id="107" dur="1000" fill="hold"/>
                                            <p:tgtEl>
                                              <p:spTgt spid="111"/>
                                            </p:tgtEl>
                                            <p:attrNameLst>
                                              <p:attrName>ppt_x</p:attrName>
                                            </p:attrNameLst>
                                          </p:cBhvr>
                                          <p:tavLst>
                                            <p:tav tm="0">
                                              <p:val>
                                                <p:strVal val="#ppt_x"/>
                                              </p:val>
                                            </p:tav>
                                            <p:tav tm="100000">
                                              <p:val>
                                                <p:strVal val="#ppt_x"/>
                                              </p:val>
                                            </p:tav>
                                          </p:tavLst>
                                        </p:anim>
                                        <p:anim calcmode="lin" valueType="num">
                                          <p:cBhvr>
                                            <p:cTn id="108" dur="1000" fill="hold"/>
                                            <p:tgtEl>
                                              <p:spTgt spid="111"/>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16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1000"/>
                                            <p:tgtEl>
                                              <p:spTgt spid="114"/>
                                            </p:tgtEl>
                                          </p:cBhvr>
                                        </p:animEffect>
                                        <p:anim calcmode="lin" valueType="num">
                                          <p:cBhvr>
                                            <p:cTn id="112" dur="1000" fill="hold"/>
                                            <p:tgtEl>
                                              <p:spTgt spid="114"/>
                                            </p:tgtEl>
                                            <p:attrNameLst>
                                              <p:attrName>ppt_x</p:attrName>
                                            </p:attrNameLst>
                                          </p:cBhvr>
                                          <p:tavLst>
                                            <p:tav tm="0">
                                              <p:val>
                                                <p:strVal val="#ppt_x"/>
                                              </p:val>
                                            </p:tav>
                                            <p:tav tm="100000">
                                              <p:val>
                                                <p:strVal val="#ppt_x"/>
                                              </p:val>
                                            </p:tav>
                                          </p:tavLst>
                                        </p:anim>
                                        <p:anim calcmode="lin" valueType="num">
                                          <p:cBhvr>
                                            <p:cTn id="113" dur="1000" fill="hold"/>
                                            <p:tgtEl>
                                              <p:spTgt spid="114"/>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180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1000"/>
                                            <p:tgtEl>
                                              <p:spTgt spid="117"/>
                                            </p:tgtEl>
                                          </p:cBhvr>
                                        </p:animEffect>
                                        <p:anim calcmode="lin" valueType="num">
                                          <p:cBhvr>
                                            <p:cTn id="117" dur="1000" fill="hold"/>
                                            <p:tgtEl>
                                              <p:spTgt spid="117"/>
                                            </p:tgtEl>
                                            <p:attrNameLst>
                                              <p:attrName>ppt_x</p:attrName>
                                            </p:attrNameLst>
                                          </p:cBhvr>
                                          <p:tavLst>
                                            <p:tav tm="0">
                                              <p:val>
                                                <p:strVal val="#ppt_x"/>
                                              </p:val>
                                            </p:tav>
                                            <p:tav tm="100000">
                                              <p:val>
                                                <p:strVal val="#ppt_x"/>
                                              </p:val>
                                            </p:tav>
                                          </p:tavLst>
                                        </p:anim>
                                        <p:anim calcmode="lin" valueType="num">
                                          <p:cBhvr>
                                            <p:cTn id="118" dur="1000" fill="hold"/>
                                            <p:tgtEl>
                                              <p:spTgt spid="117"/>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2000"/>
                                      </p:stCondLst>
                                      <p:childTnLst>
                                        <p:set>
                                          <p:cBhvr>
                                            <p:cTn id="120" dur="1" fill="hold">
                                              <p:stCondLst>
                                                <p:cond delay="0"/>
                                              </p:stCondLst>
                                            </p:cTn>
                                            <p:tgtEl>
                                              <p:spTgt spid="120"/>
                                            </p:tgtEl>
                                            <p:attrNameLst>
                                              <p:attrName>style.visibility</p:attrName>
                                            </p:attrNameLst>
                                          </p:cBhvr>
                                          <p:to>
                                            <p:strVal val="visible"/>
                                          </p:to>
                                        </p:set>
                                        <p:animEffect transition="in" filter="fade">
                                          <p:cBhvr>
                                            <p:cTn id="121" dur="1000"/>
                                            <p:tgtEl>
                                              <p:spTgt spid="120"/>
                                            </p:tgtEl>
                                          </p:cBhvr>
                                        </p:animEffect>
                                        <p:anim calcmode="lin" valueType="num">
                                          <p:cBhvr>
                                            <p:cTn id="122" dur="1000" fill="hold"/>
                                            <p:tgtEl>
                                              <p:spTgt spid="120"/>
                                            </p:tgtEl>
                                            <p:attrNameLst>
                                              <p:attrName>ppt_x</p:attrName>
                                            </p:attrNameLst>
                                          </p:cBhvr>
                                          <p:tavLst>
                                            <p:tav tm="0">
                                              <p:val>
                                                <p:strVal val="#ppt_x"/>
                                              </p:val>
                                            </p:tav>
                                            <p:tav tm="100000">
                                              <p:val>
                                                <p:strVal val="#ppt_x"/>
                                              </p:val>
                                            </p:tav>
                                          </p:tavLst>
                                        </p:anim>
                                        <p:anim calcmode="lin" valueType="num">
                                          <p:cBhvr>
                                            <p:cTn id="123" dur="1000" fill="hold"/>
                                            <p:tgtEl>
                                              <p:spTgt spid="120"/>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2200"/>
                                      </p:stCondLst>
                                      <p:childTnLst>
                                        <p:set>
                                          <p:cBhvr>
                                            <p:cTn id="125" dur="1000" fill="hold">
                                              <p:stCondLst>
                                                <p:cond delay="0"/>
                                              </p:stCondLst>
                                            </p:cTn>
                                            <p:tgtEl>
                                              <p:spTgt spid="123"/>
                                            </p:tgtEl>
                                            <p:attrNameLst>
                                              <p:attrName>style.visibility</p:attrName>
                                            </p:attrNameLst>
                                          </p:cBhvr>
                                          <p:to>
                                            <p:strVal val="visible"/>
                                          </p:to>
                                        </p:set>
                                        <p:animEffect transition="in" filter="fade">
                                          <p:cBhvr>
                                            <p:cTn id="126" dur="1000"/>
                                            <p:tgtEl>
                                              <p:spTgt spid="123"/>
                                            </p:tgtEl>
                                          </p:cBhvr>
                                        </p:animEffect>
                                        <p:anim calcmode="lin" valueType="num">
                                          <p:cBhvr>
                                            <p:cTn id="127" dur="1000" fill="hold"/>
                                            <p:tgtEl>
                                              <p:spTgt spid="123"/>
                                            </p:tgtEl>
                                            <p:attrNameLst>
                                              <p:attrName>ppt_x</p:attrName>
                                            </p:attrNameLst>
                                          </p:cBhvr>
                                          <p:tavLst>
                                            <p:tav tm="0">
                                              <p:val>
                                                <p:strVal val="#ppt_x"/>
                                              </p:val>
                                            </p:tav>
                                            <p:tav tm="100000">
                                              <p:val>
                                                <p:strVal val="#ppt_x"/>
                                              </p:val>
                                            </p:tav>
                                          </p:tavLst>
                                        </p:anim>
                                        <p:anim calcmode="lin" valueType="num">
                                          <p:cBhvr>
                                            <p:cTn id="128" dur="1000" fill="hold"/>
                                            <p:tgtEl>
                                              <p:spTgt spid="123"/>
                                            </p:tgtEl>
                                            <p:attrNameLst>
                                              <p:attrName>ppt_y</p:attrName>
                                            </p:attrNameLst>
                                          </p:cBhvr>
                                          <p:tavLst>
                                            <p:tav tm="0">
                                              <p:val>
                                                <p:strVal val="#ppt_y+.1"/>
                                              </p:val>
                                            </p:tav>
                                            <p:tav tm="100000">
                                              <p:val>
                                                <p:strVal val="#ppt_y"/>
                                              </p:val>
                                            </p:tav>
                                          </p:tavLst>
                                        </p:anim>
                                      </p:childTnLst>
                                    </p:cTn>
                                  </p:par>
                                  <p:par>
                                    <p:cTn id="129" presetID="47" presetClass="entr" presetSubtype="0" fill="hold" nodeType="withEffect">
                                      <p:stCondLst>
                                        <p:cond delay="2200"/>
                                      </p:stCondLst>
                                      <p:childTnLst>
                                        <p:set>
                                          <p:cBhvr>
                                            <p:cTn id="130" dur="1000" fill="hold">
                                              <p:stCondLst>
                                                <p:cond delay="0"/>
                                              </p:stCondLst>
                                            </p:cTn>
                                            <p:tgtEl>
                                              <p:spTgt spid="27"/>
                                            </p:tgtEl>
                                            <p:attrNameLst>
                                              <p:attrName>style.visibility</p:attrName>
                                            </p:attrNameLst>
                                          </p:cBhvr>
                                          <p:to>
                                            <p:strVal val="visible"/>
                                          </p:to>
                                        </p:set>
                                        <p:animEffect transition="in" filter="fade">
                                          <p:cBhvr>
                                            <p:cTn id="131" dur="1000"/>
                                            <p:tgtEl>
                                              <p:spTgt spid="27"/>
                                            </p:tgtEl>
                                          </p:cBhvr>
                                        </p:animEffect>
                                        <p:anim calcmode="lin" valueType="num">
                                          <p:cBhvr>
                                            <p:cTn id="132" dur="1000" fill="hold"/>
                                            <p:tgtEl>
                                              <p:spTgt spid="27"/>
                                            </p:tgtEl>
                                            <p:attrNameLst>
                                              <p:attrName>ppt_x</p:attrName>
                                            </p:attrNameLst>
                                          </p:cBhvr>
                                          <p:tavLst>
                                            <p:tav tm="0">
                                              <p:val>
                                                <p:strVal val="#ppt_x"/>
                                              </p:val>
                                            </p:tav>
                                            <p:tav tm="100000">
                                              <p:val>
                                                <p:strVal val="#ppt_x"/>
                                              </p:val>
                                            </p:tav>
                                          </p:tavLst>
                                        </p:anim>
                                        <p:anim calcmode="lin" valueType="num">
                                          <p:cBhvr>
                                            <p:cTn id="133" dur="1000" fill="hold"/>
                                            <p:tgtEl>
                                              <p:spTgt spid="27"/>
                                            </p:tgtEl>
                                            <p:attrNameLst>
                                              <p:attrName>ppt_y</p:attrName>
                                            </p:attrNameLst>
                                          </p:cBhvr>
                                          <p:tavLst>
                                            <p:tav tm="0">
                                              <p:val>
                                                <p:strVal val="#ppt_y-.1"/>
                                              </p:val>
                                            </p:tav>
                                            <p:tav tm="100000">
                                              <p:val>
                                                <p:strVal val="#ppt_y"/>
                                              </p:val>
                                            </p:tav>
                                          </p:tavLst>
                                        </p:anim>
                                      </p:childTnLst>
                                    </p:cTn>
                                  </p:par>
                                </p:childTnLst>
                              </p:cTn>
                            </p:par>
                            <p:par>
                              <p:cTn id="134" fill="hold">
                                <p:stCondLst>
                                  <p:cond delay="6200"/>
                                </p:stCondLst>
                                <p:childTnLst>
                                  <p:par>
                                    <p:cTn id="135" presetID="10" presetClass="entr" presetSubtype="0" fill="hold" grpId="0" nodeType="afterEffect">
                                      <p:stCondLst>
                                        <p:cond delay="0"/>
                                      </p:stCondLst>
                                      <p:childTnLst>
                                        <p:set>
                                          <p:cBhvr>
                                            <p:cTn id="136" dur="1" fill="hold">
                                              <p:stCondLst>
                                                <p:cond delay="0"/>
                                              </p:stCondLst>
                                            </p:cTn>
                                            <p:tgtEl>
                                              <p:spTgt spid="126"/>
                                            </p:tgtEl>
                                            <p:attrNameLst>
                                              <p:attrName>style.visibility</p:attrName>
                                            </p:attrNameLst>
                                          </p:cBhvr>
                                          <p:to>
                                            <p:strVal val="visible"/>
                                          </p:to>
                                        </p:set>
                                        <p:animEffect transition="in" filter="fade">
                                          <p:cBhvr>
                                            <p:cTn id="13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21" grpId="0"/>
          <p:bldP spid="22" grpId="0" bldLvl="0" animBg="1"/>
          <p:bldP spid="12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9E866F6-9E93-478A-8F01-EEC924FDD01C}"/>
              </a:ext>
            </a:extLst>
          </p:cNvPr>
          <p:cNvPicPr>
            <a:picLocks noChangeAspect="1"/>
          </p:cNvPicPr>
          <p:nvPr/>
        </p:nvPicPr>
        <p:blipFill>
          <a:blip r:embed="rId2" cstate="email"/>
          <a:stretch>
            <a:fillRect/>
          </a:stretch>
        </p:blipFill>
        <p:spPr>
          <a:xfrm>
            <a:off x="35496" y="138112"/>
            <a:ext cx="9108504" cy="4867275"/>
          </a:xfrm>
          <a:prstGeom prst="rect">
            <a:avLst/>
          </a:prstGeom>
        </p:spPr>
      </p:pic>
      <p:sp>
        <p:nvSpPr>
          <p:cNvPr id="6" name="文本框 5">
            <a:extLst>
              <a:ext uri="{FF2B5EF4-FFF2-40B4-BE49-F238E27FC236}">
                <a16:creationId xmlns:a16="http://schemas.microsoft.com/office/drawing/2014/main" id="{2C69258D-A71C-4A00-BA5C-A93A3115E51B}"/>
              </a:ext>
            </a:extLst>
          </p:cNvPr>
          <p:cNvSpPr txBox="1"/>
          <p:nvPr/>
        </p:nvSpPr>
        <p:spPr>
          <a:xfrm>
            <a:off x="4603822" y="764503"/>
            <a:ext cx="3600399" cy="2031323"/>
          </a:xfrm>
          <a:prstGeom prst="rect">
            <a:avLst/>
          </a:prstGeom>
          <a:noFill/>
        </p:spPr>
        <p:txBody>
          <a:bodyPr wrap="square" lIns="91438" tIns="45719" rIns="91438" bIns="45719" rtlCol="0">
            <a:spAutoFit/>
          </a:bodyPr>
          <a:lstStyle/>
          <a:p>
            <a:r>
              <a:rPr lang="zh-CN" altLang="en-US" sz="1050" b="1" dirty="0">
                <a:latin typeface="微软雅黑" panose="020B0503020204020204" pitchFamily="34" charset="-122"/>
                <a:ea typeface="微软雅黑" panose="020B0503020204020204" pitchFamily="34" charset="-122"/>
              </a:rPr>
              <a:t>詹姆斯</a:t>
            </a:r>
            <a:r>
              <a:rPr lang="en-US" altLang="zh-CN" sz="1050" b="1" dirty="0">
                <a:latin typeface="微软雅黑" panose="020B0503020204020204" pitchFamily="34" charset="-122"/>
                <a:ea typeface="微软雅黑" panose="020B0503020204020204" pitchFamily="34" charset="-122"/>
              </a:rPr>
              <a:t>·</a:t>
            </a:r>
            <a:r>
              <a:rPr lang="zh-CN" altLang="en-US" sz="1050" b="1" dirty="0">
                <a:latin typeface="微软雅黑" panose="020B0503020204020204" pitchFamily="34" charset="-122"/>
                <a:ea typeface="微软雅黑" panose="020B0503020204020204" pitchFamily="34" charset="-122"/>
              </a:rPr>
              <a:t>西蒙斯</a:t>
            </a:r>
            <a:endParaRPr lang="en-US" altLang="zh-CN" sz="1050" b="1"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量化投资的教父</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开创数量化分析的先河</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也许有人觉得，数学除了那些科学家搞搞研究外，对大众根本没有意义。</a:t>
            </a:r>
            <a:endParaRPr lang="en-US" altLang="zh-CN" sz="1050" dirty="0">
              <a:latin typeface="微软雅黑" panose="020B0503020204020204" pitchFamily="34" charset="-122"/>
              <a:ea typeface="微软雅黑" panose="020B0503020204020204" pitchFamily="34" charset="-122"/>
            </a:endParaRPr>
          </a:p>
          <a:p>
            <a:endParaRPr lang="zh-CN" altLang="en-US"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他靠着一套神秘的数学模型，不依靠任何金融界的“老江湖”，成为了世界上最能赚钱的基金经理。</a:t>
            </a:r>
          </a:p>
          <a:p>
            <a:r>
              <a:rPr lang="zh-CN" altLang="en-US" sz="1050" dirty="0">
                <a:latin typeface="微软雅黑" panose="020B0503020204020204" pitchFamily="34" charset="-122"/>
                <a:ea typeface="微软雅黑" panose="020B0503020204020204" pitchFamily="34" charset="-122"/>
              </a:rPr>
              <a:t>他的基金成立</a:t>
            </a:r>
            <a:r>
              <a:rPr lang="en-US" altLang="zh-CN" sz="1050" dirty="0">
                <a:latin typeface="微软雅黑" panose="020B0503020204020204" pitchFamily="34" charset="-122"/>
                <a:ea typeface="微软雅黑" panose="020B0503020204020204" pitchFamily="34" charset="-122"/>
              </a:rPr>
              <a:t>20</a:t>
            </a:r>
            <a:r>
              <a:rPr lang="zh-CN" altLang="en-US" sz="1050" dirty="0">
                <a:latin typeface="微软雅黑" panose="020B0503020204020204" pitchFamily="34" charset="-122"/>
                <a:ea typeface="微软雅黑" panose="020B0503020204020204" pitchFamily="34" charset="-122"/>
              </a:rPr>
              <a:t>多年来，几乎未亏损，平均年回报率高达</a:t>
            </a:r>
            <a:r>
              <a:rPr lang="en-US" altLang="zh-CN" sz="1050" dirty="0">
                <a:latin typeface="微软雅黑" panose="020B0503020204020204" pitchFamily="34" charset="-122"/>
                <a:ea typeface="微软雅黑" panose="020B0503020204020204" pitchFamily="34" charset="-122"/>
              </a:rPr>
              <a:t>35%</a:t>
            </a:r>
            <a:r>
              <a:rPr lang="zh-CN" altLang="en-US" sz="1050" dirty="0">
                <a:latin typeface="微软雅黑" panose="020B0503020204020204" pitchFamily="34" charset="-122"/>
                <a:ea typeface="微软雅黑" panose="020B0503020204020204" pitchFamily="34" charset="-122"/>
              </a:rPr>
              <a:t>，什么“股神”、“大鳄”都不放在眼里。</a:t>
            </a:r>
          </a:p>
          <a:p>
            <a:endParaRPr lang="zh-CN" altLang="en-US" sz="105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02FB932-272F-44CA-AB29-2369B21A78AC}"/>
              </a:ext>
            </a:extLst>
          </p:cNvPr>
          <p:cNvPicPr>
            <a:picLocks noChangeAspect="1"/>
          </p:cNvPicPr>
          <p:nvPr/>
        </p:nvPicPr>
        <p:blipFill>
          <a:blip r:embed="rId3"/>
          <a:stretch>
            <a:fillRect/>
          </a:stretch>
        </p:blipFill>
        <p:spPr>
          <a:xfrm>
            <a:off x="709748" y="771550"/>
            <a:ext cx="3600400" cy="3057056"/>
          </a:xfrm>
          <a:prstGeom prst="rect">
            <a:avLst/>
          </a:prstGeom>
        </p:spPr>
      </p:pic>
      <p:sp>
        <p:nvSpPr>
          <p:cNvPr id="5" name="TextBox 72">
            <a:extLst>
              <a:ext uri="{FF2B5EF4-FFF2-40B4-BE49-F238E27FC236}">
                <a16:creationId xmlns:a16="http://schemas.microsoft.com/office/drawing/2014/main" id="{F900CDDB-B3BB-4E0A-8896-2EAC01A20716}"/>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20244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9E866F6-9E93-478A-8F01-EEC924FDD01C}"/>
              </a:ext>
            </a:extLst>
          </p:cNvPr>
          <p:cNvPicPr>
            <a:picLocks noChangeAspect="1"/>
          </p:cNvPicPr>
          <p:nvPr/>
        </p:nvPicPr>
        <p:blipFill>
          <a:blip r:embed="rId2" cstate="email"/>
          <a:stretch>
            <a:fillRect/>
          </a:stretch>
        </p:blipFill>
        <p:spPr>
          <a:xfrm>
            <a:off x="35496" y="138112"/>
            <a:ext cx="9108504" cy="4867275"/>
          </a:xfrm>
          <a:prstGeom prst="rect">
            <a:avLst/>
          </a:prstGeom>
        </p:spPr>
      </p:pic>
      <p:sp>
        <p:nvSpPr>
          <p:cNvPr id="6" name="文本框 5">
            <a:extLst>
              <a:ext uri="{FF2B5EF4-FFF2-40B4-BE49-F238E27FC236}">
                <a16:creationId xmlns:a16="http://schemas.microsoft.com/office/drawing/2014/main" id="{2C69258D-A71C-4A00-BA5C-A93A3115E51B}"/>
              </a:ext>
            </a:extLst>
          </p:cNvPr>
          <p:cNvSpPr txBox="1"/>
          <p:nvPr/>
        </p:nvSpPr>
        <p:spPr>
          <a:xfrm>
            <a:off x="5220072" y="771550"/>
            <a:ext cx="3456384" cy="2677654"/>
          </a:xfrm>
          <a:prstGeom prst="rect">
            <a:avLst/>
          </a:prstGeom>
          <a:noFill/>
        </p:spPr>
        <p:txBody>
          <a:bodyPr wrap="square" lIns="91438" tIns="45719" rIns="91438" bIns="45719" rtlCol="0">
            <a:spAutoFit/>
          </a:bodyPr>
          <a:lstStyle/>
          <a:p>
            <a:r>
              <a:rPr lang="zh-CN" altLang="en-US" sz="1050" b="1" dirty="0">
                <a:latin typeface="微软雅黑" panose="020B0503020204020204" pitchFamily="34" charset="-122"/>
                <a:ea typeface="微软雅黑" panose="020B0503020204020204" pitchFamily="34" charset="-122"/>
              </a:rPr>
              <a:t>人工智能与量化投资</a:t>
            </a:r>
            <a:endParaRPr lang="en-US" altLang="zh-CN" sz="1050" b="1"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人工智能在量化交易中的应用可以算个升华，也可能是未来技术分析的发展方向。</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用人工智能分析历史数据和曾经发生的那些消息面，机器是可以分析和总结出规律的，当有新消息发布的时候，相比于人类，机器能够对消息造成的影响做出更迅猛、更理性、更全面的判断，机器能够对数据进行加工整合，通过这些判断来指导人们进行价格分析，这就是它的意义所在。</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现在的几种应用：</a:t>
            </a:r>
            <a:endParaRPr lang="en-US" altLang="zh-CN" sz="1050" dirty="0">
              <a:latin typeface="微软雅黑" panose="020B0503020204020204" pitchFamily="34" charset="-122"/>
              <a:ea typeface="微软雅黑" panose="020B0503020204020204" pitchFamily="34" charset="-122"/>
            </a:endParaRPr>
          </a:p>
          <a:p>
            <a:pPr marL="228600" indent="-228600">
              <a:buAutoNum type="arabicPeriod"/>
            </a:pPr>
            <a:r>
              <a:rPr lang="zh-CN" altLang="en-US" sz="1050" dirty="0">
                <a:latin typeface="微软雅黑" panose="020B0503020204020204" pitchFamily="34" charset="-122"/>
                <a:ea typeface="微软雅黑" panose="020B0503020204020204" pitchFamily="34" charset="-122"/>
              </a:rPr>
              <a:t>模型深度学习</a:t>
            </a:r>
            <a:endParaRPr lang="en-US" altLang="zh-CN" sz="1050" dirty="0">
              <a:latin typeface="微软雅黑" panose="020B0503020204020204" pitchFamily="34" charset="-122"/>
              <a:ea typeface="微软雅黑" panose="020B0503020204020204" pitchFamily="34" charset="-122"/>
            </a:endParaRPr>
          </a:p>
          <a:p>
            <a:pPr marL="228600" indent="-228600">
              <a:buAutoNum type="arabicPeriod"/>
            </a:pPr>
            <a:r>
              <a:rPr lang="zh-CN" altLang="en-US" sz="1050" dirty="0">
                <a:latin typeface="微软雅黑" panose="020B0503020204020204" pitchFamily="34" charset="-122"/>
                <a:ea typeface="微软雅黑" panose="020B0503020204020204" pitchFamily="34" charset="-122"/>
              </a:rPr>
              <a:t>技术形态识别技术</a:t>
            </a:r>
            <a:endParaRPr lang="en-US" altLang="zh-CN" sz="1050" dirty="0">
              <a:latin typeface="微软雅黑" panose="020B0503020204020204" pitchFamily="34" charset="-122"/>
              <a:ea typeface="微软雅黑" panose="020B0503020204020204" pitchFamily="34" charset="-122"/>
            </a:endParaRPr>
          </a:p>
          <a:p>
            <a:pPr marL="228600" indent="-228600">
              <a:buAutoNum type="arabicPeriod"/>
            </a:pPr>
            <a:r>
              <a:rPr lang="zh-CN" altLang="en-US" sz="1050" dirty="0">
                <a:latin typeface="微软雅黑" panose="020B0503020204020204" pitchFamily="34" charset="-122"/>
                <a:ea typeface="微软雅黑" panose="020B0503020204020204" pitchFamily="34" charset="-122"/>
              </a:rPr>
              <a:t>智能投顾</a:t>
            </a:r>
            <a:endParaRPr lang="en-US" altLang="zh-CN" sz="105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469783E-77ED-47A8-9CD8-8736E64F136F}"/>
              </a:ext>
            </a:extLst>
          </p:cNvPr>
          <p:cNvPicPr>
            <a:picLocks noChangeAspect="1"/>
          </p:cNvPicPr>
          <p:nvPr/>
        </p:nvPicPr>
        <p:blipFill>
          <a:blip r:embed="rId3"/>
          <a:stretch>
            <a:fillRect/>
          </a:stretch>
        </p:blipFill>
        <p:spPr>
          <a:xfrm>
            <a:off x="611560" y="825775"/>
            <a:ext cx="4485837" cy="3127269"/>
          </a:xfrm>
          <a:prstGeom prst="rect">
            <a:avLst/>
          </a:prstGeom>
        </p:spPr>
      </p:pic>
      <p:sp>
        <p:nvSpPr>
          <p:cNvPr id="5" name="TextBox 72">
            <a:extLst>
              <a:ext uri="{FF2B5EF4-FFF2-40B4-BE49-F238E27FC236}">
                <a16:creationId xmlns:a16="http://schemas.microsoft.com/office/drawing/2014/main" id="{C0B4DEA9-452E-4ABD-BC2E-85E2337B3BEA}"/>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6485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2EB59E8E-FA13-43D4-BF8F-7AAC58E5C33D}"/>
              </a:ext>
            </a:extLst>
          </p:cNvPr>
          <p:cNvSpPr/>
          <p:nvPr/>
        </p:nvSpPr>
        <p:spPr bwMode="auto">
          <a:xfrm>
            <a:off x="288894" y="195486"/>
            <a:ext cx="809336" cy="239947"/>
          </a:xfrm>
          <a:prstGeom prst="rect">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r>
              <a:rPr lang="en-US" altLang="zh-CN" sz="1300" dirty="0"/>
              <a:t>2</a:t>
            </a:r>
            <a:r>
              <a:rPr lang="zh-CN" altLang="en-US" sz="1300" dirty="0"/>
              <a:t>、总结</a:t>
            </a:r>
          </a:p>
        </p:txBody>
      </p:sp>
      <p:grpSp>
        <p:nvGrpSpPr>
          <p:cNvPr id="49" name="组合 48">
            <a:extLst>
              <a:ext uri="{FF2B5EF4-FFF2-40B4-BE49-F238E27FC236}">
                <a16:creationId xmlns:a16="http://schemas.microsoft.com/office/drawing/2014/main" id="{6A556B5D-9727-4430-B0A3-86599743D3A1}"/>
              </a:ext>
            </a:extLst>
          </p:cNvPr>
          <p:cNvGrpSpPr/>
          <p:nvPr/>
        </p:nvGrpSpPr>
        <p:grpSpPr>
          <a:xfrm>
            <a:off x="2123728" y="1563638"/>
            <a:ext cx="5544616" cy="1368152"/>
            <a:chOff x="2582250" y="5541358"/>
            <a:chExt cx="8294308" cy="2047715"/>
          </a:xfrm>
        </p:grpSpPr>
        <p:grpSp>
          <p:nvGrpSpPr>
            <p:cNvPr id="50" name="组合 49">
              <a:extLst>
                <a:ext uri="{FF2B5EF4-FFF2-40B4-BE49-F238E27FC236}">
                  <a16:creationId xmlns:a16="http://schemas.microsoft.com/office/drawing/2014/main" id="{275D41CD-08BC-4AFB-A6AF-614E9B37E558}"/>
                </a:ext>
              </a:extLst>
            </p:cNvPr>
            <p:cNvGrpSpPr/>
            <p:nvPr/>
          </p:nvGrpSpPr>
          <p:grpSpPr>
            <a:xfrm>
              <a:off x="2582250" y="5541358"/>
              <a:ext cx="8294308" cy="2047715"/>
              <a:chOff x="2582250" y="5541358"/>
              <a:chExt cx="8294308" cy="2047715"/>
            </a:xfrm>
          </p:grpSpPr>
          <p:sp>
            <p:nvSpPr>
              <p:cNvPr id="52" name="圆角矩形 7">
                <a:extLst>
                  <a:ext uri="{FF2B5EF4-FFF2-40B4-BE49-F238E27FC236}">
                    <a16:creationId xmlns:a16="http://schemas.microsoft.com/office/drawing/2014/main" id="{15C32E75-AE21-461B-B444-BE382F8F9832}"/>
                  </a:ext>
                </a:extLst>
              </p:cNvPr>
              <p:cNvSpPr/>
              <p:nvPr/>
            </p:nvSpPr>
            <p:spPr bwMode="auto">
              <a:xfrm>
                <a:off x="2582250" y="5541358"/>
                <a:ext cx="8294308" cy="2047715"/>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53" name="圆角矩形 8">
                <a:extLst>
                  <a:ext uri="{FF2B5EF4-FFF2-40B4-BE49-F238E27FC236}">
                    <a16:creationId xmlns:a16="http://schemas.microsoft.com/office/drawing/2014/main" id="{B03C70C8-35A3-447E-AB45-694DC6977116}"/>
                  </a:ext>
                </a:extLst>
              </p:cNvPr>
              <p:cNvSpPr/>
              <p:nvPr/>
            </p:nvSpPr>
            <p:spPr bwMode="auto">
              <a:xfrm>
                <a:off x="2675090" y="5620575"/>
                <a:ext cx="8093750" cy="1860722"/>
              </a:xfrm>
              <a:prstGeom prst="roundRect">
                <a:avLst>
                  <a:gd name="adj" fmla="val 10568"/>
                </a:avLst>
              </a:pr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51" name="矩形 50">
              <a:extLst>
                <a:ext uri="{FF2B5EF4-FFF2-40B4-BE49-F238E27FC236}">
                  <a16:creationId xmlns:a16="http://schemas.microsoft.com/office/drawing/2014/main" id="{E8332332-76EA-4A00-8300-0C5499B560DC}"/>
                </a:ext>
              </a:extLst>
            </p:cNvPr>
            <p:cNvSpPr>
              <a:spLocks noChangeArrowheads="1"/>
            </p:cNvSpPr>
            <p:nvPr/>
          </p:nvSpPr>
          <p:spPr bwMode="auto">
            <a:xfrm>
              <a:off x="2795220" y="5756908"/>
              <a:ext cx="7957959" cy="483800"/>
            </a:xfrm>
            <a:prstGeom prst="rect">
              <a:avLst/>
            </a:prstGeom>
            <a:noFill/>
            <a:ln w="7" cap="flat">
              <a:noFill/>
              <a:prstDash val="solid"/>
              <a:miter lim="800000"/>
            </a:ln>
          </p:spPr>
          <p:txBody>
            <a:bodyPr vert="horz" wrap="square" lIns="91440" tIns="45720" rIns="91440" bIns="45720" numCol="1" anchor="t" anchorCtr="0" compatLnSpc="1"/>
            <a:lstStyle/>
            <a:p>
              <a:pPr>
                <a:lnSpc>
                  <a:spcPct val="150000"/>
                </a:lnSpc>
              </a:pPr>
              <a:r>
                <a:rPr lang="zh-CN" altLang="en-US" sz="1300" dirty="0">
                  <a:solidFill>
                    <a:schemeClr val="lt1"/>
                  </a:solidFill>
                  <a:latin typeface="+mn-lt"/>
                  <a:ea typeface="+mn-ea"/>
                </a:rPr>
                <a:t>技术分析经历了早期的定性分析，统计分析，并走到了数量化投资的阶段，现在的分析手段更加的科学，模型更加合理。。</a:t>
              </a:r>
              <a:r>
                <a:rPr lang="en-US" altLang="zh-CN" sz="1300" dirty="0">
                  <a:solidFill>
                    <a:schemeClr val="lt1"/>
                  </a:solidFill>
                  <a:latin typeface="+mn-lt"/>
                  <a:ea typeface="+mn-ea"/>
                </a:rPr>
                <a:t>	</a:t>
              </a:r>
              <a:endParaRPr lang="zh-CN" altLang="en-US" sz="1300" dirty="0">
                <a:solidFill>
                  <a:schemeClr val="lt1"/>
                </a:solidFill>
                <a:latin typeface="+mn-lt"/>
                <a:ea typeface="+mn-ea"/>
              </a:endParaRPr>
            </a:p>
            <a:p>
              <a:pPr>
                <a:lnSpc>
                  <a:spcPct val="150000"/>
                </a:lnSpc>
              </a:pPr>
              <a:r>
                <a:rPr lang="en-US" altLang="zh-CN" sz="1300" dirty="0">
                  <a:solidFill>
                    <a:schemeClr val="lt1"/>
                  </a:solidFill>
                  <a:latin typeface="+mn-lt"/>
                  <a:ea typeface="+mn-ea"/>
                </a:rPr>
                <a:t>	</a:t>
              </a:r>
              <a:r>
                <a:rPr lang="zh-CN" altLang="en-US" sz="1300" dirty="0">
                  <a:solidFill>
                    <a:schemeClr val="lt1"/>
                  </a:solidFill>
                  <a:latin typeface="+mn-lt"/>
                  <a:ea typeface="+mn-ea"/>
                </a:rPr>
                <a:t>特点</a:t>
              </a:r>
              <a:r>
                <a:rPr lang="en-US" altLang="zh-CN" sz="1300" dirty="0">
                  <a:solidFill>
                    <a:schemeClr val="lt1"/>
                  </a:solidFill>
                  <a:latin typeface="+mn-lt"/>
                  <a:ea typeface="+mn-ea"/>
                </a:rPr>
                <a:t>&gt;&gt;&gt;    </a:t>
              </a:r>
              <a:r>
                <a:rPr lang="zh-CN" altLang="en-US" sz="1300" dirty="0">
                  <a:solidFill>
                    <a:srgbClr val="FF0000"/>
                  </a:solidFill>
                  <a:latin typeface="+mn-lt"/>
                  <a:ea typeface="+mn-ea"/>
                </a:rPr>
                <a:t>技术分析总是和科学技术的发展紧密结合的。</a:t>
              </a:r>
              <a:endParaRPr lang="zh-CN" altLang="en-US" sz="1400" dirty="0">
                <a:solidFill>
                  <a:srgbClr val="FF0000"/>
                </a:solidFill>
                <a:latin typeface="微软雅黑" panose="020B0503020204020204" pitchFamily="34" charset="-122"/>
                <a:ea typeface="微软雅黑" panose="020B0503020204020204" pitchFamily="34" charset="-122"/>
              </a:endParaRPr>
            </a:p>
          </p:txBody>
        </p:sp>
      </p:grpSp>
      <p:sp>
        <p:nvSpPr>
          <p:cNvPr id="8" name="TextBox 72">
            <a:extLst>
              <a:ext uri="{FF2B5EF4-FFF2-40B4-BE49-F238E27FC236}">
                <a16:creationId xmlns:a16="http://schemas.microsoft.com/office/drawing/2014/main" id="{9EC607FB-9304-4182-A3C2-A19055287E1D}"/>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202327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Scale>
                                      <p:cBhvr>
                                        <p:cTn id="11" dur="5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500" decel="50000" fill="hold">
                                          <p:stCondLst>
                                            <p:cond delay="0"/>
                                          </p:stCondLst>
                                        </p:cTn>
                                        <p:tgtEl>
                                          <p:spTgt spid="49"/>
                                        </p:tgtEl>
                                        <p:attrNameLst>
                                          <p:attrName>ppt_x</p:attrName>
                                          <p:attrName>ppt_y</p:attrName>
                                        </p:attrNameLst>
                                      </p:cBhvr>
                                    </p:animMotion>
                                    <p:animEffect transition="in" filter="fade">
                                      <p:cBhvr>
                                        <p:cTn id="13" dur="500"/>
                                        <p:tgtEl>
                                          <p:spTgt spid="4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a:extLst>
              <a:ext uri="{FF2B5EF4-FFF2-40B4-BE49-F238E27FC236}">
                <a16:creationId xmlns:a16="http://schemas.microsoft.com/office/drawing/2014/main" id="{E91AA254-A070-40B2-AF3C-0268F143B164}"/>
              </a:ext>
            </a:extLst>
          </p:cNvPr>
          <p:cNvSpPr/>
          <p:nvPr/>
        </p:nvSpPr>
        <p:spPr>
          <a:xfrm>
            <a:off x="2131419" y="2855159"/>
            <a:ext cx="947847" cy="947847"/>
          </a:xfrm>
          <a:prstGeom prst="ellipse">
            <a:avLst/>
          </a:prstGeom>
          <a:solidFill>
            <a:schemeClr val="accent6">
              <a:lumMod val="75000"/>
            </a:schemeClr>
          </a:solidFill>
          <a:ln>
            <a:no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noFill/>
            </a:endParaRPr>
          </a:p>
        </p:txBody>
      </p:sp>
      <p:sp>
        <p:nvSpPr>
          <p:cNvPr id="2" name="TextBox 33">
            <a:extLst>
              <a:ext uri="{FF2B5EF4-FFF2-40B4-BE49-F238E27FC236}">
                <a16:creationId xmlns:a16="http://schemas.microsoft.com/office/drawing/2014/main" id="{917DD09F-1D02-4F6A-A597-742611849327}"/>
              </a:ext>
            </a:extLst>
          </p:cNvPr>
          <p:cNvSpPr txBox="1"/>
          <p:nvPr/>
        </p:nvSpPr>
        <p:spPr>
          <a:xfrm>
            <a:off x="107503" y="123478"/>
            <a:ext cx="1842171" cy="32316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3</a:t>
            </a:r>
            <a:r>
              <a:rPr lang="zh-CN" altLang="en-US" sz="1500" b="1" dirty="0">
                <a:latin typeface="微软雅黑" panose="020B0503020204020204" pitchFamily="34" charset="-122"/>
                <a:ea typeface="微软雅黑" panose="020B0503020204020204" pitchFamily="34" charset="-122"/>
              </a:rPr>
              <a:t>、量化投资的定义</a:t>
            </a:r>
          </a:p>
        </p:txBody>
      </p:sp>
      <p:cxnSp>
        <p:nvCxnSpPr>
          <p:cNvPr id="4" name="直接箭头连接符 3">
            <a:extLst>
              <a:ext uri="{FF2B5EF4-FFF2-40B4-BE49-F238E27FC236}">
                <a16:creationId xmlns:a16="http://schemas.microsoft.com/office/drawing/2014/main" id="{13A6DC69-E997-4642-92D5-D2BED36D188C}"/>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84D6F6D4-C03B-4D9B-8549-34E005D1B97E}"/>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矩形 6">
            <a:extLst>
              <a:ext uri="{FF2B5EF4-FFF2-40B4-BE49-F238E27FC236}">
                <a16:creationId xmlns:a16="http://schemas.microsoft.com/office/drawing/2014/main" id="{606FFC01-E195-484E-A52D-521318821751}"/>
              </a:ext>
            </a:extLst>
          </p:cNvPr>
          <p:cNvSpPr/>
          <p:nvPr/>
        </p:nvSpPr>
        <p:spPr>
          <a:xfrm>
            <a:off x="176379" y="479533"/>
            <a:ext cx="8500071" cy="570284"/>
          </a:xfrm>
          <a:prstGeom prst="rect">
            <a:avLst/>
          </a:prstGeom>
        </p:spPr>
        <p:txBody>
          <a:bodyPr wrap="square">
            <a:spAutoFit/>
          </a:body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量化投资</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简单的说就是利用数学、统计学、信息学、信号学等领域的技术，对投资对象进行量化分析和优化，并结合现代的计算机技术进行精准投资的行为。</a:t>
            </a:r>
          </a:p>
        </p:txBody>
      </p:sp>
      <p:sp>
        <p:nvSpPr>
          <p:cNvPr id="17" name="椭圆 16">
            <a:extLst>
              <a:ext uri="{FF2B5EF4-FFF2-40B4-BE49-F238E27FC236}">
                <a16:creationId xmlns:a16="http://schemas.microsoft.com/office/drawing/2014/main" id="{411E3682-6659-4BDF-8526-00D53E5344E3}"/>
              </a:ext>
            </a:extLst>
          </p:cNvPr>
          <p:cNvSpPr/>
          <p:nvPr/>
        </p:nvSpPr>
        <p:spPr>
          <a:xfrm>
            <a:off x="1763688" y="2217059"/>
            <a:ext cx="947847" cy="947847"/>
          </a:xfrm>
          <a:prstGeom prst="ellipse">
            <a:avLst/>
          </a:prstGeom>
          <a:solidFill>
            <a:schemeClr val="accent4">
              <a:lumMod val="20000"/>
              <a:lumOff val="80000"/>
            </a:schemeClr>
          </a:solidFill>
          <a:ln>
            <a:no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noFill/>
            </a:endParaRPr>
          </a:p>
        </p:txBody>
      </p:sp>
      <p:sp>
        <p:nvSpPr>
          <p:cNvPr id="19" name="椭圆 18">
            <a:extLst>
              <a:ext uri="{FF2B5EF4-FFF2-40B4-BE49-F238E27FC236}">
                <a16:creationId xmlns:a16="http://schemas.microsoft.com/office/drawing/2014/main" id="{6B9AEEDE-6A21-406B-91D1-2AEEA0DFD502}"/>
              </a:ext>
            </a:extLst>
          </p:cNvPr>
          <p:cNvSpPr/>
          <p:nvPr/>
        </p:nvSpPr>
        <p:spPr>
          <a:xfrm>
            <a:off x="1261026" y="2870816"/>
            <a:ext cx="947847" cy="947847"/>
          </a:xfrm>
          <a:prstGeom prst="ellips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noFill/>
            </a:endParaRPr>
          </a:p>
        </p:txBody>
      </p:sp>
      <p:sp>
        <p:nvSpPr>
          <p:cNvPr id="29" name="矩形 28">
            <a:extLst>
              <a:ext uri="{FF2B5EF4-FFF2-40B4-BE49-F238E27FC236}">
                <a16:creationId xmlns:a16="http://schemas.microsoft.com/office/drawing/2014/main" id="{6604428C-563E-4F60-912D-3E59B5257D82}"/>
              </a:ext>
            </a:extLst>
          </p:cNvPr>
          <p:cNvSpPr/>
          <p:nvPr/>
        </p:nvSpPr>
        <p:spPr>
          <a:xfrm>
            <a:off x="1965670" y="2445373"/>
            <a:ext cx="641315" cy="397801"/>
          </a:xfrm>
          <a:prstGeom prst="rect">
            <a:avLst/>
          </a:prstGeom>
        </p:spPr>
        <p:txBody>
          <a:bodyPr wrap="square">
            <a:spAutoFit/>
          </a:bodyPr>
          <a:lstStyle/>
          <a:p>
            <a:pPr algn="l">
              <a:lnSpc>
                <a:spcPct val="150000"/>
              </a:lnSpc>
            </a:pPr>
            <a:r>
              <a:rPr lang="zh-CN" altLang="en-US" sz="1500" b="1" dirty="0">
                <a:latin typeface="+mn-ea"/>
                <a:ea typeface="+mn-ea"/>
                <a:sym typeface="+mn-ea"/>
              </a:rPr>
              <a:t>理论</a:t>
            </a:r>
            <a:endParaRPr lang="en-US" altLang="zh-CN" sz="1500" b="1" dirty="0">
              <a:latin typeface="+mn-ea"/>
              <a:ea typeface="+mn-ea"/>
              <a:sym typeface="+mn-ea"/>
            </a:endParaRPr>
          </a:p>
        </p:txBody>
      </p:sp>
      <p:sp>
        <p:nvSpPr>
          <p:cNvPr id="30" name="矩形 29">
            <a:extLst>
              <a:ext uri="{FF2B5EF4-FFF2-40B4-BE49-F238E27FC236}">
                <a16:creationId xmlns:a16="http://schemas.microsoft.com/office/drawing/2014/main" id="{A6548D7E-908E-4A92-8ED4-889E38545844}"/>
              </a:ext>
            </a:extLst>
          </p:cNvPr>
          <p:cNvSpPr/>
          <p:nvPr/>
        </p:nvSpPr>
        <p:spPr>
          <a:xfrm>
            <a:off x="1447469" y="3124791"/>
            <a:ext cx="697337" cy="397801"/>
          </a:xfrm>
          <a:prstGeom prst="rect">
            <a:avLst/>
          </a:prstGeom>
        </p:spPr>
        <p:txBody>
          <a:bodyPr wrap="square">
            <a:spAutoFit/>
          </a:bodyPr>
          <a:lstStyle/>
          <a:p>
            <a:pPr>
              <a:lnSpc>
                <a:spcPct val="150000"/>
              </a:lnSpc>
            </a:pPr>
            <a:r>
              <a:rPr lang="zh-CN" altLang="en-US" sz="1500" b="1" dirty="0">
                <a:solidFill>
                  <a:schemeClr val="bg1"/>
                </a:solidFill>
                <a:latin typeface="+mn-ea"/>
                <a:ea typeface="+mn-ea"/>
                <a:sym typeface="+mn-ea"/>
              </a:rPr>
              <a:t>模型</a:t>
            </a:r>
            <a:endParaRPr lang="en-US" altLang="zh-CN" sz="1500" b="1" dirty="0">
              <a:solidFill>
                <a:schemeClr val="bg1"/>
              </a:solidFill>
              <a:latin typeface="+mn-ea"/>
              <a:ea typeface="+mn-ea"/>
              <a:sym typeface="+mn-ea"/>
            </a:endParaRPr>
          </a:p>
        </p:txBody>
      </p:sp>
      <p:sp>
        <p:nvSpPr>
          <p:cNvPr id="31" name="矩形 30">
            <a:extLst>
              <a:ext uri="{FF2B5EF4-FFF2-40B4-BE49-F238E27FC236}">
                <a16:creationId xmlns:a16="http://schemas.microsoft.com/office/drawing/2014/main" id="{5C8BF1E7-FFB1-434A-9734-8E77A49D4EC9}"/>
              </a:ext>
            </a:extLst>
          </p:cNvPr>
          <p:cNvSpPr/>
          <p:nvPr/>
        </p:nvSpPr>
        <p:spPr>
          <a:xfrm>
            <a:off x="2341144" y="3124790"/>
            <a:ext cx="612648" cy="397801"/>
          </a:xfrm>
          <a:prstGeom prst="rect">
            <a:avLst/>
          </a:prstGeom>
        </p:spPr>
        <p:txBody>
          <a:bodyPr wrap="square">
            <a:spAutoFit/>
          </a:bodyPr>
          <a:lstStyle/>
          <a:p>
            <a:pPr>
              <a:lnSpc>
                <a:spcPct val="150000"/>
              </a:lnSpc>
            </a:pPr>
            <a:r>
              <a:rPr lang="zh-CN" altLang="en-US" sz="1500" b="1" dirty="0">
                <a:solidFill>
                  <a:srgbClr val="C00000"/>
                </a:solidFill>
                <a:latin typeface="+mn-ea"/>
                <a:ea typeface="+mn-ea"/>
                <a:sym typeface="+mn-ea"/>
              </a:rPr>
              <a:t>工具</a:t>
            </a:r>
            <a:endParaRPr lang="en-US" altLang="zh-CN" sz="1500" b="1" dirty="0">
              <a:solidFill>
                <a:srgbClr val="C00000"/>
              </a:solidFill>
              <a:latin typeface="+mn-ea"/>
              <a:ea typeface="+mn-ea"/>
              <a:sym typeface="+mn-ea"/>
            </a:endParaRPr>
          </a:p>
        </p:txBody>
      </p:sp>
      <p:sp>
        <p:nvSpPr>
          <p:cNvPr id="32" name="矩形 31">
            <a:extLst>
              <a:ext uri="{FF2B5EF4-FFF2-40B4-BE49-F238E27FC236}">
                <a16:creationId xmlns:a16="http://schemas.microsoft.com/office/drawing/2014/main" id="{91737D2B-7509-4045-B48E-56D1D851779F}"/>
              </a:ext>
            </a:extLst>
          </p:cNvPr>
          <p:cNvSpPr/>
          <p:nvPr/>
        </p:nvSpPr>
        <p:spPr bwMode="auto">
          <a:xfrm>
            <a:off x="261370" y="1669133"/>
            <a:ext cx="1870048"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t>量化投资实现的三要素</a:t>
            </a:r>
          </a:p>
        </p:txBody>
      </p:sp>
      <p:sp>
        <p:nvSpPr>
          <p:cNvPr id="33" name="矩形 32">
            <a:extLst>
              <a:ext uri="{FF2B5EF4-FFF2-40B4-BE49-F238E27FC236}">
                <a16:creationId xmlns:a16="http://schemas.microsoft.com/office/drawing/2014/main" id="{80575278-4C60-41BE-9BA1-DBAB9F5BC995}"/>
              </a:ext>
            </a:extLst>
          </p:cNvPr>
          <p:cNvSpPr/>
          <p:nvPr/>
        </p:nvSpPr>
        <p:spPr bwMode="auto">
          <a:xfrm>
            <a:off x="4585811" y="1650390"/>
            <a:ext cx="1570364"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t>量化投资研究对象</a:t>
            </a:r>
          </a:p>
        </p:txBody>
      </p:sp>
      <p:grpSp>
        <p:nvGrpSpPr>
          <p:cNvPr id="35" name="组合 34">
            <a:extLst>
              <a:ext uri="{FF2B5EF4-FFF2-40B4-BE49-F238E27FC236}">
                <a16:creationId xmlns:a16="http://schemas.microsoft.com/office/drawing/2014/main" id="{61D5EE2F-33DF-47D0-9836-BD296A6B064B}"/>
              </a:ext>
            </a:extLst>
          </p:cNvPr>
          <p:cNvGrpSpPr/>
          <p:nvPr/>
        </p:nvGrpSpPr>
        <p:grpSpPr>
          <a:xfrm>
            <a:off x="6603460" y="2445373"/>
            <a:ext cx="1149740" cy="1149740"/>
            <a:chOff x="304800" y="673100"/>
            <a:chExt cx="4000500" cy="4000500"/>
          </a:xfrm>
          <a:effectLst>
            <a:outerShdw blurRad="444500" dist="254000" dir="8100000" algn="tr" rotWithShape="0">
              <a:prstClr val="black">
                <a:alpha val="50000"/>
              </a:prstClr>
            </a:outerShdw>
          </a:effectLst>
        </p:grpSpPr>
        <p:sp>
          <p:nvSpPr>
            <p:cNvPr id="37" name="同心圆 6">
              <a:extLst>
                <a:ext uri="{FF2B5EF4-FFF2-40B4-BE49-F238E27FC236}">
                  <a16:creationId xmlns:a16="http://schemas.microsoft.com/office/drawing/2014/main" id="{BEFC5922-D0B9-4C61-BCF5-2E0E56547A24}"/>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a:extLst>
                <a:ext uri="{FF2B5EF4-FFF2-40B4-BE49-F238E27FC236}">
                  <a16:creationId xmlns:a16="http://schemas.microsoft.com/office/drawing/2014/main" id="{A0056255-1765-4757-94A7-D1E81AB2F8F3}"/>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1BC1F3EB-E979-4129-BE31-7BF858525AE2}"/>
              </a:ext>
            </a:extLst>
          </p:cNvPr>
          <p:cNvGrpSpPr/>
          <p:nvPr/>
        </p:nvGrpSpPr>
        <p:grpSpPr>
          <a:xfrm>
            <a:off x="5654548" y="2470467"/>
            <a:ext cx="1149740" cy="1149740"/>
            <a:chOff x="304800" y="673100"/>
            <a:chExt cx="4000500" cy="4000500"/>
          </a:xfrm>
          <a:effectLst>
            <a:outerShdw blurRad="444500" dist="254000" dir="8100000" algn="tr" rotWithShape="0">
              <a:prstClr val="black">
                <a:alpha val="50000"/>
              </a:prstClr>
            </a:outerShdw>
          </a:effectLst>
        </p:grpSpPr>
        <p:sp>
          <p:nvSpPr>
            <p:cNvPr id="42" name="同心圆 11">
              <a:extLst>
                <a:ext uri="{FF2B5EF4-FFF2-40B4-BE49-F238E27FC236}">
                  <a16:creationId xmlns:a16="http://schemas.microsoft.com/office/drawing/2014/main" id="{0669DC2E-C489-418F-BB2A-EE9FA54C3F39}"/>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3" name="椭圆 42">
              <a:extLst>
                <a:ext uri="{FF2B5EF4-FFF2-40B4-BE49-F238E27FC236}">
                  <a16:creationId xmlns:a16="http://schemas.microsoft.com/office/drawing/2014/main" id="{DA8486B0-DA99-4C47-AD8C-1BBBD6B7D79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44" name="矩形 43">
            <a:extLst>
              <a:ext uri="{FF2B5EF4-FFF2-40B4-BE49-F238E27FC236}">
                <a16:creationId xmlns:a16="http://schemas.microsoft.com/office/drawing/2014/main" id="{43D432C5-3987-4A51-A66E-1E0BBFB3D6F2}"/>
              </a:ext>
            </a:extLst>
          </p:cNvPr>
          <p:cNvSpPr/>
          <p:nvPr/>
        </p:nvSpPr>
        <p:spPr>
          <a:xfrm>
            <a:off x="5923321" y="2809540"/>
            <a:ext cx="641315" cy="397801"/>
          </a:xfrm>
          <a:prstGeom prst="rect">
            <a:avLst/>
          </a:prstGeom>
        </p:spPr>
        <p:txBody>
          <a:bodyPr wrap="square">
            <a:spAutoFit/>
          </a:bodyPr>
          <a:lstStyle/>
          <a:p>
            <a:pPr algn="l">
              <a:lnSpc>
                <a:spcPct val="150000"/>
              </a:lnSpc>
            </a:pPr>
            <a:r>
              <a:rPr lang="zh-CN" altLang="en-US" sz="1500" b="1" dirty="0">
                <a:latin typeface="+mn-ea"/>
                <a:ea typeface="+mn-ea"/>
                <a:sym typeface="+mn-ea"/>
              </a:rPr>
              <a:t>数据</a:t>
            </a:r>
            <a:endParaRPr lang="en-US" altLang="zh-CN" sz="1500" b="1" dirty="0">
              <a:latin typeface="+mn-ea"/>
              <a:ea typeface="+mn-ea"/>
              <a:sym typeface="+mn-ea"/>
            </a:endParaRPr>
          </a:p>
        </p:txBody>
      </p:sp>
      <p:sp>
        <p:nvSpPr>
          <p:cNvPr id="45" name="矩形 44">
            <a:extLst>
              <a:ext uri="{FF2B5EF4-FFF2-40B4-BE49-F238E27FC236}">
                <a16:creationId xmlns:a16="http://schemas.microsoft.com/office/drawing/2014/main" id="{EAF4BB06-5AC4-47B6-A85D-74C349F59477}"/>
              </a:ext>
            </a:extLst>
          </p:cNvPr>
          <p:cNvSpPr/>
          <p:nvPr/>
        </p:nvSpPr>
        <p:spPr>
          <a:xfrm>
            <a:off x="6907005" y="2809541"/>
            <a:ext cx="641315" cy="397801"/>
          </a:xfrm>
          <a:prstGeom prst="rect">
            <a:avLst/>
          </a:prstGeom>
        </p:spPr>
        <p:txBody>
          <a:bodyPr wrap="square">
            <a:spAutoFit/>
          </a:bodyPr>
          <a:lstStyle/>
          <a:p>
            <a:pPr algn="l">
              <a:lnSpc>
                <a:spcPct val="150000"/>
              </a:lnSpc>
            </a:pPr>
            <a:r>
              <a:rPr lang="zh-CN" altLang="en-US" sz="1500" b="1" dirty="0">
                <a:latin typeface="+mn-ea"/>
                <a:ea typeface="+mn-ea"/>
                <a:sym typeface="+mn-ea"/>
              </a:rPr>
              <a:t>模型</a:t>
            </a:r>
            <a:endParaRPr lang="en-US" altLang="zh-CN" sz="1500" b="1" dirty="0">
              <a:latin typeface="+mn-ea"/>
              <a:ea typeface="+mn-ea"/>
              <a:sym typeface="+mn-ea"/>
            </a:endParaRPr>
          </a:p>
        </p:txBody>
      </p:sp>
      <p:sp>
        <p:nvSpPr>
          <p:cNvPr id="23" name="TextBox 72">
            <a:extLst>
              <a:ext uri="{FF2B5EF4-FFF2-40B4-BE49-F238E27FC236}">
                <a16:creationId xmlns:a16="http://schemas.microsoft.com/office/drawing/2014/main" id="{A1E70D7A-307A-4C16-A24C-7A1C03681F6C}"/>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214791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par>
                          <p:cTn id="21" fill="hold">
                            <p:stCondLst>
                              <p:cond delay="1000"/>
                            </p:stCondLst>
                            <p:childTnLst>
                              <p:par>
                                <p:cTn id="22" presetID="45"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ppt_w</p:attrName>
                                        </p:attrNameLst>
                                      </p:cBhvr>
                                      <p:tavLst>
                                        <p:tav tm="0" fmla="#ppt_w*sin(2.5*pi*$)">
                                          <p:val>
                                            <p:fltVal val="0"/>
                                          </p:val>
                                        </p:tav>
                                        <p:tav tm="100000">
                                          <p:val>
                                            <p:fltVal val="1"/>
                                          </p:val>
                                        </p:tav>
                                      </p:tavLst>
                                    </p:anim>
                                    <p:anim calcmode="lin" valueType="num">
                                      <p:cBhvr>
                                        <p:cTn id="26" dur="500" fill="hold"/>
                                        <p:tgtEl>
                                          <p:spTgt spid="4"/>
                                        </p:tgtEl>
                                        <p:attrNameLst>
                                          <p:attrName>ppt_h</p:attrName>
                                        </p:attrNameLst>
                                      </p:cBhvr>
                                      <p:tavLst>
                                        <p:tav tm="0">
                                          <p:val>
                                            <p:strVal val="#ppt_h"/>
                                          </p:val>
                                        </p:tav>
                                        <p:tav tm="100000">
                                          <p:val>
                                            <p:strVal val="#ppt_h"/>
                                          </p:val>
                                        </p:tav>
                                      </p:tavLst>
                                    </p:anim>
                                  </p:childTnLst>
                                </p:cTn>
                              </p:par>
                            </p:childTnLst>
                          </p:cTn>
                        </p:par>
                        <p:par>
                          <p:cTn id="27" fill="hold">
                            <p:stCondLst>
                              <p:cond delay="1500"/>
                            </p:stCondLst>
                            <p:childTnLst>
                              <p:par>
                                <p:cTn id="28" presetID="45"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anim calcmode="lin" valueType="num">
                                      <p:cBhvr>
                                        <p:cTn id="31" dur="500" fill="hold"/>
                                        <p:tgtEl>
                                          <p:spTgt spid="5"/>
                                        </p:tgtEl>
                                        <p:attrNameLst>
                                          <p:attrName>ppt_w</p:attrName>
                                        </p:attrNameLst>
                                      </p:cBhvr>
                                      <p:tavLst>
                                        <p:tav tm="0" fmla="#ppt_w*sin(2.5*pi*$)">
                                          <p:val>
                                            <p:fltVal val="0"/>
                                          </p:val>
                                        </p:tav>
                                        <p:tav tm="100000">
                                          <p:val>
                                            <p:fltVal val="1"/>
                                          </p:val>
                                        </p:tav>
                                      </p:tavLst>
                                    </p:anim>
                                    <p:anim calcmode="lin" valueType="num">
                                      <p:cBhvr>
                                        <p:cTn id="32" dur="500" fill="hold"/>
                                        <p:tgtEl>
                                          <p:spTgt spid="5"/>
                                        </p:tgtEl>
                                        <p:attrNameLst>
                                          <p:attrName>ppt_h</p:attrName>
                                        </p:attrNameLst>
                                      </p:cBhvr>
                                      <p:tavLst>
                                        <p:tav tm="0">
                                          <p:val>
                                            <p:strVal val="#ppt_h"/>
                                          </p:val>
                                        </p:tav>
                                        <p:tav tm="100000">
                                          <p:val>
                                            <p:strVal val="#ppt_h"/>
                                          </p:val>
                                        </p:tav>
                                      </p:tavLst>
                                    </p:anim>
                                  </p:childTnLst>
                                </p:cTn>
                              </p:par>
                            </p:childTnLst>
                          </p:cTn>
                        </p:par>
                        <p:par>
                          <p:cTn id="33" fill="hold">
                            <p:stCondLst>
                              <p:cond delay="2000"/>
                            </p:stCondLst>
                            <p:childTnLst>
                              <p:par>
                                <p:cTn id="34" presetID="26"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290">
                                          <p:stCondLst>
                                            <p:cond delay="0"/>
                                          </p:stCondLst>
                                        </p:cTn>
                                        <p:tgtEl>
                                          <p:spTgt spid="7"/>
                                        </p:tgtEl>
                                      </p:cBhvr>
                                    </p:animEffect>
                                    <p:anim calcmode="lin" valueType="num">
                                      <p:cBhvr>
                                        <p:cTn id="37"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8"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9"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0"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1"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2" dur="13">
                                          <p:stCondLst>
                                            <p:cond delay="325"/>
                                          </p:stCondLst>
                                        </p:cTn>
                                        <p:tgtEl>
                                          <p:spTgt spid="7"/>
                                        </p:tgtEl>
                                      </p:cBhvr>
                                      <p:to x="100000" y="60000"/>
                                    </p:animScale>
                                    <p:animScale>
                                      <p:cBhvr>
                                        <p:cTn id="43" dur="83" decel="50000">
                                          <p:stCondLst>
                                            <p:cond delay="338"/>
                                          </p:stCondLst>
                                        </p:cTn>
                                        <p:tgtEl>
                                          <p:spTgt spid="7"/>
                                        </p:tgtEl>
                                      </p:cBhvr>
                                      <p:to x="100000" y="100000"/>
                                    </p:animScale>
                                    <p:animScale>
                                      <p:cBhvr>
                                        <p:cTn id="44" dur="13">
                                          <p:stCondLst>
                                            <p:cond delay="656"/>
                                          </p:stCondLst>
                                        </p:cTn>
                                        <p:tgtEl>
                                          <p:spTgt spid="7"/>
                                        </p:tgtEl>
                                      </p:cBhvr>
                                      <p:to x="100000" y="80000"/>
                                    </p:animScale>
                                    <p:animScale>
                                      <p:cBhvr>
                                        <p:cTn id="45" dur="83" decel="50000">
                                          <p:stCondLst>
                                            <p:cond delay="669"/>
                                          </p:stCondLst>
                                        </p:cTn>
                                        <p:tgtEl>
                                          <p:spTgt spid="7"/>
                                        </p:tgtEl>
                                      </p:cBhvr>
                                      <p:to x="100000" y="100000"/>
                                    </p:animScale>
                                    <p:animScale>
                                      <p:cBhvr>
                                        <p:cTn id="46" dur="13">
                                          <p:stCondLst>
                                            <p:cond delay="821"/>
                                          </p:stCondLst>
                                        </p:cTn>
                                        <p:tgtEl>
                                          <p:spTgt spid="7"/>
                                        </p:tgtEl>
                                      </p:cBhvr>
                                      <p:to x="100000" y="90000"/>
                                    </p:animScale>
                                    <p:animScale>
                                      <p:cBhvr>
                                        <p:cTn id="47" dur="83" decel="50000">
                                          <p:stCondLst>
                                            <p:cond delay="834"/>
                                          </p:stCondLst>
                                        </p:cTn>
                                        <p:tgtEl>
                                          <p:spTgt spid="7"/>
                                        </p:tgtEl>
                                      </p:cBhvr>
                                      <p:to x="100000" y="100000"/>
                                    </p:animScale>
                                    <p:animScale>
                                      <p:cBhvr>
                                        <p:cTn id="48" dur="13">
                                          <p:stCondLst>
                                            <p:cond delay="904"/>
                                          </p:stCondLst>
                                        </p:cTn>
                                        <p:tgtEl>
                                          <p:spTgt spid="7"/>
                                        </p:tgtEl>
                                      </p:cBhvr>
                                      <p:to x="100000" y="95000"/>
                                    </p:animScale>
                                    <p:animScale>
                                      <p:cBhvr>
                                        <p:cTn id="49" dur="83" decel="50000">
                                          <p:stCondLst>
                                            <p:cond delay="917"/>
                                          </p:stCondLst>
                                        </p:cTn>
                                        <p:tgtEl>
                                          <p:spTgt spid="7"/>
                                        </p:tgtEl>
                                      </p:cBhvr>
                                      <p:to x="100000" y="100000"/>
                                    </p:animScale>
                                  </p:childTnLst>
                                </p:cTn>
                              </p:par>
                              <p:par>
                                <p:cTn id="50" presetID="26"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290">
                                          <p:stCondLst>
                                            <p:cond delay="0"/>
                                          </p:stCondLst>
                                        </p:cTn>
                                        <p:tgtEl>
                                          <p:spTgt spid="32"/>
                                        </p:tgtEl>
                                      </p:cBhvr>
                                    </p:animEffect>
                                    <p:anim calcmode="lin" valueType="num">
                                      <p:cBhvr>
                                        <p:cTn id="53"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4"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5"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56"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57"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58" dur="13">
                                          <p:stCondLst>
                                            <p:cond delay="325"/>
                                          </p:stCondLst>
                                        </p:cTn>
                                        <p:tgtEl>
                                          <p:spTgt spid="32"/>
                                        </p:tgtEl>
                                      </p:cBhvr>
                                      <p:to x="100000" y="60000"/>
                                    </p:animScale>
                                    <p:animScale>
                                      <p:cBhvr>
                                        <p:cTn id="59" dur="83" decel="50000">
                                          <p:stCondLst>
                                            <p:cond delay="338"/>
                                          </p:stCondLst>
                                        </p:cTn>
                                        <p:tgtEl>
                                          <p:spTgt spid="32"/>
                                        </p:tgtEl>
                                      </p:cBhvr>
                                      <p:to x="100000" y="100000"/>
                                    </p:animScale>
                                    <p:animScale>
                                      <p:cBhvr>
                                        <p:cTn id="60" dur="13">
                                          <p:stCondLst>
                                            <p:cond delay="656"/>
                                          </p:stCondLst>
                                        </p:cTn>
                                        <p:tgtEl>
                                          <p:spTgt spid="32"/>
                                        </p:tgtEl>
                                      </p:cBhvr>
                                      <p:to x="100000" y="80000"/>
                                    </p:animScale>
                                    <p:animScale>
                                      <p:cBhvr>
                                        <p:cTn id="61" dur="83" decel="50000">
                                          <p:stCondLst>
                                            <p:cond delay="669"/>
                                          </p:stCondLst>
                                        </p:cTn>
                                        <p:tgtEl>
                                          <p:spTgt spid="32"/>
                                        </p:tgtEl>
                                      </p:cBhvr>
                                      <p:to x="100000" y="100000"/>
                                    </p:animScale>
                                    <p:animScale>
                                      <p:cBhvr>
                                        <p:cTn id="62" dur="13">
                                          <p:stCondLst>
                                            <p:cond delay="821"/>
                                          </p:stCondLst>
                                        </p:cTn>
                                        <p:tgtEl>
                                          <p:spTgt spid="32"/>
                                        </p:tgtEl>
                                      </p:cBhvr>
                                      <p:to x="100000" y="90000"/>
                                    </p:animScale>
                                    <p:animScale>
                                      <p:cBhvr>
                                        <p:cTn id="63" dur="83" decel="50000">
                                          <p:stCondLst>
                                            <p:cond delay="834"/>
                                          </p:stCondLst>
                                        </p:cTn>
                                        <p:tgtEl>
                                          <p:spTgt spid="32"/>
                                        </p:tgtEl>
                                      </p:cBhvr>
                                      <p:to x="100000" y="100000"/>
                                    </p:animScale>
                                    <p:animScale>
                                      <p:cBhvr>
                                        <p:cTn id="64" dur="13">
                                          <p:stCondLst>
                                            <p:cond delay="904"/>
                                          </p:stCondLst>
                                        </p:cTn>
                                        <p:tgtEl>
                                          <p:spTgt spid="32"/>
                                        </p:tgtEl>
                                      </p:cBhvr>
                                      <p:to x="100000" y="95000"/>
                                    </p:animScale>
                                    <p:animScale>
                                      <p:cBhvr>
                                        <p:cTn id="65" dur="83" decel="50000">
                                          <p:stCondLst>
                                            <p:cond delay="917"/>
                                          </p:stCondLst>
                                        </p:cTn>
                                        <p:tgtEl>
                                          <p:spTgt spid="32"/>
                                        </p:tgtEl>
                                      </p:cBhvr>
                                      <p:to x="100000" y="100000"/>
                                    </p:animScale>
                                  </p:childTnLst>
                                </p:cTn>
                              </p:par>
                              <p:par>
                                <p:cTn id="66" presetID="26"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down)">
                                      <p:cBhvr>
                                        <p:cTn id="68" dur="290">
                                          <p:stCondLst>
                                            <p:cond delay="0"/>
                                          </p:stCondLst>
                                        </p:cTn>
                                        <p:tgtEl>
                                          <p:spTgt spid="33"/>
                                        </p:tgtEl>
                                      </p:cBhvr>
                                    </p:animEffect>
                                    <p:anim calcmode="lin" valueType="num">
                                      <p:cBhvr>
                                        <p:cTn id="69" dur="911"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70" dur="332"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71" dur="332" tmFilter="0, 0; 0.125,0.2665; 0.25,0.4; 0.375,0.465; 0.5,0.5;  0.625,0.535; 0.75,0.6; 0.875,0.7335; 1,1">
                                          <p:stCondLst>
                                            <p:cond delay="332"/>
                                          </p:stCondLst>
                                        </p:cTn>
                                        <p:tgtEl>
                                          <p:spTgt spid="33"/>
                                        </p:tgtEl>
                                        <p:attrNameLst>
                                          <p:attrName>ppt_y</p:attrName>
                                        </p:attrNameLst>
                                      </p:cBhvr>
                                      <p:tavLst>
                                        <p:tav tm="0" fmla="#ppt_y-sin(pi*$)/9">
                                          <p:val>
                                            <p:fltVal val="0"/>
                                          </p:val>
                                        </p:tav>
                                        <p:tav tm="100000">
                                          <p:val>
                                            <p:fltVal val="1"/>
                                          </p:val>
                                        </p:tav>
                                      </p:tavLst>
                                    </p:anim>
                                    <p:anim calcmode="lin" valueType="num">
                                      <p:cBhvr>
                                        <p:cTn id="72" dur="166" tmFilter="0, 0; 0.125,0.2665; 0.25,0.4; 0.375,0.465; 0.5,0.5;  0.625,0.535; 0.75,0.6; 0.875,0.7335; 1,1">
                                          <p:stCondLst>
                                            <p:cond delay="662"/>
                                          </p:stCondLst>
                                        </p:cTn>
                                        <p:tgtEl>
                                          <p:spTgt spid="33"/>
                                        </p:tgtEl>
                                        <p:attrNameLst>
                                          <p:attrName>ppt_y</p:attrName>
                                        </p:attrNameLst>
                                      </p:cBhvr>
                                      <p:tavLst>
                                        <p:tav tm="0" fmla="#ppt_y-sin(pi*$)/27">
                                          <p:val>
                                            <p:fltVal val="0"/>
                                          </p:val>
                                        </p:tav>
                                        <p:tav tm="100000">
                                          <p:val>
                                            <p:fltVal val="1"/>
                                          </p:val>
                                        </p:tav>
                                      </p:tavLst>
                                    </p:anim>
                                    <p:anim calcmode="lin" valueType="num">
                                      <p:cBhvr>
                                        <p:cTn id="73" dur="82" tmFilter="0, 0; 0.125,0.2665; 0.25,0.4; 0.375,0.465; 0.5,0.5;  0.625,0.535; 0.75,0.6; 0.875,0.7335; 1,1">
                                          <p:stCondLst>
                                            <p:cond delay="828"/>
                                          </p:stCondLst>
                                        </p:cTn>
                                        <p:tgtEl>
                                          <p:spTgt spid="33"/>
                                        </p:tgtEl>
                                        <p:attrNameLst>
                                          <p:attrName>ppt_y</p:attrName>
                                        </p:attrNameLst>
                                      </p:cBhvr>
                                      <p:tavLst>
                                        <p:tav tm="0" fmla="#ppt_y-sin(pi*$)/81">
                                          <p:val>
                                            <p:fltVal val="0"/>
                                          </p:val>
                                        </p:tav>
                                        <p:tav tm="100000">
                                          <p:val>
                                            <p:fltVal val="1"/>
                                          </p:val>
                                        </p:tav>
                                      </p:tavLst>
                                    </p:anim>
                                    <p:animScale>
                                      <p:cBhvr>
                                        <p:cTn id="74" dur="13">
                                          <p:stCondLst>
                                            <p:cond delay="325"/>
                                          </p:stCondLst>
                                        </p:cTn>
                                        <p:tgtEl>
                                          <p:spTgt spid="33"/>
                                        </p:tgtEl>
                                      </p:cBhvr>
                                      <p:to x="100000" y="60000"/>
                                    </p:animScale>
                                    <p:animScale>
                                      <p:cBhvr>
                                        <p:cTn id="75" dur="83" decel="50000">
                                          <p:stCondLst>
                                            <p:cond delay="338"/>
                                          </p:stCondLst>
                                        </p:cTn>
                                        <p:tgtEl>
                                          <p:spTgt spid="33"/>
                                        </p:tgtEl>
                                      </p:cBhvr>
                                      <p:to x="100000" y="100000"/>
                                    </p:animScale>
                                    <p:animScale>
                                      <p:cBhvr>
                                        <p:cTn id="76" dur="13">
                                          <p:stCondLst>
                                            <p:cond delay="656"/>
                                          </p:stCondLst>
                                        </p:cTn>
                                        <p:tgtEl>
                                          <p:spTgt spid="33"/>
                                        </p:tgtEl>
                                      </p:cBhvr>
                                      <p:to x="100000" y="80000"/>
                                    </p:animScale>
                                    <p:animScale>
                                      <p:cBhvr>
                                        <p:cTn id="77" dur="83" decel="50000">
                                          <p:stCondLst>
                                            <p:cond delay="669"/>
                                          </p:stCondLst>
                                        </p:cTn>
                                        <p:tgtEl>
                                          <p:spTgt spid="33"/>
                                        </p:tgtEl>
                                      </p:cBhvr>
                                      <p:to x="100000" y="100000"/>
                                    </p:animScale>
                                    <p:animScale>
                                      <p:cBhvr>
                                        <p:cTn id="78" dur="13">
                                          <p:stCondLst>
                                            <p:cond delay="821"/>
                                          </p:stCondLst>
                                        </p:cTn>
                                        <p:tgtEl>
                                          <p:spTgt spid="33"/>
                                        </p:tgtEl>
                                      </p:cBhvr>
                                      <p:to x="100000" y="90000"/>
                                    </p:animScale>
                                    <p:animScale>
                                      <p:cBhvr>
                                        <p:cTn id="79" dur="83" decel="50000">
                                          <p:stCondLst>
                                            <p:cond delay="834"/>
                                          </p:stCondLst>
                                        </p:cTn>
                                        <p:tgtEl>
                                          <p:spTgt spid="33"/>
                                        </p:tgtEl>
                                      </p:cBhvr>
                                      <p:to x="100000" y="100000"/>
                                    </p:animScale>
                                    <p:animScale>
                                      <p:cBhvr>
                                        <p:cTn id="80" dur="13">
                                          <p:stCondLst>
                                            <p:cond delay="904"/>
                                          </p:stCondLst>
                                        </p:cTn>
                                        <p:tgtEl>
                                          <p:spTgt spid="33"/>
                                        </p:tgtEl>
                                      </p:cBhvr>
                                      <p:to x="100000" y="95000"/>
                                    </p:animScale>
                                    <p:animScale>
                                      <p:cBhvr>
                                        <p:cTn id="81" dur="83" decel="50000">
                                          <p:stCondLst>
                                            <p:cond delay="917"/>
                                          </p:stCondLst>
                                        </p:cTn>
                                        <p:tgtEl>
                                          <p:spTgt spid="33"/>
                                        </p:tgtEl>
                                      </p:cBhvr>
                                      <p:to x="100000" y="100000"/>
                                    </p:animScale>
                                  </p:childTnLst>
                                </p:cTn>
                              </p:par>
                              <p:par>
                                <p:cTn id="82" presetID="26" presetClass="entr" presetSubtype="0" fill="hold" grpId="2"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290">
                                          <p:stCondLst>
                                            <p:cond delay="0"/>
                                          </p:stCondLst>
                                        </p:cTn>
                                        <p:tgtEl>
                                          <p:spTgt spid="17"/>
                                        </p:tgtEl>
                                      </p:cBhvr>
                                    </p:animEffect>
                                    <p:anim calcmode="lin" valueType="num">
                                      <p:cBhvr>
                                        <p:cTn id="85"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86"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87"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88"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89"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90" dur="13">
                                          <p:stCondLst>
                                            <p:cond delay="325"/>
                                          </p:stCondLst>
                                        </p:cTn>
                                        <p:tgtEl>
                                          <p:spTgt spid="17"/>
                                        </p:tgtEl>
                                      </p:cBhvr>
                                      <p:to x="100000" y="60000"/>
                                    </p:animScale>
                                    <p:animScale>
                                      <p:cBhvr>
                                        <p:cTn id="91" dur="83" decel="50000">
                                          <p:stCondLst>
                                            <p:cond delay="338"/>
                                          </p:stCondLst>
                                        </p:cTn>
                                        <p:tgtEl>
                                          <p:spTgt spid="17"/>
                                        </p:tgtEl>
                                      </p:cBhvr>
                                      <p:to x="100000" y="100000"/>
                                    </p:animScale>
                                    <p:animScale>
                                      <p:cBhvr>
                                        <p:cTn id="92" dur="13">
                                          <p:stCondLst>
                                            <p:cond delay="656"/>
                                          </p:stCondLst>
                                        </p:cTn>
                                        <p:tgtEl>
                                          <p:spTgt spid="17"/>
                                        </p:tgtEl>
                                      </p:cBhvr>
                                      <p:to x="100000" y="80000"/>
                                    </p:animScale>
                                    <p:animScale>
                                      <p:cBhvr>
                                        <p:cTn id="93" dur="83" decel="50000">
                                          <p:stCondLst>
                                            <p:cond delay="669"/>
                                          </p:stCondLst>
                                        </p:cTn>
                                        <p:tgtEl>
                                          <p:spTgt spid="17"/>
                                        </p:tgtEl>
                                      </p:cBhvr>
                                      <p:to x="100000" y="100000"/>
                                    </p:animScale>
                                    <p:animScale>
                                      <p:cBhvr>
                                        <p:cTn id="94" dur="13">
                                          <p:stCondLst>
                                            <p:cond delay="821"/>
                                          </p:stCondLst>
                                        </p:cTn>
                                        <p:tgtEl>
                                          <p:spTgt spid="17"/>
                                        </p:tgtEl>
                                      </p:cBhvr>
                                      <p:to x="100000" y="90000"/>
                                    </p:animScale>
                                    <p:animScale>
                                      <p:cBhvr>
                                        <p:cTn id="95" dur="83" decel="50000">
                                          <p:stCondLst>
                                            <p:cond delay="834"/>
                                          </p:stCondLst>
                                        </p:cTn>
                                        <p:tgtEl>
                                          <p:spTgt spid="17"/>
                                        </p:tgtEl>
                                      </p:cBhvr>
                                      <p:to x="100000" y="100000"/>
                                    </p:animScale>
                                    <p:animScale>
                                      <p:cBhvr>
                                        <p:cTn id="96" dur="13">
                                          <p:stCondLst>
                                            <p:cond delay="904"/>
                                          </p:stCondLst>
                                        </p:cTn>
                                        <p:tgtEl>
                                          <p:spTgt spid="17"/>
                                        </p:tgtEl>
                                      </p:cBhvr>
                                      <p:to x="100000" y="95000"/>
                                    </p:animScale>
                                    <p:animScale>
                                      <p:cBhvr>
                                        <p:cTn id="97" dur="83" decel="50000">
                                          <p:stCondLst>
                                            <p:cond delay="917"/>
                                          </p:stCondLst>
                                        </p:cTn>
                                        <p:tgtEl>
                                          <p:spTgt spid="17"/>
                                        </p:tgtEl>
                                      </p:cBhvr>
                                      <p:to x="100000" y="100000"/>
                                    </p:animScale>
                                  </p:childTnLst>
                                </p:cTn>
                              </p:par>
                              <p:par>
                                <p:cTn id="98" presetID="26"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down)">
                                      <p:cBhvr>
                                        <p:cTn id="100" dur="290">
                                          <p:stCondLst>
                                            <p:cond delay="0"/>
                                          </p:stCondLst>
                                        </p:cTn>
                                        <p:tgtEl>
                                          <p:spTgt spid="29"/>
                                        </p:tgtEl>
                                      </p:cBhvr>
                                    </p:animEffect>
                                    <p:anim calcmode="lin" valueType="num">
                                      <p:cBhvr>
                                        <p:cTn id="101" dur="911"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02" dur="332"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03" dur="332" tmFilter="0, 0; 0.125,0.2665; 0.25,0.4; 0.375,0.465; 0.5,0.5;  0.625,0.535; 0.75,0.6; 0.875,0.7335; 1,1">
                                          <p:stCondLst>
                                            <p:cond delay="332"/>
                                          </p:stCondLst>
                                        </p:cTn>
                                        <p:tgtEl>
                                          <p:spTgt spid="29"/>
                                        </p:tgtEl>
                                        <p:attrNameLst>
                                          <p:attrName>ppt_y</p:attrName>
                                        </p:attrNameLst>
                                      </p:cBhvr>
                                      <p:tavLst>
                                        <p:tav tm="0" fmla="#ppt_y-sin(pi*$)/9">
                                          <p:val>
                                            <p:fltVal val="0"/>
                                          </p:val>
                                        </p:tav>
                                        <p:tav tm="100000">
                                          <p:val>
                                            <p:fltVal val="1"/>
                                          </p:val>
                                        </p:tav>
                                      </p:tavLst>
                                    </p:anim>
                                    <p:anim calcmode="lin" valueType="num">
                                      <p:cBhvr>
                                        <p:cTn id="104" dur="166" tmFilter="0, 0; 0.125,0.2665; 0.25,0.4; 0.375,0.465; 0.5,0.5;  0.625,0.535; 0.75,0.6; 0.875,0.7335; 1,1">
                                          <p:stCondLst>
                                            <p:cond delay="662"/>
                                          </p:stCondLst>
                                        </p:cTn>
                                        <p:tgtEl>
                                          <p:spTgt spid="29"/>
                                        </p:tgtEl>
                                        <p:attrNameLst>
                                          <p:attrName>ppt_y</p:attrName>
                                        </p:attrNameLst>
                                      </p:cBhvr>
                                      <p:tavLst>
                                        <p:tav tm="0" fmla="#ppt_y-sin(pi*$)/27">
                                          <p:val>
                                            <p:fltVal val="0"/>
                                          </p:val>
                                        </p:tav>
                                        <p:tav tm="100000">
                                          <p:val>
                                            <p:fltVal val="1"/>
                                          </p:val>
                                        </p:tav>
                                      </p:tavLst>
                                    </p:anim>
                                    <p:anim calcmode="lin" valueType="num">
                                      <p:cBhvr>
                                        <p:cTn id="105" dur="82" tmFilter="0, 0; 0.125,0.2665; 0.25,0.4; 0.375,0.465; 0.5,0.5;  0.625,0.535; 0.75,0.6; 0.875,0.7335; 1,1">
                                          <p:stCondLst>
                                            <p:cond delay="828"/>
                                          </p:stCondLst>
                                        </p:cTn>
                                        <p:tgtEl>
                                          <p:spTgt spid="29"/>
                                        </p:tgtEl>
                                        <p:attrNameLst>
                                          <p:attrName>ppt_y</p:attrName>
                                        </p:attrNameLst>
                                      </p:cBhvr>
                                      <p:tavLst>
                                        <p:tav tm="0" fmla="#ppt_y-sin(pi*$)/81">
                                          <p:val>
                                            <p:fltVal val="0"/>
                                          </p:val>
                                        </p:tav>
                                        <p:tav tm="100000">
                                          <p:val>
                                            <p:fltVal val="1"/>
                                          </p:val>
                                        </p:tav>
                                      </p:tavLst>
                                    </p:anim>
                                    <p:animScale>
                                      <p:cBhvr>
                                        <p:cTn id="106" dur="13">
                                          <p:stCondLst>
                                            <p:cond delay="325"/>
                                          </p:stCondLst>
                                        </p:cTn>
                                        <p:tgtEl>
                                          <p:spTgt spid="29"/>
                                        </p:tgtEl>
                                      </p:cBhvr>
                                      <p:to x="100000" y="60000"/>
                                    </p:animScale>
                                    <p:animScale>
                                      <p:cBhvr>
                                        <p:cTn id="107" dur="83" decel="50000">
                                          <p:stCondLst>
                                            <p:cond delay="338"/>
                                          </p:stCondLst>
                                        </p:cTn>
                                        <p:tgtEl>
                                          <p:spTgt spid="29"/>
                                        </p:tgtEl>
                                      </p:cBhvr>
                                      <p:to x="100000" y="100000"/>
                                    </p:animScale>
                                    <p:animScale>
                                      <p:cBhvr>
                                        <p:cTn id="108" dur="13">
                                          <p:stCondLst>
                                            <p:cond delay="656"/>
                                          </p:stCondLst>
                                        </p:cTn>
                                        <p:tgtEl>
                                          <p:spTgt spid="29"/>
                                        </p:tgtEl>
                                      </p:cBhvr>
                                      <p:to x="100000" y="80000"/>
                                    </p:animScale>
                                    <p:animScale>
                                      <p:cBhvr>
                                        <p:cTn id="109" dur="83" decel="50000">
                                          <p:stCondLst>
                                            <p:cond delay="669"/>
                                          </p:stCondLst>
                                        </p:cTn>
                                        <p:tgtEl>
                                          <p:spTgt spid="29"/>
                                        </p:tgtEl>
                                      </p:cBhvr>
                                      <p:to x="100000" y="100000"/>
                                    </p:animScale>
                                    <p:animScale>
                                      <p:cBhvr>
                                        <p:cTn id="110" dur="13">
                                          <p:stCondLst>
                                            <p:cond delay="821"/>
                                          </p:stCondLst>
                                        </p:cTn>
                                        <p:tgtEl>
                                          <p:spTgt spid="29"/>
                                        </p:tgtEl>
                                      </p:cBhvr>
                                      <p:to x="100000" y="90000"/>
                                    </p:animScale>
                                    <p:animScale>
                                      <p:cBhvr>
                                        <p:cTn id="111" dur="83" decel="50000">
                                          <p:stCondLst>
                                            <p:cond delay="834"/>
                                          </p:stCondLst>
                                        </p:cTn>
                                        <p:tgtEl>
                                          <p:spTgt spid="29"/>
                                        </p:tgtEl>
                                      </p:cBhvr>
                                      <p:to x="100000" y="100000"/>
                                    </p:animScale>
                                    <p:animScale>
                                      <p:cBhvr>
                                        <p:cTn id="112" dur="13">
                                          <p:stCondLst>
                                            <p:cond delay="904"/>
                                          </p:stCondLst>
                                        </p:cTn>
                                        <p:tgtEl>
                                          <p:spTgt spid="29"/>
                                        </p:tgtEl>
                                      </p:cBhvr>
                                      <p:to x="100000" y="95000"/>
                                    </p:animScale>
                                    <p:animScale>
                                      <p:cBhvr>
                                        <p:cTn id="113" dur="83" decel="50000">
                                          <p:stCondLst>
                                            <p:cond delay="917"/>
                                          </p:stCondLst>
                                        </p:cTn>
                                        <p:tgtEl>
                                          <p:spTgt spid="29"/>
                                        </p:tgtEl>
                                      </p:cBhvr>
                                      <p:to x="100000" y="100000"/>
                                    </p:animScale>
                                  </p:childTnLst>
                                </p:cTn>
                              </p:par>
                              <p:par>
                                <p:cTn id="114" presetID="26" presetClass="entr" presetSubtype="0" fill="hold" grpId="2" nodeType="with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290">
                                          <p:stCondLst>
                                            <p:cond delay="0"/>
                                          </p:stCondLst>
                                        </p:cTn>
                                        <p:tgtEl>
                                          <p:spTgt spid="19"/>
                                        </p:tgtEl>
                                      </p:cBhvr>
                                    </p:animEffect>
                                    <p:anim calcmode="lin" valueType="num">
                                      <p:cBhvr>
                                        <p:cTn id="117"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18"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19"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120"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121"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122" dur="13">
                                          <p:stCondLst>
                                            <p:cond delay="325"/>
                                          </p:stCondLst>
                                        </p:cTn>
                                        <p:tgtEl>
                                          <p:spTgt spid="19"/>
                                        </p:tgtEl>
                                      </p:cBhvr>
                                      <p:to x="100000" y="60000"/>
                                    </p:animScale>
                                    <p:animScale>
                                      <p:cBhvr>
                                        <p:cTn id="123" dur="83" decel="50000">
                                          <p:stCondLst>
                                            <p:cond delay="338"/>
                                          </p:stCondLst>
                                        </p:cTn>
                                        <p:tgtEl>
                                          <p:spTgt spid="19"/>
                                        </p:tgtEl>
                                      </p:cBhvr>
                                      <p:to x="100000" y="100000"/>
                                    </p:animScale>
                                    <p:animScale>
                                      <p:cBhvr>
                                        <p:cTn id="124" dur="13">
                                          <p:stCondLst>
                                            <p:cond delay="656"/>
                                          </p:stCondLst>
                                        </p:cTn>
                                        <p:tgtEl>
                                          <p:spTgt spid="19"/>
                                        </p:tgtEl>
                                      </p:cBhvr>
                                      <p:to x="100000" y="80000"/>
                                    </p:animScale>
                                    <p:animScale>
                                      <p:cBhvr>
                                        <p:cTn id="125" dur="83" decel="50000">
                                          <p:stCondLst>
                                            <p:cond delay="669"/>
                                          </p:stCondLst>
                                        </p:cTn>
                                        <p:tgtEl>
                                          <p:spTgt spid="19"/>
                                        </p:tgtEl>
                                      </p:cBhvr>
                                      <p:to x="100000" y="100000"/>
                                    </p:animScale>
                                    <p:animScale>
                                      <p:cBhvr>
                                        <p:cTn id="126" dur="13">
                                          <p:stCondLst>
                                            <p:cond delay="821"/>
                                          </p:stCondLst>
                                        </p:cTn>
                                        <p:tgtEl>
                                          <p:spTgt spid="19"/>
                                        </p:tgtEl>
                                      </p:cBhvr>
                                      <p:to x="100000" y="90000"/>
                                    </p:animScale>
                                    <p:animScale>
                                      <p:cBhvr>
                                        <p:cTn id="127" dur="83" decel="50000">
                                          <p:stCondLst>
                                            <p:cond delay="834"/>
                                          </p:stCondLst>
                                        </p:cTn>
                                        <p:tgtEl>
                                          <p:spTgt spid="19"/>
                                        </p:tgtEl>
                                      </p:cBhvr>
                                      <p:to x="100000" y="100000"/>
                                    </p:animScale>
                                    <p:animScale>
                                      <p:cBhvr>
                                        <p:cTn id="128" dur="13">
                                          <p:stCondLst>
                                            <p:cond delay="904"/>
                                          </p:stCondLst>
                                        </p:cTn>
                                        <p:tgtEl>
                                          <p:spTgt spid="19"/>
                                        </p:tgtEl>
                                      </p:cBhvr>
                                      <p:to x="100000" y="95000"/>
                                    </p:animScale>
                                    <p:animScale>
                                      <p:cBhvr>
                                        <p:cTn id="129" dur="83" decel="50000">
                                          <p:stCondLst>
                                            <p:cond delay="917"/>
                                          </p:stCondLst>
                                        </p:cTn>
                                        <p:tgtEl>
                                          <p:spTgt spid="19"/>
                                        </p:tgtEl>
                                      </p:cBhvr>
                                      <p:to x="100000" y="100000"/>
                                    </p:animScale>
                                  </p:childTnLst>
                                </p:cTn>
                              </p:par>
                              <p:par>
                                <p:cTn id="130" presetID="26" presetClass="entr" presetSubtype="0"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wipe(down)">
                                      <p:cBhvr>
                                        <p:cTn id="132" dur="290">
                                          <p:stCondLst>
                                            <p:cond delay="0"/>
                                          </p:stCondLst>
                                        </p:cTn>
                                        <p:tgtEl>
                                          <p:spTgt spid="30"/>
                                        </p:tgtEl>
                                      </p:cBhvr>
                                    </p:animEffect>
                                    <p:anim calcmode="lin" valueType="num">
                                      <p:cBhvr>
                                        <p:cTn id="133"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34"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35"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136"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137"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138" dur="13">
                                          <p:stCondLst>
                                            <p:cond delay="325"/>
                                          </p:stCondLst>
                                        </p:cTn>
                                        <p:tgtEl>
                                          <p:spTgt spid="30"/>
                                        </p:tgtEl>
                                      </p:cBhvr>
                                      <p:to x="100000" y="60000"/>
                                    </p:animScale>
                                    <p:animScale>
                                      <p:cBhvr>
                                        <p:cTn id="139" dur="83" decel="50000">
                                          <p:stCondLst>
                                            <p:cond delay="338"/>
                                          </p:stCondLst>
                                        </p:cTn>
                                        <p:tgtEl>
                                          <p:spTgt spid="30"/>
                                        </p:tgtEl>
                                      </p:cBhvr>
                                      <p:to x="100000" y="100000"/>
                                    </p:animScale>
                                    <p:animScale>
                                      <p:cBhvr>
                                        <p:cTn id="140" dur="13">
                                          <p:stCondLst>
                                            <p:cond delay="656"/>
                                          </p:stCondLst>
                                        </p:cTn>
                                        <p:tgtEl>
                                          <p:spTgt spid="30"/>
                                        </p:tgtEl>
                                      </p:cBhvr>
                                      <p:to x="100000" y="80000"/>
                                    </p:animScale>
                                    <p:animScale>
                                      <p:cBhvr>
                                        <p:cTn id="141" dur="83" decel="50000">
                                          <p:stCondLst>
                                            <p:cond delay="669"/>
                                          </p:stCondLst>
                                        </p:cTn>
                                        <p:tgtEl>
                                          <p:spTgt spid="30"/>
                                        </p:tgtEl>
                                      </p:cBhvr>
                                      <p:to x="100000" y="100000"/>
                                    </p:animScale>
                                    <p:animScale>
                                      <p:cBhvr>
                                        <p:cTn id="142" dur="13">
                                          <p:stCondLst>
                                            <p:cond delay="821"/>
                                          </p:stCondLst>
                                        </p:cTn>
                                        <p:tgtEl>
                                          <p:spTgt spid="30"/>
                                        </p:tgtEl>
                                      </p:cBhvr>
                                      <p:to x="100000" y="90000"/>
                                    </p:animScale>
                                    <p:animScale>
                                      <p:cBhvr>
                                        <p:cTn id="143" dur="83" decel="50000">
                                          <p:stCondLst>
                                            <p:cond delay="834"/>
                                          </p:stCondLst>
                                        </p:cTn>
                                        <p:tgtEl>
                                          <p:spTgt spid="30"/>
                                        </p:tgtEl>
                                      </p:cBhvr>
                                      <p:to x="100000" y="100000"/>
                                    </p:animScale>
                                    <p:animScale>
                                      <p:cBhvr>
                                        <p:cTn id="144" dur="13">
                                          <p:stCondLst>
                                            <p:cond delay="904"/>
                                          </p:stCondLst>
                                        </p:cTn>
                                        <p:tgtEl>
                                          <p:spTgt spid="30"/>
                                        </p:tgtEl>
                                      </p:cBhvr>
                                      <p:to x="100000" y="95000"/>
                                    </p:animScale>
                                    <p:animScale>
                                      <p:cBhvr>
                                        <p:cTn id="145" dur="83" decel="50000">
                                          <p:stCondLst>
                                            <p:cond delay="917"/>
                                          </p:stCondLst>
                                        </p:cTn>
                                        <p:tgtEl>
                                          <p:spTgt spid="30"/>
                                        </p:tgtEl>
                                      </p:cBhvr>
                                      <p:to x="100000" y="100000"/>
                                    </p:animScale>
                                  </p:childTnLst>
                                </p:cTn>
                              </p:par>
                              <p:par>
                                <p:cTn id="146" presetID="26" presetClass="entr" presetSubtype="0" fill="hold" grpId="2" nodeType="withEffect">
                                  <p:stCondLst>
                                    <p:cond delay="0"/>
                                  </p:stCondLst>
                                  <p:childTnLst>
                                    <p:set>
                                      <p:cBhvr>
                                        <p:cTn id="147" dur="1" fill="hold">
                                          <p:stCondLst>
                                            <p:cond delay="0"/>
                                          </p:stCondLst>
                                        </p:cTn>
                                        <p:tgtEl>
                                          <p:spTgt spid="18"/>
                                        </p:tgtEl>
                                        <p:attrNameLst>
                                          <p:attrName>style.visibility</p:attrName>
                                        </p:attrNameLst>
                                      </p:cBhvr>
                                      <p:to>
                                        <p:strVal val="visible"/>
                                      </p:to>
                                    </p:set>
                                    <p:animEffect transition="in" filter="wipe(down)">
                                      <p:cBhvr>
                                        <p:cTn id="148" dur="290">
                                          <p:stCondLst>
                                            <p:cond delay="0"/>
                                          </p:stCondLst>
                                        </p:cTn>
                                        <p:tgtEl>
                                          <p:spTgt spid="18"/>
                                        </p:tgtEl>
                                      </p:cBhvr>
                                    </p:animEffect>
                                    <p:anim calcmode="lin" valueType="num">
                                      <p:cBhvr>
                                        <p:cTn id="149"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50"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51"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52"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53"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54" dur="13">
                                          <p:stCondLst>
                                            <p:cond delay="325"/>
                                          </p:stCondLst>
                                        </p:cTn>
                                        <p:tgtEl>
                                          <p:spTgt spid="18"/>
                                        </p:tgtEl>
                                      </p:cBhvr>
                                      <p:to x="100000" y="60000"/>
                                    </p:animScale>
                                    <p:animScale>
                                      <p:cBhvr>
                                        <p:cTn id="155" dur="83" decel="50000">
                                          <p:stCondLst>
                                            <p:cond delay="338"/>
                                          </p:stCondLst>
                                        </p:cTn>
                                        <p:tgtEl>
                                          <p:spTgt spid="18"/>
                                        </p:tgtEl>
                                      </p:cBhvr>
                                      <p:to x="100000" y="100000"/>
                                    </p:animScale>
                                    <p:animScale>
                                      <p:cBhvr>
                                        <p:cTn id="156" dur="13">
                                          <p:stCondLst>
                                            <p:cond delay="656"/>
                                          </p:stCondLst>
                                        </p:cTn>
                                        <p:tgtEl>
                                          <p:spTgt spid="18"/>
                                        </p:tgtEl>
                                      </p:cBhvr>
                                      <p:to x="100000" y="80000"/>
                                    </p:animScale>
                                    <p:animScale>
                                      <p:cBhvr>
                                        <p:cTn id="157" dur="83" decel="50000">
                                          <p:stCondLst>
                                            <p:cond delay="669"/>
                                          </p:stCondLst>
                                        </p:cTn>
                                        <p:tgtEl>
                                          <p:spTgt spid="18"/>
                                        </p:tgtEl>
                                      </p:cBhvr>
                                      <p:to x="100000" y="100000"/>
                                    </p:animScale>
                                    <p:animScale>
                                      <p:cBhvr>
                                        <p:cTn id="158" dur="13">
                                          <p:stCondLst>
                                            <p:cond delay="821"/>
                                          </p:stCondLst>
                                        </p:cTn>
                                        <p:tgtEl>
                                          <p:spTgt spid="18"/>
                                        </p:tgtEl>
                                      </p:cBhvr>
                                      <p:to x="100000" y="90000"/>
                                    </p:animScale>
                                    <p:animScale>
                                      <p:cBhvr>
                                        <p:cTn id="159" dur="83" decel="50000">
                                          <p:stCondLst>
                                            <p:cond delay="834"/>
                                          </p:stCondLst>
                                        </p:cTn>
                                        <p:tgtEl>
                                          <p:spTgt spid="18"/>
                                        </p:tgtEl>
                                      </p:cBhvr>
                                      <p:to x="100000" y="100000"/>
                                    </p:animScale>
                                    <p:animScale>
                                      <p:cBhvr>
                                        <p:cTn id="160" dur="13">
                                          <p:stCondLst>
                                            <p:cond delay="904"/>
                                          </p:stCondLst>
                                        </p:cTn>
                                        <p:tgtEl>
                                          <p:spTgt spid="18"/>
                                        </p:tgtEl>
                                      </p:cBhvr>
                                      <p:to x="100000" y="95000"/>
                                    </p:animScale>
                                    <p:animScale>
                                      <p:cBhvr>
                                        <p:cTn id="161" dur="83" decel="50000">
                                          <p:stCondLst>
                                            <p:cond delay="917"/>
                                          </p:stCondLst>
                                        </p:cTn>
                                        <p:tgtEl>
                                          <p:spTgt spid="18"/>
                                        </p:tgtEl>
                                      </p:cBhvr>
                                      <p:to x="100000" y="100000"/>
                                    </p:animScale>
                                  </p:childTnLst>
                                </p:cTn>
                              </p:par>
                              <p:par>
                                <p:cTn id="162" presetID="26" presetClass="entr" presetSubtype="0" fill="hold" grpId="0" nodeType="withEffect">
                                  <p:stCondLst>
                                    <p:cond delay="0"/>
                                  </p:stCondLst>
                                  <p:childTnLst>
                                    <p:set>
                                      <p:cBhvr>
                                        <p:cTn id="163" dur="1" fill="hold">
                                          <p:stCondLst>
                                            <p:cond delay="0"/>
                                          </p:stCondLst>
                                        </p:cTn>
                                        <p:tgtEl>
                                          <p:spTgt spid="31"/>
                                        </p:tgtEl>
                                        <p:attrNameLst>
                                          <p:attrName>style.visibility</p:attrName>
                                        </p:attrNameLst>
                                      </p:cBhvr>
                                      <p:to>
                                        <p:strVal val="visible"/>
                                      </p:to>
                                    </p:set>
                                    <p:animEffect transition="in" filter="wipe(down)">
                                      <p:cBhvr>
                                        <p:cTn id="164" dur="290">
                                          <p:stCondLst>
                                            <p:cond delay="0"/>
                                          </p:stCondLst>
                                        </p:cTn>
                                        <p:tgtEl>
                                          <p:spTgt spid="31"/>
                                        </p:tgtEl>
                                      </p:cBhvr>
                                    </p:animEffect>
                                    <p:anim calcmode="lin" valueType="num">
                                      <p:cBhvr>
                                        <p:cTn id="165"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66"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67"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168"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169"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170" dur="13">
                                          <p:stCondLst>
                                            <p:cond delay="325"/>
                                          </p:stCondLst>
                                        </p:cTn>
                                        <p:tgtEl>
                                          <p:spTgt spid="31"/>
                                        </p:tgtEl>
                                      </p:cBhvr>
                                      <p:to x="100000" y="60000"/>
                                    </p:animScale>
                                    <p:animScale>
                                      <p:cBhvr>
                                        <p:cTn id="171" dur="83" decel="50000">
                                          <p:stCondLst>
                                            <p:cond delay="338"/>
                                          </p:stCondLst>
                                        </p:cTn>
                                        <p:tgtEl>
                                          <p:spTgt spid="31"/>
                                        </p:tgtEl>
                                      </p:cBhvr>
                                      <p:to x="100000" y="100000"/>
                                    </p:animScale>
                                    <p:animScale>
                                      <p:cBhvr>
                                        <p:cTn id="172" dur="13">
                                          <p:stCondLst>
                                            <p:cond delay="656"/>
                                          </p:stCondLst>
                                        </p:cTn>
                                        <p:tgtEl>
                                          <p:spTgt spid="31"/>
                                        </p:tgtEl>
                                      </p:cBhvr>
                                      <p:to x="100000" y="80000"/>
                                    </p:animScale>
                                    <p:animScale>
                                      <p:cBhvr>
                                        <p:cTn id="173" dur="83" decel="50000">
                                          <p:stCondLst>
                                            <p:cond delay="669"/>
                                          </p:stCondLst>
                                        </p:cTn>
                                        <p:tgtEl>
                                          <p:spTgt spid="31"/>
                                        </p:tgtEl>
                                      </p:cBhvr>
                                      <p:to x="100000" y="100000"/>
                                    </p:animScale>
                                    <p:animScale>
                                      <p:cBhvr>
                                        <p:cTn id="174" dur="13">
                                          <p:stCondLst>
                                            <p:cond delay="821"/>
                                          </p:stCondLst>
                                        </p:cTn>
                                        <p:tgtEl>
                                          <p:spTgt spid="31"/>
                                        </p:tgtEl>
                                      </p:cBhvr>
                                      <p:to x="100000" y="90000"/>
                                    </p:animScale>
                                    <p:animScale>
                                      <p:cBhvr>
                                        <p:cTn id="175" dur="83" decel="50000">
                                          <p:stCondLst>
                                            <p:cond delay="834"/>
                                          </p:stCondLst>
                                        </p:cTn>
                                        <p:tgtEl>
                                          <p:spTgt spid="31"/>
                                        </p:tgtEl>
                                      </p:cBhvr>
                                      <p:to x="100000" y="100000"/>
                                    </p:animScale>
                                    <p:animScale>
                                      <p:cBhvr>
                                        <p:cTn id="176" dur="13">
                                          <p:stCondLst>
                                            <p:cond delay="904"/>
                                          </p:stCondLst>
                                        </p:cTn>
                                        <p:tgtEl>
                                          <p:spTgt spid="31"/>
                                        </p:tgtEl>
                                      </p:cBhvr>
                                      <p:to x="100000" y="95000"/>
                                    </p:animScale>
                                    <p:animScale>
                                      <p:cBhvr>
                                        <p:cTn id="177" dur="83" decel="50000">
                                          <p:stCondLst>
                                            <p:cond delay="917"/>
                                          </p:stCondLst>
                                        </p:cTn>
                                        <p:tgtEl>
                                          <p:spTgt spid="31"/>
                                        </p:tgtEl>
                                      </p:cBhvr>
                                      <p:to x="100000" y="100000"/>
                                    </p:animScale>
                                  </p:childTnLst>
                                </p:cTn>
                              </p:par>
                              <p:par>
                                <p:cTn id="178" presetID="26" presetClass="entr" presetSubtype="0" fill="hold" nodeType="withEffect">
                                  <p:stCondLst>
                                    <p:cond delay="0"/>
                                  </p:stCondLst>
                                  <p:childTnLst>
                                    <p:set>
                                      <p:cBhvr>
                                        <p:cTn id="179" dur="1" fill="hold">
                                          <p:stCondLst>
                                            <p:cond delay="0"/>
                                          </p:stCondLst>
                                        </p:cTn>
                                        <p:tgtEl>
                                          <p:spTgt spid="40"/>
                                        </p:tgtEl>
                                        <p:attrNameLst>
                                          <p:attrName>style.visibility</p:attrName>
                                        </p:attrNameLst>
                                      </p:cBhvr>
                                      <p:to>
                                        <p:strVal val="visible"/>
                                      </p:to>
                                    </p:set>
                                    <p:animEffect transition="in" filter="wipe(down)">
                                      <p:cBhvr>
                                        <p:cTn id="180" dur="290">
                                          <p:stCondLst>
                                            <p:cond delay="0"/>
                                          </p:stCondLst>
                                        </p:cTn>
                                        <p:tgtEl>
                                          <p:spTgt spid="40"/>
                                        </p:tgtEl>
                                      </p:cBhvr>
                                    </p:animEffect>
                                    <p:anim calcmode="lin" valueType="num">
                                      <p:cBhvr>
                                        <p:cTn id="181"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82"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83"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184"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185"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186" dur="13">
                                          <p:stCondLst>
                                            <p:cond delay="325"/>
                                          </p:stCondLst>
                                        </p:cTn>
                                        <p:tgtEl>
                                          <p:spTgt spid="40"/>
                                        </p:tgtEl>
                                      </p:cBhvr>
                                      <p:to x="100000" y="60000"/>
                                    </p:animScale>
                                    <p:animScale>
                                      <p:cBhvr>
                                        <p:cTn id="187" dur="83" decel="50000">
                                          <p:stCondLst>
                                            <p:cond delay="338"/>
                                          </p:stCondLst>
                                        </p:cTn>
                                        <p:tgtEl>
                                          <p:spTgt spid="40"/>
                                        </p:tgtEl>
                                      </p:cBhvr>
                                      <p:to x="100000" y="100000"/>
                                    </p:animScale>
                                    <p:animScale>
                                      <p:cBhvr>
                                        <p:cTn id="188" dur="13">
                                          <p:stCondLst>
                                            <p:cond delay="656"/>
                                          </p:stCondLst>
                                        </p:cTn>
                                        <p:tgtEl>
                                          <p:spTgt spid="40"/>
                                        </p:tgtEl>
                                      </p:cBhvr>
                                      <p:to x="100000" y="80000"/>
                                    </p:animScale>
                                    <p:animScale>
                                      <p:cBhvr>
                                        <p:cTn id="189" dur="83" decel="50000">
                                          <p:stCondLst>
                                            <p:cond delay="669"/>
                                          </p:stCondLst>
                                        </p:cTn>
                                        <p:tgtEl>
                                          <p:spTgt spid="40"/>
                                        </p:tgtEl>
                                      </p:cBhvr>
                                      <p:to x="100000" y="100000"/>
                                    </p:animScale>
                                    <p:animScale>
                                      <p:cBhvr>
                                        <p:cTn id="190" dur="13">
                                          <p:stCondLst>
                                            <p:cond delay="821"/>
                                          </p:stCondLst>
                                        </p:cTn>
                                        <p:tgtEl>
                                          <p:spTgt spid="40"/>
                                        </p:tgtEl>
                                      </p:cBhvr>
                                      <p:to x="100000" y="90000"/>
                                    </p:animScale>
                                    <p:animScale>
                                      <p:cBhvr>
                                        <p:cTn id="191" dur="83" decel="50000">
                                          <p:stCondLst>
                                            <p:cond delay="834"/>
                                          </p:stCondLst>
                                        </p:cTn>
                                        <p:tgtEl>
                                          <p:spTgt spid="40"/>
                                        </p:tgtEl>
                                      </p:cBhvr>
                                      <p:to x="100000" y="100000"/>
                                    </p:animScale>
                                    <p:animScale>
                                      <p:cBhvr>
                                        <p:cTn id="192" dur="13">
                                          <p:stCondLst>
                                            <p:cond delay="904"/>
                                          </p:stCondLst>
                                        </p:cTn>
                                        <p:tgtEl>
                                          <p:spTgt spid="40"/>
                                        </p:tgtEl>
                                      </p:cBhvr>
                                      <p:to x="100000" y="95000"/>
                                    </p:animScale>
                                    <p:animScale>
                                      <p:cBhvr>
                                        <p:cTn id="193" dur="83" decel="50000">
                                          <p:stCondLst>
                                            <p:cond delay="917"/>
                                          </p:stCondLst>
                                        </p:cTn>
                                        <p:tgtEl>
                                          <p:spTgt spid="40"/>
                                        </p:tgtEl>
                                      </p:cBhvr>
                                      <p:to x="100000" y="100000"/>
                                    </p:animScale>
                                  </p:childTnLst>
                                </p:cTn>
                              </p:par>
                              <p:par>
                                <p:cTn id="194" presetID="26" presetClass="entr" presetSubtype="0" fill="hold" grpId="0" nodeType="withEffect">
                                  <p:stCondLst>
                                    <p:cond delay="0"/>
                                  </p:stCondLst>
                                  <p:childTnLst>
                                    <p:set>
                                      <p:cBhvr>
                                        <p:cTn id="195" dur="1" fill="hold">
                                          <p:stCondLst>
                                            <p:cond delay="0"/>
                                          </p:stCondLst>
                                        </p:cTn>
                                        <p:tgtEl>
                                          <p:spTgt spid="44"/>
                                        </p:tgtEl>
                                        <p:attrNameLst>
                                          <p:attrName>style.visibility</p:attrName>
                                        </p:attrNameLst>
                                      </p:cBhvr>
                                      <p:to>
                                        <p:strVal val="visible"/>
                                      </p:to>
                                    </p:set>
                                    <p:animEffect transition="in" filter="wipe(down)">
                                      <p:cBhvr>
                                        <p:cTn id="196" dur="290">
                                          <p:stCondLst>
                                            <p:cond delay="0"/>
                                          </p:stCondLst>
                                        </p:cTn>
                                        <p:tgtEl>
                                          <p:spTgt spid="44"/>
                                        </p:tgtEl>
                                      </p:cBhvr>
                                    </p:animEffect>
                                    <p:anim calcmode="lin" valueType="num">
                                      <p:cBhvr>
                                        <p:cTn id="197" dur="911"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98" dur="332"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99" dur="332" tmFilter="0, 0; 0.125,0.2665; 0.25,0.4; 0.375,0.465; 0.5,0.5;  0.625,0.535; 0.75,0.6; 0.875,0.7335; 1,1">
                                          <p:stCondLst>
                                            <p:cond delay="332"/>
                                          </p:stCondLst>
                                        </p:cTn>
                                        <p:tgtEl>
                                          <p:spTgt spid="44"/>
                                        </p:tgtEl>
                                        <p:attrNameLst>
                                          <p:attrName>ppt_y</p:attrName>
                                        </p:attrNameLst>
                                      </p:cBhvr>
                                      <p:tavLst>
                                        <p:tav tm="0" fmla="#ppt_y-sin(pi*$)/9">
                                          <p:val>
                                            <p:fltVal val="0"/>
                                          </p:val>
                                        </p:tav>
                                        <p:tav tm="100000">
                                          <p:val>
                                            <p:fltVal val="1"/>
                                          </p:val>
                                        </p:tav>
                                      </p:tavLst>
                                    </p:anim>
                                    <p:anim calcmode="lin" valueType="num">
                                      <p:cBhvr>
                                        <p:cTn id="200" dur="166" tmFilter="0, 0; 0.125,0.2665; 0.25,0.4; 0.375,0.465; 0.5,0.5;  0.625,0.535; 0.75,0.6; 0.875,0.7335; 1,1">
                                          <p:stCondLst>
                                            <p:cond delay="662"/>
                                          </p:stCondLst>
                                        </p:cTn>
                                        <p:tgtEl>
                                          <p:spTgt spid="44"/>
                                        </p:tgtEl>
                                        <p:attrNameLst>
                                          <p:attrName>ppt_y</p:attrName>
                                        </p:attrNameLst>
                                      </p:cBhvr>
                                      <p:tavLst>
                                        <p:tav tm="0" fmla="#ppt_y-sin(pi*$)/27">
                                          <p:val>
                                            <p:fltVal val="0"/>
                                          </p:val>
                                        </p:tav>
                                        <p:tav tm="100000">
                                          <p:val>
                                            <p:fltVal val="1"/>
                                          </p:val>
                                        </p:tav>
                                      </p:tavLst>
                                    </p:anim>
                                    <p:anim calcmode="lin" valueType="num">
                                      <p:cBhvr>
                                        <p:cTn id="201" dur="82" tmFilter="0, 0; 0.125,0.2665; 0.25,0.4; 0.375,0.465; 0.5,0.5;  0.625,0.535; 0.75,0.6; 0.875,0.7335; 1,1">
                                          <p:stCondLst>
                                            <p:cond delay="828"/>
                                          </p:stCondLst>
                                        </p:cTn>
                                        <p:tgtEl>
                                          <p:spTgt spid="44"/>
                                        </p:tgtEl>
                                        <p:attrNameLst>
                                          <p:attrName>ppt_y</p:attrName>
                                        </p:attrNameLst>
                                      </p:cBhvr>
                                      <p:tavLst>
                                        <p:tav tm="0" fmla="#ppt_y-sin(pi*$)/81">
                                          <p:val>
                                            <p:fltVal val="0"/>
                                          </p:val>
                                        </p:tav>
                                        <p:tav tm="100000">
                                          <p:val>
                                            <p:fltVal val="1"/>
                                          </p:val>
                                        </p:tav>
                                      </p:tavLst>
                                    </p:anim>
                                    <p:animScale>
                                      <p:cBhvr>
                                        <p:cTn id="202" dur="13">
                                          <p:stCondLst>
                                            <p:cond delay="325"/>
                                          </p:stCondLst>
                                        </p:cTn>
                                        <p:tgtEl>
                                          <p:spTgt spid="44"/>
                                        </p:tgtEl>
                                      </p:cBhvr>
                                      <p:to x="100000" y="60000"/>
                                    </p:animScale>
                                    <p:animScale>
                                      <p:cBhvr>
                                        <p:cTn id="203" dur="83" decel="50000">
                                          <p:stCondLst>
                                            <p:cond delay="338"/>
                                          </p:stCondLst>
                                        </p:cTn>
                                        <p:tgtEl>
                                          <p:spTgt spid="44"/>
                                        </p:tgtEl>
                                      </p:cBhvr>
                                      <p:to x="100000" y="100000"/>
                                    </p:animScale>
                                    <p:animScale>
                                      <p:cBhvr>
                                        <p:cTn id="204" dur="13">
                                          <p:stCondLst>
                                            <p:cond delay="656"/>
                                          </p:stCondLst>
                                        </p:cTn>
                                        <p:tgtEl>
                                          <p:spTgt spid="44"/>
                                        </p:tgtEl>
                                      </p:cBhvr>
                                      <p:to x="100000" y="80000"/>
                                    </p:animScale>
                                    <p:animScale>
                                      <p:cBhvr>
                                        <p:cTn id="205" dur="83" decel="50000">
                                          <p:stCondLst>
                                            <p:cond delay="669"/>
                                          </p:stCondLst>
                                        </p:cTn>
                                        <p:tgtEl>
                                          <p:spTgt spid="44"/>
                                        </p:tgtEl>
                                      </p:cBhvr>
                                      <p:to x="100000" y="100000"/>
                                    </p:animScale>
                                    <p:animScale>
                                      <p:cBhvr>
                                        <p:cTn id="206" dur="13">
                                          <p:stCondLst>
                                            <p:cond delay="821"/>
                                          </p:stCondLst>
                                        </p:cTn>
                                        <p:tgtEl>
                                          <p:spTgt spid="44"/>
                                        </p:tgtEl>
                                      </p:cBhvr>
                                      <p:to x="100000" y="90000"/>
                                    </p:animScale>
                                    <p:animScale>
                                      <p:cBhvr>
                                        <p:cTn id="207" dur="83" decel="50000">
                                          <p:stCondLst>
                                            <p:cond delay="834"/>
                                          </p:stCondLst>
                                        </p:cTn>
                                        <p:tgtEl>
                                          <p:spTgt spid="44"/>
                                        </p:tgtEl>
                                      </p:cBhvr>
                                      <p:to x="100000" y="100000"/>
                                    </p:animScale>
                                    <p:animScale>
                                      <p:cBhvr>
                                        <p:cTn id="208" dur="13">
                                          <p:stCondLst>
                                            <p:cond delay="904"/>
                                          </p:stCondLst>
                                        </p:cTn>
                                        <p:tgtEl>
                                          <p:spTgt spid="44"/>
                                        </p:tgtEl>
                                      </p:cBhvr>
                                      <p:to x="100000" y="95000"/>
                                    </p:animScale>
                                    <p:animScale>
                                      <p:cBhvr>
                                        <p:cTn id="209" dur="83" decel="50000">
                                          <p:stCondLst>
                                            <p:cond delay="917"/>
                                          </p:stCondLst>
                                        </p:cTn>
                                        <p:tgtEl>
                                          <p:spTgt spid="44"/>
                                        </p:tgtEl>
                                      </p:cBhvr>
                                      <p:to x="100000" y="100000"/>
                                    </p:animScale>
                                  </p:childTnLst>
                                </p:cTn>
                              </p:par>
                              <p:par>
                                <p:cTn id="210" presetID="26" presetClass="entr" presetSubtype="0" fill="hold" nodeType="withEffect">
                                  <p:stCondLst>
                                    <p:cond delay="0"/>
                                  </p:stCondLst>
                                  <p:childTnLst>
                                    <p:set>
                                      <p:cBhvr>
                                        <p:cTn id="211" dur="1" fill="hold">
                                          <p:stCondLst>
                                            <p:cond delay="0"/>
                                          </p:stCondLst>
                                        </p:cTn>
                                        <p:tgtEl>
                                          <p:spTgt spid="35"/>
                                        </p:tgtEl>
                                        <p:attrNameLst>
                                          <p:attrName>style.visibility</p:attrName>
                                        </p:attrNameLst>
                                      </p:cBhvr>
                                      <p:to>
                                        <p:strVal val="visible"/>
                                      </p:to>
                                    </p:set>
                                    <p:animEffect transition="in" filter="wipe(down)">
                                      <p:cBhvr>
                                        <p:cTn id="212" dur="290">
                                          <p:stCondLst>
                                            <p:cond delay="0"/>
                                          </p:stCondLst>
                                        </p:cTn>
                                        <p:tgtEl>
                                          <p:spTgt spid="35"/>
                                        </p:tgtEl>
                                      </p:cBhvr>
                                    </p:animEffect>
                                    <p:anim calcmode="lin" valueType="num">
                                      <p:cBhvr>
                                        <p:cTn id="213" dur="911"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14" dur="332"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15" dur="332" tmFilter="0, 0; 0.125,0.2665; 0.25,0.4; 0.375,0.465; 0.5,0.5;  0.625,0.535; 0.75,0.6; 0.875,0.7335; 1,1">
                                          <p:stCondLst>
                                            <p:cond delay="332"/>
                                          </p:stCondLst>
                                        </p:cTn>
                                        <p:tgtEl>
                                          <p:spTgt spid="35"/>
                                        </p:tgtEl>
                                        <p:attrNameLst>
                                          <p:attrName>ppt_y</p:attrName>
                                        </p:attrNameLst>
                                      </p:cBhvr>
                                      <p:tavLst>
                                        <p:tav tm="0" fmla="#ppt_y-sin(pi*$)/9">
                                          <p:val>
                                            <p:fltVal val="0"/>
                                          </p:val>
                                        </p:tav>
                                        <p:tav tm="100000">
                                          <p:val>
                                            <p:fltVal val="1"/>
                                          </p:val>
                                        </p:tav>
                                      </p:tavLst>
                                    </p:anim>
                                    <p:anim calcmode="lin" valueType="num">
                                      <p:cBhvr>
                                        <p:cTn id="216" dur="166" tmFilter="0, 0; 0.125,0.2665; 0.25,0.4; 0.375,0.465; 0.5,0.5;  0.625,0.535; 0.75,0.6; 0.875,0.7335; 1,1">
                                          <p:stCondLst>
                                            <p:cond delay="662"/>
                                          </p:stCondLst>
                                        </p:cTn>
                                        <p:tgtEl>
                                          <p:spTgt spid="35"/>
                                        </p:tgtEl>
                                        <p:attrNameLst>
                                          <p:attrName>ppt_y</p:attrName>
                                        </p:attrNameLst>
                                      </p:cBhvr>
                                      <p:tavLst>
                                        <p:tav tm="0" fmla="#ppt_y-sin(pi*$)/27">
                                          <p:val>
                                            <p:fltVal val="0"/>
                                          </p:val>
                                        </p:tav>
                                        <p:tav tm="100000">
                                          <p:val>
                                            <p:fltVal val="1"/>
                                          </p:val>
                                        </p:tav>
                                      </p:tavLst>
                                    </p:anim>
                                    <p:anim calcmode="lin" valueType="num">
                                      <p:cBhvr>
                                        <p:cTn id="217" dur="82" tmFilter="0, 0; 0.125,0.2665; 0.25,0.4; 0.375,0.465; 0.5,0.5;  0.625,0.535; 0.75,0.6; 0.875,0.7335; 1,1">
                                          <p:stCondLst>
                                            <p:cond delay="828"/>
                                          </p:stCondLst>
                                        </p:cTn>
                                        <p:tgtEl>
                                          <p:spTgt spid="35"/>
                                        </p:tgtEl>
                                        <p:attrNameLst>
                                          <p:attrName>ppt_y</p:attrName>
                                        </p:attrNameLst>
                                      </p:cBhvr>
                                      <p:tavLst>
                                        <p:tav tm="0" fmla="#ppt_y-sin(pi*$)/81">
                                          <p:val>
                                            <p:fltVal val="0"/>
                                          </p:val>
                                        </p:tav>
                                        <p:tav tm="100000">
                                          <p:val>
                                            <p:fltVal val="1"/>
                                          </p:val>
                                        </p:tav>
                                      </p:tavLst>
                                    </p:anim>
                                    <p:animScale>
                                      <p:cBhvr>
                                        <p:cTn id="218" dur="13">
                                          <p:stCondLst>
                                            <p:cond delay="325"/>
                                          </p:stCondLst>
                                        </p:cTn>
                                        <p:tgtEl>
                                          <p:spTgt spid="35"/>
                                        </p:tgtEl>
                                      </p:cBhvr>
                                      <p:to x="100000" y="60000"/>
                                    </p:animScale>
                                    <p:animScale>
                                      <p:cBhvr>
                                        <p:cTn id="219" dur="83" decel="50000">
                                          <p:stCondLst>
                                            <p:cond delay="338"/>
                                          </p:stCondLst>
                                        </p:cTn>
                                        <p:tgtEl>
                                          <p:spTgt spid="35"/>
                                        </p:tgtEl>
                                      </p:cBhvr>
                                      <p:to x="100000" y="100000"/>
                                    </p:animScale>
                                    <p:animScale>
                                      <p:cBhvr>
                                        <p:cTn id="220" dur="13">
                                          <p:stCondLst>
                                            <p:cond delay="656"/>
                                          </p:stCondLst>
                                        </p:cTn>
                                        <p:tgtEl>
                                          <p:spTgt spid="35"/>
                                        </p:tgtEl>
                                      </p:cBhvr>
                                      <p:to x="100000" y="80000"/>
                                    </p:animScale>
                                    <p:animScale>
                                      <p:cBhvr>
                                        <p:cTn id="221" dur="83" decel="50000">
                                          <p:stCondLst>
                                            <p:cond delay="669"/>
                                          </p:stCondLst>
                                        </p:cTn>
                                        <p:tgtEl>
                                          <p:spTgt spid="35"/>
                                        </p:tgtEl>
                                      </p:cBhvr>
                                      <p:to x="100000" y="100000"/>
                                    </p:animScale>
                                    <p:animScale>
                                      <p:cBhvr>
                                        <p:cTn id="222" dur="13">
                                          <p:stCondLst>
                                            <p:cond delay="821"/>
                                          </p:stCondLst>
                                        </p:cTn>
                                        <p:tgtEl>
                                          <p:spTgt spid="35"/>
                                        </p:tgtEl>
                                      </p:cBhvr>
                                      <p:to x="100000" y="90000"/>
                                    </p:animScale>
                                    <p:animScale>
                                      <p:cBhvr>
                                        <p:cTn id="223" dur="83" decel="50000">
                                          <p:stCondLst>
                                            <p:cond delay="834"/>
                                          </p:stCondLst>
                                        </p:cTn>
                                        <p:tgtEl>
                                          <p:spTgt spid="35"/>
                                        </p:tgtEl>
                                      </p:cBhvr>
                                      <p:to x="100000" y="100000"/>
                                    </p:animScale>
                                    <p:animScale>
                                      <p:cBhvr>
                                        <p:cTn id="224" dur="13">
                                          <p:stCondLst>
                                            <p:cond delay="904"/>
                                          </p:stCondLst>
                                        </p:cTn>
                                        <p:tgtEl>
                                          <p:spTgt spid="35"/>
                                        </p:tgtEl>
                                      </p:cBhvr>
                                      <p:to x="100000" y="95000"/>
                                    </p:animScale>
                                    <p:animScale>
                                      <p:cBhvr>
                                        <p:cTn id="225" dur="83" decel="50000">
                                          <p:stCondLst>
                                            <p:cond delay="917"/>
                                          </p:stCondLst>
                                        </p:cTn>
                                        <p:tgtEl>
                                          <p:spTgt spid="35"/>
                                        </p:tgtEl>
                                      </p:cBhvr>
                                      <p:to x="100000" y="100000"/>
                                    </p:animScale>
                                  </p:childTnLst>
                                </p:cTn>
                              </p:par>
                              <p:par>
                                <p:cTn id="226" presetID="26" presetClass="entr" presetSubtype="0" fill="hold" grpId="0" nodeType="withEffect">
                                  <p:stCondLst>
                                    <p:cond delay="0"/>
                                  </p:stCondLst>
                                  <p:childTnLst>
                                    <p:set>
                                      <p:cBhvr>
                                        <p:cTn id="227" dur="1" fill="hold">
                                          <p:stCondLst>
                                            <p:cond delay="0"/>
                                          </p:stCondLst>
                                        </p:cTn>
                                        <p:tgtEl>
                                          <p:spTgt spid="45"/>
                                        </p:tgtEl>
                                        <p:attrNameLst>
                                          <p:attrName>style.visibility</p:attrName>
                                        </p:attrNameLst>
                                      </p:cBhvr>
                                      <p:to>
                                        <p:strVal val="visible"/>
                                      </p:to>
                                    </p:set>
                                    <p:animEffect transition="in" filter="wipe(down)">
                                      <p:cBhvr>
                                        <p:cTn id="228" dur="290">
                                          <p:stCondLst>
                                            <p:cond delay="0"/>
                                          </p:stCondLst>
                                        </p:cTn>
                                        <p:tgtEl>
                                          <p:spTgt spid="45"/>
                                        </p:tgtEl>
                                      </p:cBhvr>
                                    </p:animEffect>
                                    <p:anim calcmode="lin" valueType="num">
                                      <p:cBhvr>
                                        <p:cTn id="229" dur="911"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230" dur="332"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231" dur="332" tmFilter="0, 0; 0.125,0.2665; 0.25,0.4; 0.375,0.465; 0.5,0.5;  0.625,0.535; 0.75,0.6; 0.875,0.7335; 1,1">
                                          <p:stCondLst>
                                            <p:cond delay="332"/>
                                          </p:stCondLst>
                                        </p:cTn>
                                        <p:tgtEl>
                                          <p:spTgt spid="45"/>
                                        </p:tgtEl>
                                        <p:attrNameLst>
                                          <p:attrName>ppt_y</p:attrName>
                                        </p:attrNameLst>
                                      </p:cBhvr>
                                      <p:tavLst>
                                        <p:tav tm="0" fmla="#ppt_y-sin(pi*$)/9">
                                          <p:val>
                                            <p:fltVal val="0"/>
                                          </p:val>
                                        </p:tav>
                                        <p:tav tm="100000">
                                          <p:val>
                                            <p:fltVal val="1"/>
                                          </p:val>
                                        </p:tav>
                                      </p:tavLst>
                                    </p:anim>
                                    <p:anim calcmode="lin" valueType="num">
                                      <p:cBhvr>
                                        <p:cTn id="232" dur="166" tmFilter="0, 0; 0.125,0.2665; 0.25,0.4; 0.375,0.465; 0.5,0.5;  0.625,0.535; 0.75,0.6; 0.875,0.7335; 1,1">
                                          <p:stCondLst>
                                            <p:cond delay="662"/>
                                          </p:stCondLst>
                                        </p:cTn>
                                        <p:tgtEl>
                                          <p:spTgt spid="45"/>
                                        </p:tgtEl>
                                        <p:attrNameLst>
                                          <p:attrName>ppt_y</p:attrName>
                                        </p:attrNameLst>
                                      </p:cBhvr>
                                      <p:tavLst>
                                        <p:tav tm="0" fmla="#ppt_y-sin(pi*$)/27">
                                          <p:val>
                                            <p:fltVal val="0"/>
                                          </p:val>
                                        </p:tav>
                                        <p:tav tm="100000">
                                          <p:val>
                                            <p:fltVal val="1"/>
                                          </p:val>
                                        </p:tav>
                                      </p:tavLst>
                                    </p:anim>
                                    <p:anim calcmode="lin" valueType="num">
                                      <p:cBhvr>
                                        <p:cTn id="233" dur="82" tmFilter="0, 0; 0.125,0.2665; 0.25,0.4; 0.375,0.465; 0.5,0.5;  0.625,0.535; 0.75,0.6; 0.875,0.7335; 1,1">
                                          <p:stCondLst>
                                            <p:cond delay="828"/>
                                          </p:stCondLst>
                                        </p:cTn>
                                        <p:tgtEl>
                                          <p:spTgt spid="45"/>
                                        </p:tgtEl>
                                        <p:attrNameLst>
                                          <p:attrName>ppt_y</p:attrName>
                                        </p:attrNameLst>
                                      </p:cBhvr>
                                      <p:tavLst>
                                        <p:tav tm="0" fmla="#ppt_y-sin(pi*$)/81">
                                          <p:val>
                                            <p:fltVal val="0"/>
                                          </p:val>
                                        </p:tav>
                                        <p:tav tm="100000">
                                          <p:val>
                                            <p:fltVal val="1"/>
                                          </p:val>
                                        </p:tav>
                                      </p:tavLst>
                                    </p:anim>
                                    <p:animScale>
                                      <p:cBhvr>
                                        <p:cTn id="234" dur="13">
                                          <p:stCondLst>
                                            <p:cond delay="325"/>
                                          </p:stCondLst>
                                        </p:cTn>
                                        <p:tgtEl>
                                          <p:spTgt spid="45"/>
                                        </p:tgtEl>
                                      </p:cBhvr>
                                      <p:to x="100000" y="60000"/>
                                    </p:animScale>
                                    <p:animScale>
                                      <p:cBhvr>
                                        <p:cTn id="235" dur="83" decel="50000">
                                          <p:stCondLst>
                                            <p:cond delay="338"/>
                                          </p:stCondLst>
                                        </p:cTn>
                                        <p:tgtEl>
                                          <p:spTgt spid="45"/>
                                        </p:tgtEl>
                                      </p:cBhvr>
                                      <p:to x="100000" y="100000"/>
                                    </p:animScale>
                                    <p:animScale>
                                      <p:cBhvr>
                                        <p:cTn id="236" dur="13">
                                          <p:stCondLst>
                                            <p:cond delay="656"/>
                                          </p:stCondLst>
                                        </p:cTn>
                                        <p:tgtEl>
                                          <p:spTgt spid="45"/>
                                        </p:tgtEl>
                                      </p:cBhvr>
                                      <p:to x="100000" y="80000"/>
                                    </p:animScale>
                                    <p:animScale>
                                      <p:cBhvr>
                                        <p:cTn id="237" dur="83" decel="50000">
                                          <p:stCondLst>
                                            <p:cond delay="669"/>
                                          </p:stCondLst>
                                        </p:cTn>
                                        <p:tgtEl>
                                          <p:spTgt spid="45"/>
                                        </p:tgtEl>
                                      </p:cBhvr>
                                      <p:to x="100000" y="100000"/>
                                    </p:animScale>
                                    <p:animScale>
                                      <p:cBhvr>
                                        <p:cTn id="238" dur="13">
                                          <p:stCondLst>
                                            <p:cond delay="821"/>
                                          </p:stCondLst>
                                        </p:cTn>
                                        <p:tgtEl>
                                          <p:spTgt spid="45"/>
                                        </p:tgtEl>
                                      </p:cBhvr>
                                      <p:to x="100000" y="90000"/>
                                    </p:animScale>
                                    <p:animScale>
                                      <p:cBhvr>
                                        <p:cTn id="239" dur="83" decel="50000">
                                          <p:stCondLst>
                                            <p:cond delay="834"/>
                                          </p:stCondLst>
                                        </p:cTn>
                                        <p:tgtEl>
                                          <p:spTgt spid="45"/>
                                        </p:tgtEl>
                                      </p:cBhvr>
                                      <p:to x="100000" y="100000"/>
                                    </p:animScale>
                                    <p:animScale>
                                      <p:cBhvr>
                                        <p:cTn id="240" dur="13">
                                          <p:stCondLst>
                                            <p:cond delay="904"/>
                                          </p:stCondLst>
                                        </p:cTn>
                                        <p:tgtEl>
                                          <p:spTgt spid="45"/>
                                        </p:tgtEl>
                                      </p:cBhvr>
                                      <p:to x="100000" y="95000"/>
                                    </p:animScale>
                                    <p:animScale>
                                      <p:cBhvr>
                                        <p:cTn id="241" dur="83" decel="50000">
                                          <p:stCondLst>
                                            <p:cond delay="917"/>
                                          </p:stCondLst>
                                        </p:cTn>
                                        <p:tgtEl>
                                          <p:spTgt spid="45"/>
                                        </p:tgtEl>
                                      </p:cBhvr>
                                      <p:to x="100000" y="100000"/>
                                    </p:animScale>
                                  </p:childTnLst>
                                </p:cTn>
                              </p:par>
                            </p:childTnLst>
                          </p:cTn>
                        </p:par>
                        <p:par>
                          <p:cTn id="242" fill="hold">
                            <p:stCondLst>
                              <p:cond delay="3000"/>
                            </p:stCondLst>
                            <p:childTnLst>
                              <p:par>
                                <p:cTn id="243" presetID="10" presetClass="entr" presetSubtype="0" fill="hold" grpId="0" nodeType="afterEffect">
                                  <p:stCondLst>
                                    <p:cond delay="0"/>
                                  </p:stCondLst>
                                  <p:childTnLst>
                                    <p:set>
                                      <p:cBhvr>
                                        <p:cTn id="244" dur="1" fill="hold">
                                          <p:stCondLst>
                                            <p:cond delay="0"/>
                                          </p:stCondLst>
                                        </p:cTn>
                                        <p:tgtEl>
                                          <p:spTgt spid="23"/>
                                        </p:tgtEl>
                                        <p:attrNameLst>
                                          <p:attrName>style.visibility</p:attrName>
                                        </p:attrNameLst>
                                      </p:cBhvr>
                                      <p:to>
                                        <p:strVal val="visible"/>
                                      </p:to>
                                    </p:set>
                                    <p:animEffect transition="in" filter="fade">
                                      <p:cBhvr>
                                        <p:cTn id="2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 grpId="0"/>
      <p:bldP spid="7" grpId="0"/>
      <p:bldP spid="17" grpId="0" animBg="1"/>
      <p:bldP spid="17" grpId="1" animBg="1"/>
      <p:bldP spid="17" grpId="2" animBg="1"/>
      <p:bldP spid="19" grpId="0" animBg="1"/>
      <p:bldP spid="19" grpId="1" animBg="1"/>
      <p:bldP spid="19" grpId="2" animBg="1"/>
      <p:bldP spid="29" grpId="0"/>
      <p:bldP spid="30" grpId="0"/>
      <p:bldP spid="31" grpId="0"/>
      <p:bldP spid="32" grpId="0" animBg="1"/>
      <p:bldP spid="33" grpId="0" animBg="1"/>
      <p:bldP spid="44" grpId="0"/>
      <p:bldP spid="45"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a:extLst>
              <a:ext uri="{FF2B5EF4-FFF2-40B4-BE49-F238E27FC236}">
                <a16:creationId xmlns:a16="http://schemas.microsoft.com/office/drawing/2014/main" id="{E91AA254-A070-40B2-AF3C-0268F143B164}"/>
              </a:ext>
            </a:extLst>
          </p:cNvPr>
          <p:cNvSpPr/>
          <p:nvPr/>
        </p:nvSpPr>
        <p:spPr>
          <a:xfrm>
            <a:off x="4239084" y="2244744"/>
            <a:ext cx="1564122" cy="1564122"/>
          </a:xfrm>
          <a:prstGeom prst="ellipse">
            <a:avLst/>
          </a:prstGeom>
          <a:solidFill>
            <a:schemeClr val="accent6">
              <a:lumMod val="75000"/>
            </a:schemeClr>
          </a:solidFill>
          <a:ln>
            <a:no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noFill/>
            </a:endParaRPr>
          </a:p>
        </p:txBody>
      </p:sp>
      <p:cxnSp>
        <p:nvCxnSpPr>
          <p:cNvPr id="4" name="直接箭头连接符 3">
            <a:extLst>
              <a:ext uri="{FF2B5EF4-FFF2-40B4-BE49-F238E27FC236}">
                <a16:creationId xmlns:a16="http://schemas.microsoft.com/office/drawing/2014/main" id="{13A6DC69-E997-4642-92D5-D2BED36D188C}"/>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84D6F6D4-C03B-4D9B-8549-34E005D1B97E}"/>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a:extLst>
              <a:ext uri="{FF2B5EF4-FFF2-40B4-BE49-F238E27FC236}">
                <a16:creationId xmlns:a16="http://schemas.microsoft.com/office/drawing/2014/main" id="{411E3682-6659-4BDF-8526-00D53E5344E3}"/>
              </a:ext>
            </a:extLst>
          </p:cNvPr>
          <p:cNvSpPr/>
          <p:nvPr/>
        </p:nvSpPr>
        <p:spPr>
          <a:xfrm>
            <a:off x="3554420" y="1053981"/>
            <a:ext cx="1564122" cy="1564122"/>
          </a:xfrm>
          <a:prstGeom prst="ellipse">
            <a:avLst/>
          </a:prstGeom>
          <a:solidFill>
            <a:schemeClr val="accent4">
              <a:lumMod val="20000"/>
              <a:lumOff val="80000"/>
            </a:schemeClr>
          </a:solidFill>
          <a:ln>
            <a:no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noFill/>
            </a:endParaRPr>
          </a:p>
        </p:txBody>
      </p:sp>
      <p:sp>
        <p:nvSpPr>
          <p:cNvPr id="19" name="椭圆 18">
            <a:extLst>
              <a:ext uri="{FF2B5EF4-FFF2-40B4-BE49-F238E27FC236}">
                <a16:creationId xmlns:a16="http://schemas.microsoft.com/office/drawing/2014/main" id="{6B9AEEDE-6A21-406B-91D1-2AEEA0DFD502}"/>
              </a:ext>
            </a:extLst>
          </p:cNvPr>
          <p:cNvSpPr/>
          <p:nvPr/>
        </p:nvSpPr>
        <p:spPr>
          <a:xfrm>
            <a:off x="2858523" y="2260513"/>
            <a:ext cx="1564122" cy="1564122"/>
          </a:xfrm>
          <a:prstGeom prst="ellips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noFill/>
            </a:endParaRPr>
          </a:p>
        </p:txBody>
      </p:sp>
      <p:sp>
        <p:nvSpPr>
          <p:cNvPr id="29" name="矩形 28">
            <a:extLst>
              <a:ext uri="{FF2B5EF4-FFF2-40B4-BE49-F238E27FC236}">
                <a16:creationId xmlns:a16="http://schemas.microsoft.com/office/drawing/2014/main" id="{6604428C-563E-4F60-912D-3E59B5257D82}"/>
              </a:ext>
            </a:extLst>
          </p:cNvPr>
          <p:cNvSpPr/>
          <p:nvPr/>
        </p:nvSpPr>
        <p:spPr>
          <a:xfrm>
            <a:off x="3860030" y="1559530"/>
            <a:ext cx="1098259" cy="397801"/>
          </a:xfrm>
          <a:prstGeom prst="rect">
            <a:avLst/>
          </a:prstGeom>
        </p:spPr>
        <p:txBody>
          <a:bodyPr wrap="square">
            <a:spAutoFit/>
          </a:bodyPr>
          <a:lstStyle/>
          <a:p>
            <a:pPr algn="l">
              <a:lnSpc>
                <a:spcPct val="150000"/>
              </a:lnSpc>
            </a:pPr>
            <a:r>
              <a:rPr lang="zh-CN" altLang="en-US" sz="1500" b="1" dirty="0">
                <a:latin typeface="+mn-ea"/>
                <a:ea typeface="+mn-ea"/>
                <a:sym typeface="+mn-ea"/>
              </a:rPr>
              <a:t>投资能力</a:t>
            </a:r>
            <a:endParaRPr lang="en-US" altLang="zh-CN" sz="1500" b="1" dirty="0">
              <a:latin typeface="+mn-ea"/>
              <a:ea typeface="+mn-ea"/>
              <a:sym typeface="+mn-ea"/>
            </a:endParaRPr>
          </a:p>
        </p:txBody>
      </p:sp>
      <p:sp>
        <p:nvSpPr>
          <p:cNvPr id="30" name="矩形 29">
            <a:extLst>
              <a:ext uri="{FF2B5EF4-FFF2-40B4-BE49-F238E27FC236}">
                <a16:creationId xmlns:a16="http://schemas.microsoft.com/office/drawing/2014/main" id="{A6548D7E-908E-4A92-8ED4-889E38545844}"/>
              </a:ext>
            </a:extLst>
          </p:cNvPr>
          <p:cNvSpPr/>
          <p:nvPr/>
        </p:nvSpPr>
        <p:spPr>
          <a:xfrm>
            <a:off x="3165415" y="2769597"/>
            <a:ext cx="1389230" cy="397801"/>
          </a:xfrm>
          <a:prstGeom prst="rect">
            <a:avLst/>
          </a:prstGeom>
        </p:spPr>
        <p:txBody>
          <a:bodyPr wrap="square">
            <a:spAutoFit/>
          </a:bodyPr>
          <a:lstStyle/>
          <a:p>
            <a:pPr>
              <a:lnSpc>
                <a:spcPct val="150000"/>
              </a:lnSpc>
            </a:pPr>
            <a:r>
              <a:rPr lang="zh-CN" altLang="en-US" sz="1500" b="1" dirty="0">
                <a:solidFill>
                  <a:schemeClr val="bg1"/>
                </a:solidFill>
                <a:latin typeface="+mn-ea"/>
                <a:ea typeface="+mn-ea"/>
                <a:sym typeface="+mn-ea"/>
              </a:rPr>
              <a:t>科学能力</a:t>
            </a:r>
            <a:endParaRPr lang="en-US" altLang="zh-CN" sz="1500" b="1" dirty="0">
              <a:solidFill>
                <a:schemeClr val="bg1"/>
              </a:solidFill>
              <a:latin typeface="+mn-ea"/>
              <a:ea typeface="+mn-ea"/>
              <a:sym typeface="+mn-ea"/>
            </a:endParaRPr>
          </a:p>
        </p:txBody>
      </p:sp>
      <p:sp>
        <p:nvSpPr>
          <p:cNvPr id="31" name="矩形 30">
            <a:extLst>
              <a:ext uri="{FF2B5EF4-FFF2-40B4-BE49-F238E27FC236}">
                <a16:creationId xmlns:a16="http://schemas.microsoft.com/office/drawing/2014/main" id="{5C8BF1E7-FFB1-434A-9734-8E77A49D4EC9}"/>
              </a:ext>
            </a:extLst>
          </p:cNvPr>
          <p:cNvSpPr/>
          <p:nvPr/>
        </p:nvSpPr>
        <p:spPr>
          <a:xfrm>
            <a:off x="4528442" y="2795128"/>
            <a:ext cx="1222744" cy="397801"/>
          </a:xfrm>
          <a:prstGeom prst="rect">
            <a:avLst/>
          </a:prstGeom>
        </p:spPr>
        <p:txBody>
          <a:bodyPr wrap="square">
            <a:spAutoFit/>
          </a:bodyPr>
          <a:lstStyle/>
          <a:p>
            <a:pPr>
              <a:lnSpc>
                <a:spcPct val="150000"/>
              </a:lnSpc>
            </a:pPr>
            <a:r>
              <a:rPr lang="zh-CN" altLang="en-US" sz="1500" b="1" dirty="0">
                <a:solidFill>
                  <a:srgbClr val="FFFF00"/>
                </a:solidFill>
                <a:latin typeface="+mn-ea"/>
                <a:ea typeface="+mn-ea"/>
                <a:sym typeface="+mn-ea"/>
              </a:rPr>
              <a:t>计算机能力</a:t>
            </a:r>
            <a:endParaRPr lang="en-US" altLang="zh-CN" sz="1500" b="1" dirty="0">
              <a:solidFill>
                <a:srgbClr val="FFFF00"/>
              </a:solidFill>
              <a:latin typeface="+mn-ea"/>
              <a:ea typeface="+mn-ea"/>
              <a:sym typeface="+mn-ea"/>
            </a:endParaRPr>
          </a:p>
        </p:txBody>
      </p:sp>
      <p:sp>
        <p:nvSpPr>
          <p:cNvPr id="32" name="矩形 31">
            <a:extLst>
              <a:ext uri="{FF2B5EF4-FFF2-40B4-BE49-F238E27FC236}">
                <a16:creationId xmlns:a16="http://schemas.microsoft.com/office/drawing/2014/main" id="{91737D2B-7509-4045-B48E-56D1D851779F}"/>
              </a:ext>
            </a:extLst>
          </p:cNvPr>
          <p:cNvSpPr/>
          <p:nvPr/>
        </p:nvSpPr>
        <p:spPr bwMode="auto">
          <a:xfrm>
            <a:off x="3620807" y="470853"/>
            <a:ext cx="1887295"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t>量化投资需具有的能力</a:t>
            </a:r>
          </a:p>
        </p:txBody>
      </p:sp>
      <p:sp>
        <p:nvSpPr>
          <p:cNvPr id="23" name="TextBox 72">
            <a:extLst>
              <a:ext uri="{FF2B5EF4-FFF2-40B4-BE49-F238E27FC236}">
                <a16:creationId xmlns:a16="http://schemas.microsoft.com/office/drawing/2014/main" id="{A1E70D7A-307A-4C16-A24C-7A1C03681F6C}"/>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25" name="Freeform 5">
            <a:extLst>
              <a:ext uri="{FF2B5EF4-FFF2-40B4-BE49-F238E27FC236}">
                <a16:creationId xmlns:a16="http://schemas.microsoft.com/office/drawing/2014/main" id="{DFA29E35-19FE-440A-B889-BB5B31C9919A}"/>
              </a:ext>
            </a:extLst>
          </p:cNvPr>
          <p:cNvSpPr/>
          <p:nvPr/>
        </p:nvSpPr>
        <p:spPr bwMode="auto">
          <a:xfrm>
            <a:off x="5424152" y="1259899"/>
            <a:ext cx="177720" cy="768943"/>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26" name="Freeform 5">
            <a:extLst>
              <a:ext uri="{FF2B5EF4-FFF2-40B4-BE49-F238E27FC236}">
                <a16:creationId xmlns:a16="http://schemas.microsoft.com/office/drawing/2014/main" id="{59C884B3-6576-4367-80AB-4FE3E347EDDF}"/>
              </a:ext>
            </a:extLst>
          </p:cNvPr>
          <p:cNvSpPr/>
          <p:nvPr/>
        </p:nvSpPr>
        <p:spPr bwMode="auto">
          <a:xfrm flipH="1">
            <a:off x="2552610" y="2761858"/>
            <a:ext cx="177720" cy="76882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27" name="TextBox 40">
            <a:extLst>
              <a:ext uri="{FF2B5EF4-FFF2-40B4-BE49-F238E27FC236}">
                <a16:creationId xmlns:a16="http://schemas.microsoft.com/office/drawing/2014/main" id="{ABFAA2AA-6D6E-4791-A13B-D65901285068}"/>
              </a:ext>
            </a:extLst>
          </p:cNvPr>
          <p:cNvSpPr txBox="1"/>
          <p:nvPr/>
        </p:nvSpPr>
        <p:spPr>
          <a:xfrm>
            <a:off x="5666978" y="1273024"/>
            <a:ext cx="1224136" cy="203645"/>
          </a:xfrm>
          <a:prstGeom prst="rect">
            <a:avLst/>
          </a:prstGeom>
          <a:noFill/>
        </p:spPr>
        <p:txBody>
          <a:bodyPr wrap="square" lIns="0" tIns="0" rIns="0" bIns="0" rtlCol="0">
            <a:spAutoFit/>
          </a:bodyPr>
          <a:lstStyle/>
          <a:p>
            <a:pPr>
              <a:lnSpc>
                <a:spcPct val="150000"/>
              </a:lnSpc>
            </a:pPr>
            <a:r>
              <a:rPr lang="zh-CN" altLang="en-US" sz="1000" dirty="0">
                <a:latin typeface="+mj-ea"/>
                <a:ea typeface="+mj-ea"/>
              </a:rPr>
              <a:t>交易经验</a:t>
            </a:r>
            <a:endParaRPr lang="en-US" altLang="zh-CN" sz="1000" dirty="0">
              <a:latin typeface="+mj-ea"/>
              <a:ea typeface="+mj-ea"/>
            </a:endParaRPr>
          </a:p>
        </p:txBody>
      </p:sp>
      <p:sp>
        <p:nvSpPr>
          <p:cNvPr id="34" name="Freeform 5">
            <a:extLst>
              <a:ext uri="{FF2B5EF4-FFF2-40B4-BE49-F238E27FC236}">
                <a16:creationId xmlns:a16="http://schemas.microsoft.com/office/drawing/2014/main" id="{2B22BA72-02F8-42E5-82F3-3467B9511A30}"/>
              </a:ext>
            </a:extLst>
          </p:cNvPr>
          <p:cNvSpPr/>
          <p:nvPr/>
        </p:nvSpPr>
        <p:spPr bwMode="auto">
          <a:xfrm>
            <a:off x="6014801" y="2712063"/>
            <a:ext cx="177720" cy="702814"/>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36" name="TextBox 40">
            <a:extLst>
              <a:ext uri="{FF2B5EF4-FFF2-40B4-BE49-F238E27FC236}">
                <a16:creationId xmlns:a16="http://schemas.microsoft.com/office/drawing/2014/main" id="{1E024D4F-5C4A-4197-B430-718716F5C284}"/>
              </a:ext>
            </a:extLst>
          </p:cNvPr>
          <p:cNvSpPr txBox="1"/>
          <p:nvPr/>
        </p:nvSpPr>
        <p:spPr>
          <a:xfrm>
            <a:off x="5671728" y="1477956"/>
            <a:ext cx="1224136" cy="203645"/>
          </a:xfrm>
          <a:prstGeom prst="rect">
            <a:avLst/>
          </a:prstGeom>
          <a:noFill/>
        </p:spPr>
        <p:txBody>
          <a:bodyPr wrap="square" lIns="0" tIns="0" rIns="0" bIns="0" rtlCol="0">
            <a:spAutoFit/>
          </a:bodyPr>
          <a:lstStyle/>
          <a:p>
            <a:pPr>
              <a:lnSpc>
                <a:spcPct val="150000"/>
              </a:lnSpc>
            </a:pPr>
            <a:r>
              <a:rPr lang="zh-CN" altLang="en-US" sz="1000" dirty="0">
                <a:latin typeface="+mj-ea"/>
                <a:ea typeface="+mj-ea"/>
              </a:rPr>
              <a:t>基本面分析</a:t>
            </a:r>
            <a:endParaRPr lang="en-US" altLang="zh-CN" sz="1000" dirty="0">
              <a:latin typeface="+mj-ea"/>
              <a:ea typeface="+mj-ea"/>
            </a:endParaRPr>
          </a:p>
        </p:txBody>
      </p:sp>
      <p:sp>
        <p:nvSpPr>
          <p:cNvPr id="39" name="TextBox 40">
            <a:extLst>
              <a:ext uri="{FF2B5EF4-FFF2-40B4-BE49-F238E27FC236}">
                <a16:creationId xmlns:a16="http://schemas.microsoft.com/office/drawing/2014/main" id="{B77EE017-4639-43B1-BD41-F8C553D78950}"/>
              </a:ext>
            </a:extLst>
          </p:cNvPr>
          <p:cNvSpPr txBox="1"/>
          <p:nvPr/>
        </p:nvSpPr>
        <p:spPr>
          <a:xfrm>
            <a:off x="5671728" y="1682405"/>
            <a:ext cx="1224136" cy="203645"/>
          </a:xfrm>
          <a:prstGeom prst="rect">
            <a:avLst/>
          </a:prstGeom>
          <a:noFill/>
        </p:spPr>
        <p:txBody>
          <a:bodyPr wrap="square" lIns="0" tIns="0" rIns="0" bIns="0" rtlCol="0">
            <a:spAutoFit/>
          </a:bodyPr>
          <a:lstStyle/>
          <a:p>
            <a:pPr>
              <a:lnSpc>
                <a:spcPct val="150000"/>
              </a:lnSpc>
            </a:pPr>
            <a:r>
              <a:rPr lang="zh-CN" altLang="en-US" sz="1000" dirty="0">
                <a:latin typeface="+mj-ea"/>
                <a:ea typeface="+mj-ea"/>
              </a:rPr>
              <a:t>市场认知</a:t>
            </a:r>
            <a:endParaRPr lang="en-US" altLang="zh-CN" sz="1000" dirty="0">
              <a:latin typeface="+mj-ea"/>
              <a:ea typeface="+mj-ea"/>
            </a:endParaRPr>
          </a:p>
        </p:txBody>
      </p:sp>
      <p:sp>
        <p:nvSpPr>
          <p:cNvPr id="41" name="TextBox 40">
            <a:extLst>
              <a:ext uri="{FF2B5EF4-FFF2-40B4-BE49-F238E27FC236}">
                <a16:creationId xmlns:a16="http://schemas.microsoft.com/office/drawing/2014/main" id="{1CABC384-3AA5-4365-BA4A-B1C95DA271C2}"/>
              </a:ext>
            </a:extLst>
          </p:cNvPr>
          <p:cNvSpPr txBox="1"/>
          <p:nvPr/>
        </p:nvSpPr>
        <p:spPr>
          <a:xfrm>
            <a:off x="6294443" y="2735820"/>
            <a:ext cx="1224136" cy="203645"/>
          </a:xfrm>
          <a:prstGeom prst="rect">
            <a:avLst/>
          </a:prstGeom>
          <a:noFill/>
        </p:spPr>
        <p:txBody>
          <a:bodyPr wrap="square" lIns="0" tIns="0" rIns="0" bIns="0" rtlCol="0">
            <a:spAutoFit/>
          </a:bodyPr>
          <a:lstStyle/>
          <a:p>
            <a:pPr>
              <a:lnSpc>
                <a:spcPct val="150000"/>
              </a:lnSpc>
            </a:pPr>
            <a:r>
              <a:rPr lang="zh-CN" altLang="en-US" sz="1000" dirty="0">
                <a:latin typeface="+mj-ea"/>
                <a:ea typeface="+mj-ea"/>
              </a:rPr>
              <a:t>编程技术</a:t>
            </a:r>
            <a:endParaRPr lang="en-US" altLang="zh-CN" sz="1000" dirty="0">
              <a:latin typeface="+mj-ea"/>
              <a:ea typeface="+mj-ea"/>
            </a:endParaRPr>
          </a:p>
        </p:txBody>
      </p:sp>
      <p:sp>
        <p:nvSpPr>
          <p:cNvPr id="46" name="TextBox 40">
            <a:extLst>
              <a:ext uri="{FF2B5EF4-FFF2-40B4-BE49-F238E27FC236}">
                <a16:creationId xmlns:a16="http://schemas.microsoft.com/office/drawing/2014/main" id="{6737333C-068F-47EC-818F-D88CD5E2DF3E}"/>
              </a:ext>
            </a:extLst>
          </p:cNvPr>
          <p:cNvSpPr txBox="1"/>
          <p:nvPr/>
        </p:nvSpPr>
        <p:spPr>
          <a:xfrm>
            <a:off x="6299193" y="2940752"/>
            <a:ext cx="1224136" cy="203645"/>
          </a:xfrm>
          <a:prstGeom prst="rect">
            <a:avLst/>
          </a:prstGeom>
          <a:noFill/>
        </p:spPr>
        <p:txBody>
          <a:bodyPr wrap="square" lIns="0" tIns="0" rIns="0" bIns="0" rtlCol="0">
            <a:spAutoFit/>
          </a:bodyPr>
          <a:lstStyle/>
          <a:p>
            <a:pPr>
              <a:lnSpc>
                <a:spcPct val="150000"/>
              </a:lnSpc>
            </a:pPr>
            <a:r>
              <a:rPr lang="zh-CN" altLang="en-US" sz="1000" dirty="0">
                <a:latin typeface="+mj-ea"/>
                <a:ea typeface="+mj-ea"/>
              </a:rPr>
              <a:t>硬件技术</a:t>
            </a:r>
            <a:endParaRPr lang="en-US" altLang="zh-CN" sz="1000" dirty="0">
              <a:latin typeface="+mj-ea"/>
              <a:ea typeface="+mj-ea"/>
            </a:endParaRPr>
          </a:p>
        </p:txBody>
      </p:sp>
      <p:sp>
        <p:nvSpPr>
          <p:cNvPr id="47" name="TextBox 40">
            <a:extLst>
              <a:ext uri="{FF2B5EF4-FFF2-40B4-BE49-F238E27FC236}">
                <a16:creationId xmlns:a16="http://schemas.microsoft.com/office/drawing/2014/main" id="{F06E3F0C-6311-4675-9F93-FB654C596347}"/>
              </a:ext>
            </a:extLst>
          </p:cNvPr>
          <p:cNvSpPr txBox="1"/>
          <p:nvPr/>
        </p:nvSpPr>
        <p:spPr>
          <a:xfrm>
            <a:off x="6299193" y="3145201"/>
            <a:ext cx="1224136" cy="203645"/>
          </a:xfrm>
          <a:prstGeom prst="rect">
            <a:avLst/>
          </a:prstGeom>
          <a:noFill/>
        </p:spPr>
        <p:txBody>
          <a:bodyPr wrap="square" lIns="0" tIns="0" rIns="0" bIns="0" rtlCol="0">
            <a:spAutoFit/>
          </a:bodyPr>
          <a:lstStyle/>
          <a:p>
            <a:pPr>
              <a:lnSpc>
                <a:spcPct val="150000"/>
              </a:lnSpc>
            </a:pPr>
            <a:r>
              <a:rPr lang="zh-CN" altLang="en-US" sz="1000" dirty="0">
                <a:latin typeface="+mj-ea"/>
                <a:ea typeface="+mj-ea"/>
              </a:rPr>
              <a:t>网络技术</a:t>
            </a:r>
            <a:endParaRPr lang="en-US" altLang="zh-CN" sz="1000" dirty="0">
              <a:latin typeface="+mj-ea"/>
              <a:ea typeface="+mj-ea"/>
            </a:endParaRPr>
          </a:p>
        </p:txBody>
      </p:sp>
      <p:sp>
        <p:nvSpPr>
          <p:cNvPr id="48" name="TextBox 40">
            <a:extLst>
              <a:ext uri="{FF2B5EF4-FFF2-40B4-BE49-F238E27FC236}">
                <a16:creationId xmlns:a16="http://schemas.microsoft.com/office/drawing/2014/main" id="{3C5D18D6-AA99-43D4-ABA0-0C29F05F00C0}"/>
              </a:ext>
            </a:extLst>
          </p:cNvPr>
          <p:cNvSpPr txBox="1"/>
          <p:nvPr/>
        </p:nvSpPr>
        <p:spPr>
          <a:xfrm>
            <a:off x="1971503" y="2807583"/>
            <a:ext cx="1224136" cy="203645"/>
          </a:xfrm>
          <a:prstGeom prst="rect">
            <a:avLst/>
          </a:prstGeom>
          <a:noFill/>
        </p:spPr>
        <p:txBody>
          <a:bodyPr wrap="square" lIns="0" tIns="0" rIns="0" bIns="0" rtlCol="0">
            <a:spAutoFit/>
          </a:bodyPr>
          <a:lstStyle/>
          <a:p>
            <a:pPr>
              <a:lnSpc>
                <a:spcPct val="150000"/>
              </a:lnSpc>
            </a:pPr>
            <a:r>
              <a:rPr lang="zh-CN" altLang="en-US" sz="1000" dirty="0">
                <a:latin typeface="+mj-ea"/>
                <a:ea typeface="+mj-ea"/>
              </a:rPr>
              <a:t>科学知识</a:t>
            </a:r>
            <a:endParaRPr lang="en-US" altLang="zh-CN" sz="1000" dirty="0">
              <a:latin typeface="+mj-ea"/>
              <a:ea typeface="+mj-ea"/>
            </a:endParaRPr>
          </a:p>
        </p:txBody>
      </p:sp>
      <p:sp>
        <p:nvSpPr>
          <p:cNvPr id="49" name="TextBox 40">
            <a:extLst>
              <a:ext uri="{FF2B5EF4-FFF2-40B4-BE49-F238E27FC236}">
                <a16:creationId xmlns:a16="http://schemas.microsoft.com/office/drawing/2014/main" id="{5916B86C-7D5D-43EB-A721-AA64E5EF75E6}"/>
              </a:ext>
            </a:extLst>
          </p:cNvPr>
          <p:cNvSpPr txBox="1"/>
          <p:nvPr/>
        </p:nvSpPr>
        <p:spPr>
          <a:xfrm>
            <a:off x="1976253" y="3012515"/>
            <a:ext cx="1224136" cy="203645"/>
          </a:xfrm>
          <a:prstGeom prst="rect">
            <a:avLst/>
          </a:prstGeom>
          <a:noFill/>
        </p:spPr>
        <p:txBody>
          <a:bodyPr wrap="square" lIns="0" tIns="0" rIns="0" bIns="0" rtlCol="0">
            <a:spAutoFit/>
          </a:bodyPr>
          <a:lstStyle/>
          <a:p>
            <a:pPr>
              <a:lnSpc>
                <a:spcPct val="150000"/>
              </a:lnSpc>
            </a:pPr>
            <a:r>
              <a:rPr lang="zh-CN" altLang="en-US" sz="1000" dirty="0">
                <a:latin typeface="+mj-ea"/>
                <a:ea typeface="+mj-ea"/>
              </a:rPr>
              <a:t>科学模型</a:t>
            </a:r>
            <a:endParaRPr lang="en-US" altLang="zh-CN" sz="1000" dirty="0">
              <a:latin typeface="+mj-ea"/>
              <a:ea typeface="+mj-ea"/>
            </a:endParaRPr>
          </a:p>
        </p:txBody>
      </p:sp>
      <p:sp>
        <p:nvSpPr>
          <p:cNvPr id="50" name="TextBox 40">
            <a:extLst>
              <a:ext uri="{FF2B5EF4-FFF2-40B4-BE49-F238E27FC236}">
                <a16:creationId xmlns:a16="http://schemas.microsoft.com/office/drawing/2014/main" id="{B75CE053-E023-4EA1-977E-549416C2F570}"/>
              </a:ext>
            </a:extLst>
          </p:cNvPr>
          <p:cNvSpPr txBox="1"/>
          <p:nvPr/>
        </p:nvSpPr>
        <p:spPr>
          <a:xfrm>
            <a:off x="1976253" y="3216964"/>
            <a:ext cx="1224136" cy="203645"/>
          </a:xfrm>
          <a:prstGeom prst="rect">
            <a:avLst/>
          </a:prstGeom>
          <a:noFill/>
        </p:spPr>
        <p:txBody>
          <a:bodyPr wrap="square" lIns="0" tIns="0" rIns="0" bIns="0" rtlCol="0">
            <a:spAutoFit/>
          </a:bodyPr>
          <a:lstStyle/>
          <a:p>
            <a:pPr>
              <a:lnSpc>
                <a:spcPct val="150000"/>
              </a:lnSpc>
            </a:pPr>
            <a:r>
              <a:rPr lang="zh-CN" altLang="en-US" sz="1000" dirty="0">
                <a:latin typeface="+mj-ea"/>
                <a:ea typeface="+mj-ea"/>
              </a:rPr>
              <a:t>科学分析</a:t>
            </a:r>
            <a:endParaRPr lang="en-US" altLang="zh-CN" sz="1000" dirty="0">
              <a:latin typeface="+mj-ea"/>
              <a:ea typeface="+mj-ea"/>
            </a:endParaRPr>
          </a:p>
        </p:txBody>
      </p:sp>
    </p:spTree>
    <p:extLst>
      <p:ext uri="{BB962C8B-B14F-4D97-AF65-F5344CB8AC3E}">
        <p14:creationId xmlns:p14="http://schemas.microsoft.com/office/powerpoint/2010/main" val="169508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ppt_w</p:attrName>
                                        </p:attrNameLst>
                                      </p:cBhvr>
                                      <p:tavLst>
                                        <p:tav tm="0" fmla="#ppt_w*sin(2.5*pi*$)">
                                          <p:val>
                                            <p:fltVal val="0"/>
                                          </p:val>
                                        </p:tav>
                                        <p:tav tm="100000">
                                          <p:val>
                                            <p:fltVal val="1"/>
                                          </p:val>
                                        </p:tav>
                                      </p:tavLst>
                                    </p:anim>
                                    <p:anim calcmode="lin" valueType="num">
                                      <p:cBhvr>
                                        <p:cTn id="9" dur="5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ppt_w</p:attrName>
                                        </p:attrNameLst>
                                      </p:cBhvr>
                                      <p:tavLst>
                                        <p:tav tm="0" fmla="#ppt_w*sin(2.5*pi*$)">
                                          <p:val>
                                            <p:fltVal val="0"/>
                                          </p:val>
                                        </p:tav>
                                        <p:tav tm="100000">
                                          <p:val>
                                            <p:fltVal val="1"/>
                                          </p:val>
                                        </p:tav>
                                      </p:tavLst>
                                    </p:anim>
                                    <p:anim calcmode="lin" valueType="num">
                                      <p:cBhvr>
                                        <p:cTn id="15" dur="500" fill="hold"/>
                                        <p:tgtEl>
                                          <p:spTgt spid="5"/>
                                        </p:tgtEl>
                                        <p:attrNameLst>
                                          <p:attrName>ppt_h</p:attrName>
                                        </p:attrNameLst>
                                      </p:cBhvr>
                                      <p:tavLst>
                                        <p:tav tm="0">
                                          <p:val>
                                            <p:strVal val="#ppt_h"/>
                                          </p:val>
                                        </p:tav>
                                        <p:tav tm="100000">
                                          <p:val>
                                            <p:strVal val="#ppt_h"/>
                                          </p:val>
                                        </p:tav>
                                      </p:tavLst>
                                    </p:anim>
                                  </p:childTnLst>
                                </p:cTn>
                              </p:par>
                              <p:par>
                                <p:cTn id="16" presetID="26"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290">
                                          <p:stCondLst>
                                            <p:cond delay="0"/>
                                          </p:stCondLst>
                                        </p:cTn>
                                        <p:tgtEl>
                                          <p:spTgt spid="32"/>
                                        </p:tgtEl>
                                      </p:cBhvr>
                                    </p:animEffect>
                                    <p:anim calcmode="lin" valueType="num">
                                      <p:cBhvr>
                                        <p:cTn id="19"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0"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1"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22"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23"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24" dur="13">
                                          <p:stCondLst>
                                            <p:cond delay="325"/>
                                          </p:stCondLst>
                                        </p:cTn>
                                        <p:tgtEl>
                                          <p:spTgt spid="32"/>
                                        </p:tgtEl>
                                      </p:cBhvr>
                                      <p:to x="100000" y="60000"/>
                                    </p:animScale>
                                    <p:animScale>
                                      <p:cBhvr>
                                        <p:cTn id="25" dur="83" decel="50000">
                                          <p:stCondLst>
                                            <p:cond delay="338"/>
                                          </p:stCondLst>
                                        </p:cTn>
                                        <p:tgtEl>
                                          <p:spTgt spid="32"/>
                                        </p:tgtEl>
                                      </p:cBhvr>
                                      <p:to x="100000" y="100000"/>
                                    </p:animScale>
                                    <p:animScale>
                                      <p:cBhvr>
                                        <p:cTn id="26" dur="13">
                                          <p:stCondLst>
                                            <p:cond delay="656"/>
                                          </p:stCondLst>
                                        </p:cTn>
                                        <p:tgtEl>
                                          <p:spTgt spid="32"/>
                                        </p:tgtEl>
                                      </p:cBhvr>
                                      <p:to x="100000" y="80000"/>
                                    </p:animScale>
                                    <p:animScale>
                                      <p:cBhvr>
                                        <p:cTn id="27" dur="83" decel="50000">
                                          <p:stCondLst>
                                            <p:cond delay="669"/>
                                          </p:stCondLst>
                                        </p:cTn>
                                        <p:tgtEl>
                                          <p:spTgt spid="32"/>
                                        </p:tgtEl>
                                      </p:cBhvr>
                                      <p:to x="100000" y="100000"/>
                                    </p:animScale>
                                    <p:animScale>
                                      <p:cBhvr>
                                        <p:cTn id="28" dur="13">
                                          <p:stCondLst>
                                            <p:cond delay="821"/>
                                          </p:stCondLst>
                                        </p:cTn>
                                        <p:tgtEl>
                                          <p:spTgt spid="32"/>
                                        </p:tgtEl>
                                      </p:cBhvr>
                                      <p:to x="100000" y="90000"/>
                                    </p:animScale>
                                    <p:animScale>
                                      <p:cBhvr>
                                        <p:cTn id="29" dur="83" decel="50000">
                                          <p:stCondLst>
                                            <p:cond delay="834"/>
                                          </p:stCondLst>
                                        </p:cTn>
                                        <p:tgtEl>
                                          <p:spTgt spid="32"/>
                                        </p:tgtEl>
                                      </p:cBhvr>
                                      <p:to x="100000" y="100000"/>
                                    </p:animScale>
                                    <p:animScale>
                                      <p:cBhvr>
                                        <p:cTn id="30" dur="13">
                                          <p:stCondLst>
                                            <p:cond delay="904"/>
                                          </p:stCondLst>
                                        </p:cTn>
                                        <p:tgtEl>
                                          <p:spTgt spid="32"/>
                                        </p:tgtEl>
                                      </p:cBhvr>
                                      <p:to x="100000" y="95000"/>
                                    </p:animScale>
                                    <p:animScale>
                                      <p:cBhvr>
                                        <p:cTn id="31" dur="83" decel="50000">
                                          <p:stCondLst>
                                            <p:cond delay="917"/>
                                          </p:stCondLst>
                                        </p:cTn>
                                        <p:tgtEl>
                                          <p:spTgt spid="32"/>
                                        </p:tgtEl>
                                      </p:cBhvr>
                                      <p:to x="100000" y="100000"/>
                                    </p:animScale>
                                  </p:childTnLst>
                                </p:cTn>
                              </p:par>
                              <p:par>
                                <p:cTn id="32" presetID="26" presetClass="entr" presetSubtype="0" fill="hold" grpId="2"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290">
                                          <p:stCondLst>
                                            <p:cond delay="0"/>
                                          </p:stCondLst>
                                        </p:cTn>
                                        <p:tgtEl>
                                          <p:spTgt spid="17"/>
                                        </p:tgtEl>
                                      </p:cBhvr>
                                    </p:animEffect>
                                    <p:anim calcmode="lin" valueType="num">
                                      <p:cBhvr>
                                        <p:cTn id="35"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36"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7"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38"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39"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40" dur="13">
                                          <p:stCondLst>
                                            <p:cond delay="325"/>
                                          </p:stCondLst>
                                        </p:cTn>
                                        <p:tgtEl>
                                          <p:spTgt spid="17"/>
                                        </p:tgtEl>
                                      </p:cBhvr>
                                      <p:to x="100000" y="60000"/>
                                    </p:animScale>
                                    <p:animScale>
                                      <p:cBhvr>
                                        <p:cTn id="41" dur="83" decel="50000">
                                          <p:stCondLst>
                                            <p:cond delay="338"/>
                                          </p:stCondLst>
                                        </p:cTn>
                                        <p:tgtEl>
                                          <p:spTgt spid="17"/>
                                        </p:tgtEl>
                                      </p:cBhvr>
                                      <p:to x="100000" y="100000"/>
                                    </p:animScale>
                                    <p:animScale>
                                      <p:cBhvr>
                                        <p:cTn id="42" dur="13">
                                          <p:stCondLst>
                                            <p:cond delay="656"/>
                                          </p:stCondLst>
                                        </p:cTn>
                                        <p:tgtEl>
                                          <p:spTgt spid="17"/>
                                        </p:tgtEl>
                                      </p:cBhvr>
                                      <p:to x="100000" y="80000"/>
                                    </p:animScale>
                                    <p:animScale>
                                      <p:cBhvr>
                                        <p:cTn id="43" dur="83" decel="50000">
                                          <p:stCondLst>
                                            <p:cond delay="669"/>
                                          </p:stCondLst>
                                        </p:cTn>
                                        <p:tgtEl>
                                          <p:spTgt spid="17"/>
                                        </p:tgtEl>
                                      </p:cBhvr>
                                      <p:to x="100000" y="100000"/>
                                    </p:animScale>
                                    <p:animScale>
                                      <p:cBhvr>
                                        <p:cTn id="44" dur="13">
                                          <p:stCondLst>
                                            <p:cond delay="821"/>
                                          </p:stCondLst>
                                        </p:cTn>
                                        <p:tgtEl>
                                          <p:spTgt spid="17"/>
                                        </p:tgtEl>
                                      </p:cBhvr>
                                      <p:to x="100000" y="90000"/>
                                    </p:animScale>
                                    <p:animScale>
                                      <p:cBhvr>
                                        <p:cTn id="45" dur="83" decel="50000">
                                          <p:stCondLst>
                                            <p:cond delay="834"/>
                                          </p:stCondLst>
                                        </p:cTn>
                                        <p:tgtEl>
                                          <p:spTgt spid="17"/>
                                        </p:tgtEl>
                                      </p:cBhvr>
                                      <p:to x="100000" y="100000"/>
                                    </p:animScale>
                                    <p:animScale>
                                      <p:cBhvr>
                                        <p:cTn id="46" dur="13">
                                          <p:stCondLst>
                                            <p:cond delay="904"/>
                                          </p:stCondLst>
                                        </p:cTn>
                                        <p:tgtEl>
                                          <p:spTgt spid="17"/>
                                        </p:tgtEl>
                                      </p:cBhvr>
                                      <p:to x="100000" y="95000"/>
                                    </p:animScale>
                                    <p:animScale>
                                      <p:cBhvr>
                                        <p:cTn id="47" dur="83" decel="50000">
                                          <p:stCondLst>
                                            <p:cond delay="917"/>
                                          </p:stCondLst>
                                        </p:cTn>
                                        <p:tgtEl>
                                          <p:spTgt spid="17"/>
                                        </p:tgtEl>
                                      </p:cBhvr>
                                      <p:to x="100000" y="100000"/>
                                    </p:animScale>
                                  </p:childTnLst>
                                </p:cTn>
                              </p:par>
                              <p:par>
                                <p:cTn id="48" presetID="26"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290">
                                          <p:stCondLst>
                                            <p:cond delay="0"/>
                                          </p:stCondLst>
                                        </p:cTn>
                                        <p:tgtEl>
                                          <p:spTgt spid="29"/>
                                        </p:tgtEl>
                                      </p:cBhvr>
                                    </p:animEffect>
                                    <p:anim calcmode="lin" valueType="num">
                                      <p:cBhvr>
                                        <p:cTn id="51" dur="911"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52" dur="332"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53" dur="332" tmFilter="0, 0; 0.125,0.2665; 0.25,0.4; 0.375,0.465; 0.5,0.5;  0.625,0.535; 0.75,0.6; 0.875,0.7335; 1,1">
                                          <p:stCondLst>
                                            <p:cond delay="332"/>
                                          </p:stCondLst>
                                        </p:cTn>
                                        <p:tgtEl>
                                          <p:spTgt spid="29"/>
                                        </p:tgtEl>
                                        <p:attrNameLst>
                                          <p:attrName>ppt_y</p:attrName>
                                        </p:attrNameLst>
                                      </p:cBhvr>
                                      <p:tavLst>
                                        <p:tav tm="0" fmla="#ppt_y-sin(pi*$)/9">
                                          <p:val>
                                            <p:fltVal val="0"/>
                                          </p:val>
                                        </p:tav>
                                        <p:tav tm="100000">
                                          <p:val>
                                            <p:fltVal val="1"/>
                                          </p:val>
                                        </p:tav>
                                      </p:tavLst>
                                    </p:anim>
                                    <p:anim calcmode="lin" valueType="num">
                                      <p:cBhvr>
                                        <p:cTn id="54" dur="166" tmFilter="0, 0; 0.125,0.2665; 0.25,0.4; 0.375,0.465; 0.5,0.5;  0.625,0.535; 0.75,0.6; 0.875,0.7335; 1,1">
                                          <p:stCondLst>
                                            <p:cond delay="662"/>
                                          </p:stCondLst>
                                        </p:cTn>
                                        <p:tgtEl>
                                          <p:spTgt spid="29"/>
                                        </p:tgtEl>
                                        <p:attrNameLst>
                                          <p:attrName>ppt_y</p:attrName>
                                        </p:attrNameLst>
                                      </p:cBhvr>
                                      <p:tavLst>
                                        <p:tav tm="0" fmla="#ppt_y-sin(pi*$)/27">
                                          <p:val>
                                            <p:fltVal val="0"/>
                                          </p:val>
                                        </p:tav>
                                        <p:tav tm="100000">
                                          <p:val>
                                            <p:fltVal val="1"/>
                                          </p:val>
                                        </p:tav>
                                      </p:tavLst>
                                    </p:anim>
                                    <p:anim calcmode="lin" valueType="num">
                                      <p:cBhvr>
                                        <p:cTn id="55" dur="82" tmFilter="0, 0; 0.125,0.2665; 0.25,0.4; 0.375,0.465; 0.5,0.5;  0.625,0.535; 0.75,0.6; 0.875,0.7335; 1,1">
                                          <p:stCondLst>
                                            <p:cond delay="828"/>
                                          </p:stCondLst>
                                        </p:cTn>
                                        <p:tgtEl>
                                          <p:spTgt spid="29"/>
                                        </p:tgtEl>
                                        <p:attrNameLst>
                                          <p:attrName>ppt_y</p:attrName>
                                        </p:attrNameLst>
                                      </p:cBhvr>
                                      <p:tavLst>
                                        <p:tav tm="0" fmla="#ppt_y-sin(pi*$)/81">
                                          <p:val>
                                            <p:fltVal val="0"/>
                                          </p:val>
                                        </p:tav>
                                        <p:tav tm="100000">
                                          <p:val>
                                            <p:fltVal val="1"/>
                                          </p:val>
                                        </p:tav>
                                      </p:tavLst>
                                    </p:anim>
                                    <p:animScale>
                                      <p:cBhvr>
                                        <p:cTn id="56" dur="13">
                                          <p:stCondLst>
                                            <p:cond delay="325"/>
                                          </p:stCondLst>
                                        </p:cTn>
                                        <p:tgtEl>
                                          <p:spTgt spid="29"/>
                                        </p:tgtEl>
                                      </p:cBhvr>
                                      <p:to x="100000" y="60000"/>
                                    </p:animScale>
                                    <p:animScale>
                                      <p:cBhvr>
                                        <p:cTn id="57" dur="83" decel="50000">
                                          <p:stCondLst>
                                            <p:cond delay="338"/>
                                          </p:stCondLst>
                                        </p:cTn>
                                        <p:tgtEl>
                                          <p:spTgt spid="29"/>
                                        </p:tgtEl>
                                      </p:cBhvr>
                                      <p:to x="100000" y="100000"/>
                                    </p:animScale>
                                    <p:animScale>
                                      <p:cBhvr>
                                        <p:cTn id="58" dur="13">
                                          <p:stCondLst>
                                            <p:cond delay="656"/>
                                          </p:stCondLst>
                                        </p:cTn>
                                        <p:tgtEl>
                                          <p:spTgt spid="29"/>
                                        </p:tgtEl>
                                      </p:cBhvr>
                                      <p:to x="100000" y="80000"/>
                                    </p:animScale>
                                    <p:animScale>
                                      <p:cBhvr>
                                        <p:cTn id="59" dur="83" decel="50000">
                                          <p:stCondLst>
                                            <p:cond delay="669"/>
                                          </p:stCondLst>
                                        </p:cTn>
                                        <p:tgtEl>
                                          <p:spTgt spid="29"/>
                                        </p:tgtEl>
                                      </p:cBhvr>
                                      <p:to x="100000" y="100000"/>
                                    </p:animScale>
                                    <p:animScale>
                                      <p:cBhvr>
                                        <p:cTn id="60" dur="13">
                                          <p:stCondLst>
                                            <p:cond delay="821"/>
                                          </p:stCondLst>
                                        </p:cTn>
                                        <p:tgtEl>
                                          <p:spTgt spid="29"/>
                                        </p:tgtEl>
                                      </p:cBhvr>
                                      <p:to x="100000" y="90000"/>
                                    </p:animScale>
                                    <p:animScale>
                                      <p:cBhvr>
                                        <p:cTn id="61" dur="83" decel="50000">
                                          <p:stCondLst>
                                            <p:cond delay="834"/>
                                          </p:stCondLst>
                                        </p:cTn>
                                        <p:tgtEl>
                                          <p:spTgt spid="29"/>
                                        </p:tgtEl>
                                      </p:cBhvr>
                                      <p:to x="100000" y="100000"/>
                                    </p:animScale>
                                    <p:animScale>
                                      <p:cBhvr>
                                        <p:cTn id="62" dur="13">
                                          <p:stCondLst>
                                            <p:cond delay="904"/>
                                          </p:stCondLst>
                                        </p:cTn>
                                        <p:tgtEl>
                                          <p:spTgt spid="29"/>
                                        </p:tgtEl>
                                      </p:cBhvr>
                                      <p:to x="100000" y="95000"/>
                                    </p:animScale>
                                    <p:animScale>
                                      <p:cBhvr>
                                        <p:cTn id="63" dur="83" decel="50000">
                                          <p:stCondLst>
                                            <p:cond delay="917"/>
                                          </p:stCondLst>
                                        </p:cTn>
                                        <p:tgtEl>
                                          <p:spTgt spid="29"/>
                                        </p:tgtEl>
                                      </p:cBhvr>
                                      <p:to x="100000" y="100000"/>
                                    </p:animScale>
                                  </p:childTnLst>
                                </p:cTn>
                              </p:par>
                              <p:par>
                                <p:cTn id="64" presetID="26" presetClass="entr" presetSubtype="0" fill="hold" grpId="2"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290">
                                          <p:stCondLst>
                                            <p:cond delay="0"/>
                                          </p:stCondLst>
                                        </p:cTn>
                                        <p:tgtEl>
                                          <p:spTgt spid="19"/>
                                        </p:tgtEl>
                                      </p:cBhvr>
                                    </p:animEffect>
                                    <p:anim calcmode="lin" valueType="num">
                                      <p:cBhvr>
                                        <p:cTn id="67"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72" dur="13">
                                          <p:stCondLst>
                                            <p:cond delay="325"/>
                                          </p:stCondLst>
                                        </p:cTn>
                                        <p:tgtEl>
                                          <p:spTgt spid="19"/>
                                        </p:tgtEl>
                                      </p:cBhvr>
                                      <p:to x="100000" y="60000"/>
                                    </p:animScale>
                                    <p:animScale>
                                      <p:cBhvr>
                                        <p:cTn id="73" dur="83" decel="50000">
                                          <p:stCondLst>
                                            <p:cond delay="338"/>
                                          </p:stCondLst>
                                        </p:cTn>
                                        <p:tgtEl>
                                          <p:spTgt spid="19"/>
                                        </p:tgtEl>
                                      </p:cBhvr>
                                      <p:to x="100000" y="100000"/>
                                    </p:animScale>
                                    <p:animScale>
                                      <p:cBhvr>
                                        <p:cTn id="74" dur="13">
                                          <p:stCondLst>
                                            <p:cond delay="656"/>
                                          </p:stCondLst>
                                        </p:cTn>
                                        <p:tgtEl>
                                          <p:spTgt spid="19"/>
                                        </p:tgtEl>
                                      </p:cBhvr>
                                      <p:to x="100000" y="80000"/>
                                    </p:animScale>
                                    <p:animScale>
                                      <p:cBhvr>
                                        <p:cTn id="75" dur="83" decel="50000">
                                          <p:stCondLst>
                                            <p:cond delay="669"/>
                                          </p:stCondLst>
                                        </p:cTn>
                                        <p:tgtEl>
                                          <p:spTgt spid="19"/>
                                        </p:tgtEl>
                                      </p:cBhvr>
                                      <p:to x="100000" y="100000"/>
                                    </p:animScale>
                                    <p:animScale>
                                      <p:cBhvr>
                                        <p:cTn id="76" dur="13">
                                          <p:stCondLst>
                                            <p:cond delay="821"/>
                                          </p:stCondLst>
                                        </p:cTn>
                                        <p:tgtEl>
                                          <p:spTgt spid="19"/>
                                        </p:tgtEl>
                                      </p:cBhvr>
                                      <p:to x="100000" y="90000"/>
                                    </p:animScale>
                                    <p:animScale>
                                      <p:cBhvr>
                                        <p:cTn id="77" dur="83" decel="50000">
                                          <p:stCondLst>
                                            <p:cond delay="834"/>
                                          </p:stCondLst>
                                        </p:cTn>
                                        <p:tgtEl>
                                          <p:spTgt spid="19"/>
                                        </p:tgtEl>
                                      </p:cBhvr>
                                      <p:to x="100000" y="100000"/>
                                    </p:animScale>
                                    <p:animScale>
                                      <p:cBhvr>
                                        <p:cTn id="78" dur="13">
                                          <p:stCondLst>
                                            <p:cond delay="904"/>
                                          </p:stCondLst>
                                        </p:cTn>
                                        <p:tgtEl>
                                          <p:spTgt spid="19"/>
                                        </p:tgtEl>
                                      </p:cBhvr>
                                      <p:to x="100000" y="95000"/>
                                    </p:animScale>
                                    <p:animScale>
                                      <p:cBhvr>
                                        <p:cTn id="79" dur="83" decel="50000">
                                          <p:stCondLst>
                                            <p:cond delay="917"/>
                                          </p:stCondLst>
                                        </p:cTn>
                                        <p:tgtEl>
                                          <p:spTgt spid="19"/>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down)">
                                      <p:cBhvr>
                                        <p:cTn id="82" dur="290">
                                          <p:stCondLst>
                                            <p:cond delay="0"/>
                                          </p:stCondLst>
                                        </p:cTn>
                                        <p:tgtEl>
                                          <p:spTgt spid="30"/>
                                        </p:tgtEl>
                                      </p:cBhvr>
                                    </p:animEffect>
                                    <p:anim calcmode="lin" valueType="num">
                                      <p:cBhvr>
                                        <p:cTn id="83"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88" dur="13">
                                          <p:stCondLst>
                                            <p:cond delay="325"/>
                                          </p:stCondLst>
                                        </p:cTn>
                                        <p:tgtEl>
                                          <p:spTgt spid="30"/>
                                        </p:tgtEl>
                                      </p:cBhvr>
                                      <p:to x="100000" y="60000"/>
                                    </p:animScale>
                                    <p:animScale>
                                      <p:cBhvr>
                                        <p:cTn id="89" dur="83" decel="50000">
                                          <p:stCondLst>
                                            <p:cond delay="338"/>
                                          </p:stCondLst>
                                        </p:cTn>
                                        <p:tgtEl>
                                          <p:spTgt spid="30"/>
                                        </p:tgtEl>
                                      </p:cBhvr>
                                      <p:to x="100000" y="100000"/>
                                    </p:animScale>
                                    <p:animScale>
                                      <p:cBhvr>
                                        <p:cTn id="90" dur="13">
                                          <p:stCondLst>
                                            <p:cond delay="656"/>
                                          </p:stCondLst>
                                        </p:cTn>
                                        <p:tgtEl>
                                          <p:spTgt spid="30"/>
                                        </p:tgtEl>
                                      </p:cBhvr>
                                      <p:to x="100000" y="80000"/>
                                    </p:animScale>
                                    <p:animScale>
                                      <p:cBhvr>
                                        <p:cTn id="91" dur="83" decel="50000">
                                          <p:stCondLst>
                                            <p:cond delay="669"/>
                                          </p:stCondLst>
                                        </p:cTn>
                                        <p:tgtEl>
                                          <p:spTgt spid="30"/>
                                        </p:tgtEl>
                                      </p:cBhvr>
                                      <p:to x="100000" y="100000"/>
                                    </p:animScale>
                                    <p:animScale>
                                      <p:cBhvr>
                                        <p:cTn id="92" dur="13">
                                          <p:stCondLst>
                                            <p:cond delay="821"/>
                                          </p:stCondLst>
                                        </p:cTn>
                                        <p:tgtEl>
                                          <p:spTgt spid="30"/>
                                        </p:tgtEl>
                                      </p:cBhvr>
                                      <p:to x="100000" y="90000"/>
                                    </p:animScale>
                                    <p:animScale>
                                      <p:cBhvr>
                                        <p:cTn id="93" dur="83" decel="50000">
                                          <p:stCondLst>
                                            <p:cond delay="834"/>
                                          </p:stCondLst>
                                        </p:cTn>
                                        <p:tgtEl>
                                          <p:spTgt spid="30"/>
                                        </p:tgtEl>
                                      </p:cBhvr>
                                      <p:to x="100000" y="100000"/>
                                    </p:animScale>
                                    <p:animScale>
                                      <p:cBhvr>
                                        <p:cTn id="94" dur="13">
                                          <p:stCondLst>
                                            <p:cond delay="904"/>
                                          </p:stCondLst>
                                        </p:cTn>
                                        <p:tgtEl>
                                          <p:spTgt spid="30"/>
                                        </p:tgtEl>
                                      </p:cBhvr>
                                      <p:to x="100000" y="95000"/>
                                    </p:animScale>
                                    <p:animScale>
                                      <p:cBhvr>
                                        <p:cTn id="95" dur="83" decel="50000">
                                          <p:stCondLst>
                                            <p:cond delay="917"/>
                                          </p:stCondLst>
                                        </p:cTn>
                                        <p:tgtEl>
                                          <p:spTgt spid="30"/>
                                        </p:tgtEl>
                                      </p:cBhvr>
                                      <p:to x="100000" y="100000"/>
                                    </p:animScale>
                                  </p:childTnLst>
                                </p:cTn>
                              </p:par>
                              <p:par>
                                <p:cTn id="96" presetID="26" presetClass="entr" presetSubtype="0" fill="hold" grpId="2" nodeType="with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wipe(down)">
                                      <p:cBhvr>
                                        <p:cTn id="98" dur="290">
                                          <p:stCondLst>
                                            <p:cond delay="0"/>
                                          </p:stCondLst>
                                        </p:cTn>
                                        <p:tgtEl>
                                          <p:spTgt spid="18"/>
                                        </p:tgtEl>
                                      </p:cBhvr>
                                    </p:animEffect>
                                    <p:anim calcmode="lin" valueType="num">
                                      <p:cBhvr>
                                        <p:cTn id="99"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0"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1"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02"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03"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04" dur="13">
                                          <p:stCondLst>
                                            <p:cond delay="325"/>
                                          </p:stCondLst>
                                        </p:cTn>
                                        <p:tgtEl>
                                          <p:spTgt spid="18"/>
                                        </p:tgtEl>
                                      </p:cBhvr>
                                      <p:to x="100000" y="60000"/>
                                    </p:animScale>
                                    <p:animScale>
                                      <p:cBhvr>
                                        <p:cTn id="105" dur="83" decel="50000">
                                          <p:stCondLst>
                                            <p:cond delay="338"/>
                                          </p:stCondLst>
                                        </p:cTn>
                                        <p:tgtEl>
                                          <p:spTgt spid="18"/>
                                        </p:tgtEl>
                                      </p:cBhvr>
                                      <p:to x="100000" y="100000"/>
                                    </p:animScale>
                                    <p:animScale>
                                      <p:cBhvr>
                                        <p:cTn id="106" dur="13">
                                          <p:stCondLst>
                                            <p:cond delay="656"/>
                                          </p:stCondLst>
                                        </p:cTn>
                                        <p:tgtEl>
                                          <p:spTgt spid="18"/>
                                        </p:tgtEl>
                                      </p:cBhvr>
                                      <p:to x="100000" y="80000"/>
                                    </p:animScale>
                                    <p:animScale>
                                      <p:cBhvr>
                                        <p:cTn id="107" dur="83" decel="50000">
                                          <p:stCondLst>
                                            <p:cond delay="669"/>
                                          </p:stCondLst>
                                        </p:cTn>
                                        <p:tgtEl>
                                          <p:spTgt spid="18"/>
                                        </p:tgtEl>
                                      </p:cBhvr>
                                      <p:to x="100000" y="100000"/>
                                    </p:animScale>
                                    <p:animScale>
                                      <p:cBhvr>
                                        <p:cTn id="108" dur="13">
                                          <p:stCondLst>
                                            <p:cond delay="821"/>
                                          </p:stCondLst>
                                        </p:cTn>
                                        <p:tgtEl>
                                          <p:spTgt spid="18"/>
                                        </p:tgtEl>
                                      </p:cBhvr>
                                      <p:to x="100000" y="90000"/>
                                    </p:animScale>
                                    <p:animScale>
                                      <p:cBhvr>
                                        <p:cTn id="109" dur="83" decel="50000">
                                          <p:stCondLst>
                                            <p:cond delay="834"/>
                                          </p:stCondLst>
                                        </p:cTn>
                                        <p:tgtEl>
                                          <p:spTgt spid="18"/>
                                        </p:tgtEl>
                                      </p:cBhvr>
                                      <p:to x="100000" y="100000"/>
                                    </p:animScale>
                                    <p:animScale>
                                      <p:cBhvr>
                                        <p:cTn id="110" dur="13">
                                          <p:stCondLst>
                                            <p:cond delay="904"/>
                                          </p:stCondLst>
                                        </p:cTn>
                                        <p:tgtEl>
                                          <p:spTgt spid="18"/>
                                        </p:tgtEl>
                                      </p:cBhvr>
                                      <p:to x="100000" y="95000"/>
                                    </p:animScale>
                                    <p:animScale>
                                      <p:cBhvr>
                                        <p:cTn id="111" dur="83" decel="50000">
                                          <p:stCondLst>
                                            <p:cond delay="917"/>
                                          </p:stCondLst>
                                        </p:cTn>
                                        <p:tgtEl>
                                          <p:spTgt spid="18"/>
                                        </p:tgtEl>
                                      </p:cBhvr>
                                      <p:to x="100000" y="100000"/>
                                    </p:animScale>
                                  </p:childTnLst>
                                </p:cTn>
                              </p:par>
                              <p:par>
                                <p:cTn id="112" presetID="26" presetClass="entr" presetSubtype="0" fill="hold" grpId="0" nodeType="with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wipe(down)">
                                      <p:cBhvr>
                                        <p:cTn id="114" dur="290">
                                          <p:stCondLst>
                                            <p:cond delay="0"/>
                                          </p:stCondLst>
                                        </p:cTn>
                                        <p:tgtEl>
                                          <p:spTgt spid="31"/>
                                        </p:tgtEl>
                                      </p:cBhvr>
                                    </p:animEffect>
                                    <p:anim calcmode="lin" valueType="num">
                                      <p:cBhvr>
                                        <p:cTn id="115"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16"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17"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118"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119"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120" dur="13">
                                          <p:stCondLst>
                                            <p:cond delay="325"/>
                                          </p:stCondLst>
                                        </p:cTn>
                                        <p:tgtEl>
                                          <p:spTgt spid="31"/>
                                        </p:tgtEl>
                                      </p:cBhvr>
                                      <p:to x="100000" y="60000"/>
                                    </p:animScale>
                                    <p:animScale>
                                      <p:cBhvr>
                                        <p:cTn id="121" dur="83" decel="50000">
                                          <p:stCondLst>
                                            <p:cond delay="338"/>
                                          </p:stCondLst>
                                        </p:cTn>
                                        <p:tgtEl>
                                          <p:spTgt spid="31"/>
                                        </p:tgtEl>
                                      </p:cBhvr>
                                      <p:to x="100000" y="100000"/>
                                    </p:animScale>
                                    <p:animScale>
                                      <p:cBhvr>
                                        <p:cTn id="122" dur="13">
                                          <p:stCondLst>
                                            <p:cond delay="656"/>
                                          </p:stCondLst>
                                        </p:cTn>
                                        <p:tgtEl>
                                          <p:spTgt spid="31"/>
                                        </p:tgtEl>
                                      </p:cBhvr>
                                      <p:to x="100000" y="80000"/>
                                    </p:animScale>
                                    <p:animScale>
                                      <p:cBhvr>
                                        <p:cTn id="123" dur="83" decel="50000">
                                          <p:stCondLst>
                                            <p:cond delay="669"/>
                                          </p:stCondLst>
                                        </p:cTn>
                                        <p:tgtEl>
                                          <p:spTgt spid="31"/>
                                        </p:tgtEl>
                                      </p:cBhvr>
                                      <p:to x="100000" y="100000"/>
                                    </p:animScale>
                                    <p:animScale>
                                      <p:cBhvr>
                                        <p:cTn id="124" dur="13">
                                          <p:stCondLst>
                                            <p:cond delay="821"/>
                                          </p:stCondLst>
                                        </p:cTn>
                                        <p:tgtEl>
                                          <p:spTgt spid="31"/>
                                        </p:tgtEl>
                                      </p:cBhvr>
                                      <p:to x="100000" y="90000"/>
                                    </p:animScale>
                                    <p:animScale>
                                      <p:cBhvr>
                                        <p:cTn id="125" dur="83" decel="50000">
                                          <p:stCondLst>
                                            <p:cond delay="834"/>
                                          </p:stCondLst>
                                        </p:cTn>
                                        <p:tgtEl>
                                          <p:spTgt spid="31"/>
                                        </p:tgtEl>
                                      </p:cBhvr>
                                      <p:to x="100000" y="100000"/>
                                    </p:animScale>
                                    <p:animScale>
                                      <p:cBhvr>
                                        <p:cTn id="126" dur="13">
                                          <p:stCondLst>
                                            <p:cond delay="904"/>
                                          </p:stCondLst>
                                        </p:cTn>
                                        <p:tgtEl>
                                          <p:spTgt spid="31"/>
                                        </p:tgtEl>
                                      </p:cBhvr>
                                      <p:to x="100000" y="95000"/>
                                    </p:animScale>
                                    <p:animScale>
                                      <p:cBhvr>
                                        <p:cTn id="127" dur="83" decel="50000">
                                          <p:stCondLst>
                                            <p:cond delay="917"/>
                                          </p:stCondLst>
                                        </p:cTn>
                                        <p:tgtEl>
                                          <p:spTgt spid="31"/>
                                        </p:tgtEl>
                                      </p:cBhvr>
                                      <p:to x="100000" y="100000"/>
                                    </p:animScale>
                                  </p:childTnLst>
                                </p:cTn>
                              </p:par>
                            </p:childTnLst>
                          </p:cTn>
                        </p:par>
                        <p:par>
                          <p:cTn id="128" fill="hold">
                            <p:stCondLst>
                              <p:cond delay="1500"/>
                            </p:stCondLst>
                            <p:childTnLst>
                              <p:par>
                                <p:cTn id="129" presetID="10" presetClass="entr" presetSubtype="0" fill="hold" grpId="0"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fade">
                                      <p:cBhvr>
                                        <p:cTn id="131" dur="500"/>
                                        <p:tgtEl>
                                          <p:spTgt spid="23"/>
                                        </p:tgtEl>
                                      </p:cBhvr>
                                    </p:animEffect>
                                  </p:childTnLst>
                                </p:cTn>
                              </p:par>
                            </p:childTnLst>
                          </p:cTn>
                        </p:par>
                        <p:par>
                          <p:cTn id="132" fill="hold">
                            <p:stCondLst>
                              <p:cond delay="2000"/>
                            </p:stCondLst>
                            <p:childTnLst>
                              <p:par>
                                <p:cTn id="133" presetID="16" presetClass="entr" presetSubtype="26" fill="hold" grpId="0" nodeType="afterEffect">
                                  <p:stCondLst>
                                    <p:cond delay="0"/>
                                  </p:stCondLst>
                                  <p:childTnLst>
                                    <p:set>
                                      <p:cBhvr>
                                        <p:cTn id="134" dur="1" fill="hold">
                                          <p:stCondLst>
                                            <p:cond delay="0"/>
                                          </p:stCondLst>
                                        </p:cTn>
                                        <p:tgtEl>
                                          <p:spTgt spid="25"/>
                                        </p:tgtEl>
                                        <p:attrNameLst>
                                          <p:attrName>style.visibility</p:attrName>
                                        </p:attrNameLst>
                                      </p:cBhvr>
                                      <p:to>
                                        <p:strVal val="visible"/>
                                      </p:to>
                                    </p:set>
                                    <p:animEffect transition="in" filter="barn(inHorizontal)">
                                      <p:cBhvr>
                                        <p:cTn id="135" dur="500"/>
                                        <p:tgtEl>
                                          <p:spTgt spid="25"/>
                                        </p:tgtEl>
                                      </p:cBhvr>
                                    </p:animEffect>
                                  </p:childTnLst>
                                </p:cTn>
                              </p:par>
                              <p:par>
                                <p:cTn id="136" presetID="16" presetClass="entr" presetSubtype="26" fill="hold" grpId="0" nodeType="withEffect">
                                  <p:stCondLst>
                                    <p:cond delay="0"/>
                                  </p:stCondLst>
                                  <p:childTnLst>
                                    <p:set>
                                      <p:cBhvr>
                                        <p:cTn id="137" dur="1" fill="hold">
                                          <p:stCondLst>
                                            <p:cond delay="0"/>
                                          </p:stCondLst>
                                        </p:cTn>
                                        <p:tgtEl>
                                          <p:spTgt spid="26"/>
                                        </p:tgtEl>
                                        <p:attrNameLst>
                                          <p:attrName>style.visibility</p:attrName>
                                        </p:attrNameLst>
                                      </p:cBhvr>
                                      <p:to>
                                        <p:strVal val="visible"/>
                                      </p:to>
                                    </p:set>
                                    <p:animEffect transition="in" filter="barn(inHorizontal)">
                                      <p:cBhvr>
                                        <p:cTn id="138" dur="500"/>
                                        <p:tgtEl>
                                          <p:spTgt spid="26"/>
                                        </p:tgtEl>
                                      </p:cBhvr>
                                    </p:animEffect>
                                  </p:childTnLst>
                                </p:cTn>
                              </p:par>
                              <p:par>
                                <p:cTn id="139" presetID="16" presetClass="entr" presetSubtype="21"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animEffect transition="in" filter="barn(inVertical)">
                                      <p:cBhvr>
                                        <p:cTn id="141" dur="500"/>
                                        <p:tgtEl>
                                          <p:spTgt spid="27"/>
                                        </p:tgtEl>
                                      </p:cBhvr>
                                    </p:animEffect>
                                  </p:childTnLst>
                                </p:cTn>
                              </p:par>
                            </p:childTnLst>
                          </p:cTn>
                        </p:par>
                        <p:par>
                          <p:cTn id="142" fill="hold">
                            <p:stCondLst>
                              <p:cond delay="2500"/>
                            </p:stCondLst>
                            <p:childTnLst>
                              <p:par>
                                <p:cTn id="143" presetID="16" presetClass="entr" presetSubtype="26" fill="hold" grpId="0" nodeType="after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barn(inHorizontal)">
                                      <p:cBhvr>
                                        <p:cTn id="145" dur="500"/>
                                        <p:tgtEl>
                                          <p:spTgt spid="34"/>
                                        </p:tgtEl>
                                      </p:cBhvr>
                                    </p:animEffect>
                                  </p:childTnLst>
                                </p:cTn>
                              </p:par>
                              <p:par>
                                <p:cTn id="146" presetID="16" presetClass="entr" presetSubtype="21" fill="hold" grpId="0" nodeType="withEffect">
                                  <p:stCondLst>
                                    <p:cond delay="0"/>
                                  </p:stCondLst>
                                  <p:childTnLst>
                                    <p:set>
                                      <p:cBhvr>
                                        <p:cTn id="147" dur="1" fill="hold">
                                          <p:stCondLst>
                                            <p:cond delay="0"/>
                                          </p:stCondLst>
                                        </p:cTn>
                                        <p:tgtEl>
                                          <p:spTgt spid="36"/>
                                        </p:tgtEl>
                                        <p:attrNameLst>
                                          <p:attrName>style.visibility</p:attrName>
                                        </p:attrNameLst>
                                      </p:cBhvr>
                                      <p:to>
                                        <p:strVal val="visible"/>
                                      </p:to>
                                    </p:set>
                                    <p:animEffect transition="in" filter="barn(inVertical)">
                                      <p:cBhvr>
                                        <p:cTn id="148" dur="500"/>
                                        <p:tgtEl>
                                          <p:spTgt spid="36"/>
                                        </p:tgtEl>
                                      </p:cBhvr>
                                    </p:animEffect>
                                  </p:childTnLst>
                                </p:cTn>
                              </p:par>
                              <p:par>
                                <p:cTn id="149" presetID="16" presetClass="entr" presetSubtype="21" fill="hold" grpId="0" nodeType="withEffect">
                                  <p:stCondLst>
                                    <p:cond delay="0"/>
                                  </p:stCondLst>
                                  <p:childTnLst>
                                    <p:set>
                                      <p:cBhvr>
                                        <p:cTn id="150" dur="1" fill="hold">
                                          <p:stCondLst>
                                            <p:cond delay="0"/>
                                          </p:stCondLst>
                                        </p:cTn>
                                        <p:tgtEl>
                                          <p:spTgt spid="39"/>
                                        </p:tgtEl>
                                        <p:attrNameLst>
                                          <p:attrName>style.visibility</p:attrName>
                                        </p:attrNameLst>
                                      </p:cBhvr>
                                      <p:to>
                                        <p:strVal val="visible"/>
                                      </p:to>
                                    </p:set>
                                    <p:animEffect transition="in" filter="barn(inVertical)">
                                      <p:cBhvr>
                                        <p:cTn id="151" dur="500"/>
                                        <p:tgtEl>
                                          <p:spTgt spid="39"/>
                                        </p:tgtEl>
                                      </p:cBhvr>
                                    </p:animEffect>
                                  </p:childTnLst>
                                </p:cTn>
                              </p:par>
                              <p:par>
                                <p:cTn id="152" presetID="16" presetClass="entr" presetSubtype="21" fill="hold" grpId="0" nodeType="withEffect">
                                  <p:stCondLst>
                                    <p:cond delay="0"/>
                                  </p:stCondLst>
                                  <p:childTnLst>
                                    <p:set>
                                      <p:cBhvr>
                                        <p:cTn id="153" dur="1" fill="hold">
                                          <p:stCondLst>
                                            <p:cond delay="0"/>
                                          </p:stCondLst>
                                        </p:cTn>
                                        <p:tgtEl>
                                          <p:spTgt spid="41"/>
                                        </p:tgtEl>
                                        <p:attrNameLst>
                                          <p:attrName>style.visibility</p:attrName>
                                        </p:attrNameLst>
                                      </p:cBhvr>
                                      <p:to>
                                        <p:strVal val="visible"/>
                                      </p:to>
                                    </p:set>
                                    <p:animEffect transition="in" filter="barn(inVertical)">
                                      <p:cBhvr>
                                        <p:cTn id="154" dur="500"/>
                                        <p:tgtEl>
                                          <p:spTgt spid="41"/>
                                        </p:tgtEl>
                                      </p:cBhvr>
                                    </p:animEffect>
                                  </p:childTnLst>
                                </p:cTn>
                              </p:par>
                              <p:par>
                                <p:cTn id="155" presetID="16" presetClass="entr" presetSubtype="21" fill="hold" grpId="0" nodeType="withEffect">
                                  <p:stCondLst>
                                    <p:cond delay="0"/>
                                  </p:stCondLst>
                                  <p:childTnLst>
                                    <p:set>
                                      <p:cBhvr>
                                        <p:cTn id="156" dur="1" fill="hold">
                                          <p:stCondLst>
                                            <p:cond delay="0"/>
                                          </p:stCondLst>
                                        </p:cTn>
                                        <p:tgtEl>
                                          <p:spTgt spid="46"/>
                                        </p:tgtEl>
                                        <p:attrNameLst>
                                          <p:attrName>style.visibility</p:attrName>
                                        </p:attrNameLst>
                                      </p:cBhvr>
                                      <p:to>
                                        <p:strVal val="visible"/>
                                      </p:to>
                                    </p:set>
                                    <p:animEffect transition="in" filter="barn(inVertical)">
                                      <p:cBhvr>
                                        <p:cTn id="157" dur="500"/>
                                        <p:tgtEl>
                                          <p:spTgt spid="46"/>
                                        </p:tgtEl>
                                      </p:cBhvr>
                                    </p:animEffect>
                                  </p:childTnLst>
                                </p:cTn>
                              </p:par>
                              <p:par>
                                <p:cTn id="158" presetID="16" presetClass="entr" presetSubtype="21" fill="hold" grpId="0" nodeType="with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barn(inVertical)">
                                      <p:cBhvr>
                                        <p:cTn id="160" dur="500"/>
                                        <p:tgtEl>
                                          <p:spTgt spid="47"/>
                                        </p:tgtEl>
                                      </p:cBhvr>
                                    </p:animEffect>
                                  </p:childTnLst>
                                </p:cTn>
                              </p:par>
                              <p:par>
                                <p:cTn id="161" presetID="16" presetClass="entr" presetSubtype="21" fill="hold" grpId="0" nodeType="withEffect">
                                  <p:stCondLst>
                                    <p:cond delay="0"/>
                                  </p:stCondLst>
                                  <p:childTnLst>
                                    <p:set>
                                      <p:cBhvr>
                                        <p:cTn id="162" dur="1" fill="hold">
                                          <p:stCondLst>
                                            <p:cond delay="0"/>
                                          </p:stCondLst>
                                        </p:cTn>
                                        <p:tgtEl>
                                          <p:spTgt spid="48"/>
                                        </p:tgtEl>
                                        <p:attrNameLst>
                                          <p:attrName>style.visibility</p:attrName>
                                        </p:attrNameLst>
                                      </p:cBhvr>
                                      <p:to>
                                        <p:strVal val="visible"/>
                                      </p:to>
                                    </p:set>
                                    <p:animEffect transition="in" filter="barn(inVertical)">
                                      <p:cBhvr>
                                        <p:cTn id="163" dur="500"/>
                                        <p:tgtEl>
                                          <p:spTgt spid="48"/>
                                        </p:tgtEl>
                                      </p:cBhvr>
                                    </p:animEffect>
                                  </p:childTnLst>
                                </p:cTn>
                              </p:par>
                              <p:par>
                                <p:cTn id="164" presetID="16" presetClass="entr" presetSubtype="21" fill="hold" grpId="0" nodeType="withEffect">
                                  <p:stCondLst>
                                    <p:cond delay="0"/>
                                  </p:stCondLst>
                                  <p:childTnLst>
                                    <p:set>
                                      <p:cBhvr>
                                        <p:cTn id="165" dur="1" fill="hold">
                                          <p:stCondLst>
                                            <p:cond delay="0"/>
                                          </p:stCondLst>
                                        </p:cTn>
                                        <p:tgtEl>
                                          <p:spTgt spid="49"/>
                                        </p:tgtEl>
                                        <p:attrNameLst>
                                          <p:attrName>style.visibility</p:attrName>
                                        </p:attrNameLst>
                                      </p:cBhvr>
                                      <p:to>
                                        <p:strVal val="visible"/>
                                      </p:to>
                                    </p:set>
                                    <p:animEffect transition="in" filter="barn(inVertical)">
                                      <p:cBhvr>
                                        <p:cTn id="166" dur="500"/>
                                        <p:tgtEl>
                                          <p:spTgt spid="49"/>
                                        </p:tgtEl>
                                      </p:cBhvr>
                                    </p:animEffect>
                                  </p:childTnLst>
                                </p:cTn>
                              </p:par>
                              <p:par>
                                <p:cTn id="167" presetID="16" presetClass="entr" presetSubtype="21" fill="hold" grpId="0" nodeType="with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barn(inVertical)">
                                      <p:cBhvr>
                                        <p:cTn id="16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7" grpId="0" animBg="1"/>
      <p:bldP spid="17" grpId="1" animBg="1"/>
      <p:bldP spid="17" grpId="2" animBg="1"/>
      <p:bldP spid="19" grpId="0" animBg="1"/>
      <p:bldP spid="19" grpId="1" animBg="1"/>
      <p:bldP spid="19" grpId="2" animBg="1"/>
      <p:bldP spid="29" grpId="0"/>
      <p:bldP spid="30" grpId="0"/>
      <p:bldP spid="31" grpId="0"/>
      <p:bldP spid="32" grpId="0" animBg="1"/>
      <p:bldP spid="23" grpId="0"/>
      <p:bldP spid="25" grpId="0" animBg="1"/>
      <p:bldP spid="26" grpId="0" animBg="1"/>
      <p:bldP spid="27" grpId="0"/>
      <p:bldP spid="34" grpId="0" animBg="1"/>
      <p:bldP spid="36" grpId="0"/>
      <p:bldP spid="39" grpId="0"/>
      <p:bldP spid="41" grpId="0"/>
      <p:bldP spid="46" grpId="0"/>
      <p:bldP spid="47" grpId="0"/>
      <p:bldP spid="48" grpId="0"/>
      <p:bldP spid="49" grpId="0"/>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3">
            <a:extLst>
              <a:ext uri="{FF2B5EF4-FFF2-40B4-BE49-F238E27FC236}">
                <a16:creationId xmlns:a16="http://schemas.microsoft.com/office/drawing/2014/main" id="{917DD09F-1D02-4F6A-A597-742611849327}"/>
              </a:ext>
            </a:extLst>
          </p:cNvPr>
          <p:cNvSpPr txBox="1"/>
          <p:nvPr/>
        </p:nvSpPr>
        <p:spPr>
          <a:xfrm>
            <a:off x="107503" y="123478"/>
            <a:ext cx="1842171" cy="32316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4</a:t>
            </a:r>
            <a:r>
              <a:rPr lang="zh-CN" altLang="en-US" sz="1500" b="1" dirty="0">
                <a:latin typeface="微软雅黑" panose="020B0503020204020204" pitchFamily="34" charset="-122"/>
                <a:ea typeface="微软雅黑" panose="020B0503020204020204" pitchFamily="34" charset="-122"/>
              </a:rPr>
              <a:t>、量化投资的特点</a:t>
            </a:r>
          </a:p>
        </p:txBody>
      </p:sp>
      <p:cxnSp>
        <p:nvCxnSpPr>
          <p:cNvPr id="4" name="直接箭头连接符 3">
            <a:extLst>
              <a:ext uri="{FF2B5EF4-FFF2-40B4-BE49-F238E27FC236}">
                <a16:creationId xmlns:a16="http://schemas.microsoft.com/office/drawing/2014/main" id="{13A6DC69-E997-4642-92D5-D2BED36D188C}"/>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84D6F6D4-C03B-4D9B-8549-34E005D1B97E}"/>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图片 5" descr="8435e5dde71190ef4ac5e697c31b9d16fdfa60bf">
            <a:extLst>
              <a:ext uri="{FF2B5EF4-FFF2-40B4-BE49-F238E27FC236}">
                <a16:creationId xmlns:a16="http://schemas.microsoft.com/office/drawing/2014/main" id="{B63F96E8-3A68-4B87-9ABC-1F78547C0DE9}"/>
              </a:ext>
            </a:extLst>
          </p:cNvPr>
          <p:cNvPicPr>
            <a:picLocks noChangeAspect="1"/>
          </p:cNvPicPr>
          <p:nvPr/>
        </p:nvPicPr>
        <p:blipFill>
          <a:blip r:embed="rId2"/>
          <a:stretch>
            <a:fillRect/>
          </a:stretch>
        </p:blipFill>
        <p:spPr>
          <a:xfrm>
            <a:off x="1714499" y="732483"/>
            <a:ext cx="5715000" cy="2438400"/>
          </a:xfrm>
          <a:prstGeom prst="rect">
            <a:avLst/>
          </a:prstGeom>
        </p:spPr>
      </p:pic>
      <p:sp>
        <p:nvSpPr>
          <p:cNvPr id="7" name="矩形 6">
            <a:extLst>
              <a:ext uri="{FF2B5EF4-FFF2-40B4-BE49-F238E27FC236}">
                <a16:creationId xmlns:a16="http://schemas.microsoft.com/office/drawing/2014/main" id="{606FFC01-E195-484E-A52D-521318821751}"/>
              </a:ext>
            </a:extLst>
          </p:cNvPr>
          <p:cNvSpPr/>
          <p:nvPr/>
        </p:nvSpPr>
        <p:spPr>
          <a:xfrm>
            <a:off x="1639967" y="3642601"/>
            <a:ext cx="6048672" cy="570284"/>
          </a:xfrm>
          <a:prstGeom prst="rect">
            <a:avLst/>
          </a:prstGeom>
        </p:spPr>
        <p:txBody>
          <a:bodyPr wrap="square">
            <a:spAutoFit/>
          </a:bodyPr>
          <a:lstStyle/>
          <a:p>
            <a:pPr algn="l">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定量分析</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方法更加科学，但需要数学知识和其他科学知识。</a:t>
            </a:r>
          </a:p>
          <a:p>
            <a:pPr algn="l">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定性分析</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方法虽然粗糙，但在数据资料不够充分或者分析者不具备数学知识基础时比较适用。</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9" name="图片 8">
            <a:extLst>
              <a:ext uri="{FF2B5EF4-FFF2-40B4-BE49-F238E27FC236}">
                <a16:creationId xmlns:a16="http://schemas.microsoft.com/office/drawing/2014/main" id="{802EF658-564E-4D04-A192-4287B5CB620D}"/>
              </a:ext>
            </a:extLst>
          </p:cNvPr>
          <p:cNvPicPr>
            <a:picLocks noChangeAspect="1"/>
          </p:cNvPicPr>
          <p:nvPr/>
        </p:nvPicPr>
        <p:blipFill>
          <a:blip r:embed="rId3"/>
          <a:stretch>
            <a:fillRect/>
          </a:stretch>
        </p:blipFill>
        <p:spPr>
          <a:xfrm>
            <a:off x="2620097" y="586226"/>
            <a:ext cx="3903803" cy="2919582"/>
          </a:xfrm>
          <a:prstGeom prst="rect">
            <a:avLst/>
          </a:prstGeom>
        </p:spPr>
      </p:pic>
      <p:sp>
        <p:nvSpPr>
          <p:cNvPr id="10" name="矩形 9">
            <a:extLst>
              <a:ext uri="{FF2B5EF4-FFF2-40B4-BE49-F238E27FC236}">
                <a16:creationId xmlns:a16="http://schemas.microsoft.com/office/drawing/2014/main" id="{99898929-96D2-442B-BBBC-DD5265EA8340}"/>
              </a:ext>
            </a:extLst>
          </p:cNvPr>
          <p:cNvSpPr/>
          <p:nvPr/>
        </p:nvSpPr>
        <p:spPr>
          <a:xfrm>
            <a:off x="1547662" y="4216476"/>
            <a:ext cx="6048672" cy="316369"/>
          </a:xfrm>
          <a:prstGeom prst="rect">
            <a:avLst/>
          </a:prstGeom>
        </p:spPr>
        <p:txBody>
          <a:bodyPr wrap="square">
            <a:spAutoFit/>
          </a:bodyPr>
          <a:lstStyle/>
          <a:p>
            <a:pPr algn="ct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特点</a:t>
            </a:r>
            <a:r>
              <a:rPr lang="en-US" altLang="zh-CN" sz="1100" b="1" dirty="0">
                <a:solidFill>
                  <a:srgbClr val="FF0000"/>
                </a:solidFill>
                <a:latin typeface="微软雅黑" panose="020B0503020204020204" pitchFamily="34" charset="-122"/>
                <a:ea typeface="微软雅黑" panose="020B0503020204020204" pitchFamily="34" charset="-122"/>
              </a:rPr>
              <a:t>1</a:t>
            </a:r>
            <a:r>
              <a:rPr lang="zh-CN" altLang="en-US" sz="1100" b="1" dirty="0">
                <a:solidFill>
                  <a:srgbClr val="FF0000"/>
                </a:solidFill>
                <a:latin typeface="微软雅黑" panose="020B0503020204020204" pitchFamily="34" charset="-122"/>
                <a:ea typeface="微软雅黑" panose="020B0503020204020204" pitchFamily="34" charset="-122"/>
              </a:rPr>
              <a:t>：定量分析</a:t>
            </a:r>
          </a:p>
        </p:txBody>
      </p:sp>
      <p:sp>
        <p:nvSpPr>
          <p:cNvPr id="11" name="TextBox 72">
            <a:extLst>
              <a:ext uri="{FF2B5EF4-FFF2-40B4-BE49-F238E27FC236}">
                <a16:creationId xmlns:a16="http://schemas.microsoft.com/office/drawing/2014/main" id="{6D13BB8A-D766-4601-B277-D05A797A9D17}"/>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160972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par>
                          <p:cTn id="21" fill="hold">
                            <p:stCondLst>
                              <p:cond delay="1000"/>
                            </p:stCondLst>
                            <p:childTnLst>
                              <p:par>
                                <p:cTn id="22" presetID="45"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ppt_w</p:attrName>
                                        </p:attrNameLst>
                                      </p:cBhvr>
                                      <p:tavLst>
                                        <p:tav tm="0" fmla="#ppt_w*sin(2.5*pi*$)">
                                          <p:val>
                                            <p:fltVal val="0"/>
                                          </p:val>
                                        </p:tav>
                                        <p:tav tm="100000">
                                          <p:val>
                                            <p:fltVal val="1"/>
                                          </p:val>
                                        </p:tav>
                                      </p:tavLst>
                                    </p:anim>
                                    <p:anim calcmode="lin" valueType="num">
                                      <p:cBhvr>
                                        <p:cTn id="26" dur="500" fill="hold"/>
                                        <p:tgtEl>
                                          <p:spTgt spid="4"/>
                                        </p:tgtEl>
                                        <p:attrNameLst>
                                          <p:attrName>ppt_h</p:attrName>
                                        </p:attrNameLst>
                                      </p:cBhvr>
                                      <p:tavLst>
                                        <p:tav tm="0">
                                          <p:val>
                                            <p:strVal val="#ppt_h"/>
                                          </p:val>
                                        </p:tav>
                                        <p:tav tm="100000">
                                          <p:val>
                                            <p:strVal val="#ppt_h"/>
                                          </p:val>
                                        </p:tav>
                                      </p:tavLst>
                                    </p:anim>
                                  </p:childTnLst>
                                </p:cTn>
                              </p:par>
                            </p:childTnLst>
                          </p:cTn>
                        </p:par>
                        <p:par>
                          <p:cTn id="27" fill="hold">
                            <p:stCondLst>
                              <p:cond delay="1500"/>
                            </p:stCondLst>
                            <p:childTnLst>
                              <p:par>
                                <p:cTn id="28" presetID="45"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anim calcmode="lin" valueType="num">
                                      <p:cBhvr>
                                        <p:cTn id="31" dur="500" fill="hold"/>
                                        <p:tgtEl>
                                          <p:spTgt spid="5"/>
                                        </p:tgtEl>
                                        <p:attrNameLst>
                                          <p:attrName>ppt_w</p:attrName>
                                        </p:attrNameLst>
                                      </p:cBhvr>
                                      <p:tavLst>
                                        <p:tav tm="0" fmla="#ppt_w*sin(2.5*pi*$)">
                                          <p:val>
                                            <p:fltVal val="0"/>
                                          </p:val>
                                        </p:tav>
                                        <p:tav tm="100000">
                                          <p:val>
                                            <p:fltVal val="1"/>
                                          </p:val>
                                        </p:tav>
                                      </p:tavLst>
                                    </p:anim>
                                    <p:anim calcmode="lin" valueType="num">
                                      <p:cBhvr>
                                        <p:cTn id="32" dur="500" fill="hold"/>
                                        <p:tgtEl>
                                          <p:spTgt spid="5"/>
                                        </p:tgtEl>
                                        <p:attrNameLst>
                                          <p:attrName>ppt_h</p:attrName>
                                        </p:attrNameLst>
                                      </p:cBhvr>
                                      <p:tavLst>
                                        <p:tav tm="0">
                                          <p:val>
                                            <p:strVal val="#ppt_h"/>
                                          </p:val>
                                        </p:tav>
                                        <p:tav tm="100000">
                                          <p:val>
                                            <p:strVal val="#ppt_h"/>
                                          </p:val>
                                        </p:tav>
                                      </p:tavLst>
                                    </p:anim>
                                  </p:childTnLst>
                                </p:cTn>
                              </p:par>
                            </p:childTnLst>
                          </p:cTn>
                        </p:par>
                        <p:par>
                          <p:cTn id="33" fill="hold">
                            <p:stCondLst>
                              <p:cond delay="2000"/>
                            </p:stCondLst>
                            <p:childTnLst>
                              <p:par>
                                <p:cTn id="34" presetID="31"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1000" fill="hold"/>
                                        <p:tgtEl>
                                          <p:spTgt spid="6"/>
                                        </p:tgtEl>
                                        <p:attrNameLst>
                                          <p:attrName>ppt_w</p:attrName>
                                        </p:attrNameLst>
                                      </p:cBhvr>
                                      <p:tavLst>
                                        <p:tav tm="0">
                                          <p:val>
                                            <p:fltVal val="0"/>
                                          </p:val>
                                        </p:tav>
                                        <p:tav tm="100000">
                                          <p:val>
                                            <p:strVal val="#ppt_w"/>
                                          </p:val>
                                        </p:tav>
                                      </p:tavLst>
                                    </p:anim>
                                    <p:anim calcmode="lin" valueType="num">
                                      <p:cBhvr>
                                        <p:cTn id="37" dur="1000" fill="hold"/>
                                        <p:tgtEl>
                                          <p:spTgt spid="6"/>
                                        </p:tgtEl>
                                        <p:attrNameLst>
                                          <p:attrName>ppt_h</p:attrName>
                                        </p:attrNameLst>
                                      </p:cBhvr>
                                      <p:tavLst>
                                        <p:tav tm="0">
                                          <p:val>
                                            <p:fltVal val="0"/>
                                          </p:val>
                                        </p:tav>
                                        <p:tav tm="100000">
                                          <p:val>
                                            <p:strVal val="#ppt_h"/>
                                          </p:val>
                                        </p:tav>
                                      </p:tavLst>
                                    </p:anim>
                                    <p:anim calcmode="lin" valueType="num">
                                      <p:cBhvr>
                                        <p:cTn id="38" dur="1000" fill="hold"/>
                                        <p:tgtEl>
                                          <p:spTgt spid="6"/>
                                        </p:tgtEl>
                                        <p:attrNameLst>
                                          <p:attrName>style.rotation</p:attrName>
                                        </p:attrNameLst>
                                      </p:cBhvr>
                                      <p:tavLst>
                                        <p:tav tm="0">
                                          <p:val>
                                            <p:fltVal val="90"/>
                                          </p:val>
                                        </p:tav>
                                        <p:tav tm="100000">
                                          <p:val>
                                            <p:fltVal val="0"/>
                                          </p:val>
                                        </p:tav>
                                      </p:tavLst>
                                    </p:anim>
                                    <p:animEffect transition="in" filter="fade">
                                      <p:cBhvr>
                                        <p:cTn id="39" dur="10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ppt_w</p:attrName>
                                        </p:attrNameLst>
                                      </p:cBhvr>
                                      <p:tavLst>
                                        <p:tav tm="0" fmla="#ppt_w*sin(2.5*pi*$)">
                                          <p:val>
                                            <p:fltVal val="0"/>
                                          </p:val>
                                        </p:tav>
                                        <p:tav tm="100000">
                                          <p:val>
                                            <p:fltVal val="1"/>
                                          </p:val>
                                        </p:tav>
                                      </p:tavLst>
                                    </p:anim>
                                    <p:anim calcmode="lin" valueType="num">
                                      <p:cBhvr>
                                        <p:cTn id="50" dur="1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horizontal)">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blinds(horizontal)">
                                      <p:cBhvr>
                                        <p:cTn id="60" dur="500"/>
                                        <p:tgtEl>
                                          <p:spTgt spid="10"/>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13A6DC69-E997-4642-92D5-D2BED36D188C}"/>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84D6F6D4-C03B-4D9B-8549-34E005D1B97E}"/>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a:extLst>
              <a:ext uri="{FF2B5EF4-FFF2-40B4-BE49-F238E27FC236}">
                <a16:creationId xmlns:a16="http://schemas.microsoft.com/office/drawing/2014/main" id="{54364FF9-BA86-48E0-9D02-3088A6B26050}"/>
              </a:ext>
            </a:extLst>
          </p:cNvPr>
          <p:cNvSpPr/>
          <p:nvPr/>
        </p:nvSpPr>
        <p:spPr>
          <a:xfrm>
            <a:off x="214615" y="131571"/>
            <a:ext cx="1303896" cy="316369"/>
          </a:xfrm>
          <a:prstGeom prst="rect">
            <a:avLst/>
          </a:prstGeom>
        </p:spPr>
        <p:txBody>
          <a:bodyPr wrap="square">
            <a:spAutoFit/>
          </a:body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特点</a:t>
            </a:r>
            <a:r>
              <a:rPr lang="en-US" altLang="zh-CN" sz="1100" b="1" dirty="0">
                <a:solidFill>
                  <a:srgbClr val="FF0000"/>
                </a:solidFill>
                <a:latin typeface="微软雅黑" panose="020B0503020204020204" pitchFamily="34" charset="-122"/>
                <a:ea typeface="微软雅黑" panose="020B0503020204020204" pitchFamily="34" charset="-122"/>
              </a:rPr>
              <a:t>2</a:t>
            </a:r>
            <a:r>
              <a:rPr lang="zh-CN" altLang="en-US" sz="1100" b="1" dirty="0">
                <a:solidFill>
                  <a:srgbClr val="FF0000"/>
                </a:solidFill>
                <a:latin typeface="微软雅黑" panose="020B0503020204020204" pitchFamily="34" charset="-122"/>
                <a:ea typeface="微软雅黑" panose="020B0503020204020204" pitchFamily="34" charset="-122"/>
              </a:rPr>
              <a:t>：纪律性</a:t>
            </a:r>
          </a:p>
        </p:txBody>
      </p:sp>
      <p:sp>
        <p:nvSpPr>
          <p:cNvPr id="12" name="文本框 11">
            <a:extLst>
              <a:ext uri="{FF2B5EF4-FFF2-40B4-BE49-F238E27FC236}">
                <a16:creationId xmlns:a16="http://schemas.microsoft.com/office/drawing/2014/main" id="{35F7D74A-52B6-464C-AF96-2EBCA01AA1FF}"/>
              </a:ext>
            </a:extLst>
          </p:cNvPr>
          <p:cNvSpPr txBox="1"/>
          <p:nvPr/>
        </p:nvSpPr>
        <p:spPr>
          <a:xfrm>
            <a:off x="4932040" y="683762"/>
            <a:ext cx="3456384" cy="2031323"/>
          </a:xfrm>
          <a:prstGeom prst="rect">
            <a:avLst/>
          </a:prstGeom>
          <a:noFill/>
        </p:spPr>
        <p:txBody>
          <a:bodyPr wrap="square" lIns="91438" tIns="45719" rIns="91438" bIns="45719" rtlCol="0">
            <a:spAutoFit/>
          </a:bodyPr>
          <a:lstStyle/>
          <a:p>
            <a:r>
              <a:rPr lang="zh-CN" altLang="en-US" sz="1050" dirty="0">
                <a:latin typeface="微软雅黑" panose="020B0503020204020204" pitchFamily="34" charset="-122"/>
                <a:ea typeface="微软雅黑" panose="020B0503020204020204" pitchFamily="34" charset="-122"/>
              </a:rPr>
              <a:t>贪婪、恐惧、侥幸心理是人性的弱点</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不可否认，模型可能出错，就像</a:t>
            </a:r>
            <a:r>
              <a:rPr lang="en-US" altLang="zh-CN" sz="1050" dirty="0">
                <a:latin typeface="微软雅黑" panose="020B0503020204020204" pitchFamily="34" charset="-122"/>
                <a:ea typeface="微软雅黑" panose="020B0503020204020204" pitchFamily="34" charset="-122"/>
              </a:rPr>
              <a:t>CT</a:t>
            </a:r>
            <a:r>
              <a:rPr lang="zh-CN" altLang="en-US" sz="1050" dirty="0">
                <a:latin typeface="微软雅黑" panose="020B0503020204020204" pitchFamily="34" charset="-122"/>
                <a:ea typeface="微软雅黑" panose="020B0503020204020204" pitchFamily="34" charset="-122"/>
              </a:rPr>
              <a:t>机可能误诊病人一样。但是，在大概率下，</a:t>
            </a:r>
            <a:r>
              <a:rPr lang="en-US" altLang="zh-CN" sz="1050" dirty="0">
                <a:latin typeface="微软雅黑" panose="020B0503020204020204" pitchFamily="34" charset="-122"/>
                <a:ea typeface="微软雅黑" panose="020B0503020204020204" pitchFamily="34" charset="-122"/>
              </a:rPr>
              <a:t>CT</a:t>
            </a:r>
            <a:r>
              <a:rPr lang="zh-CN" altLang="en-US" sz="1050" dirty="0">
                <a:latin typeface="微软雅黑" panose="020B0503020204020204" pitchFamily="34" charset="-122"/>
                <a:ea typeface="微软雅黑" panose="020B0503020204020204" pitchFamily="34" charset="-122"/>
              </a:rPr>
              <a:t>机是不会出错的，所以医生没有抛弃</a:t>
            </a:r>
            <a:r>
              <a:rPr lang="en-US" altLang="zh-CN" sz="1050" dirty="0">
                <a:latin typeface="微软雅黑" panose="020B0503020204020204" pitchFamily="34" charset="-122"/>
                <a:ea typeface="微软雅黑" panose="020B0503020204020204" pitchFamily="34" charset="-122"/>
              </a:rPr>
              <a:t>CT</a:t>
            </a:r>
            <a:r>
              <a:rPr lang="zh-CN" altLang="en-US" sz="1050" dirty="0">
                <a:latin typeface="微软雅黑" panose="020B0503020204020204" pitchFamily="34" charset="-122"/>
                <a:ea typeface="微软雅黑" panose="020B0503020204020204" pitchFamily="34" charset="-122"/>
              </a:rPr>
              <a:t>机，量化投资适用的模型在大概率下是不会出错的。</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量化投资的实现是写成可交易的程序，也就是说机器会使的任何的交易抛弃了人性的弱点。</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量化投资的每一个决策都是有理有据的，特别是有数据支持的。</a:t>
            </a:r>
            <a:endParaRPr lang="en-US" altLang="zh-CN" sz="105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AD1F4C35-79DF-400D-9536-B18ACE5E0673}"/>
              </a:ext>
            </a:extLst>
          </p:cNvPr>
          <p:cNvPicPr>
            <a:picLocks noChangeAspect="1"/>
          </p:cNvPicPr>
          <p:nvPr/>
        </p:nvPicPr>
        <p:blipFill>
          <a:blip r:embed="rId2"/>
          <a:stretch>
            <a:fillRect/>
          </a:stretch>
        </p:blipFill>
        <p:spPr>
          <a:xfrm>
            <a:off x="257277" y="706632"/>
            <a:ext cx="4661955" cy="3531984"/>
          </a:xfrm>
          <a:prstGeom prst="rect">
            <a:avLst/>
          </a:prstGeom>
        </p:spPr>
      </p:pic>
      <p:sp>
        <p:nvSpPr>
          <p:cNvPr id="7" name="TextBox 72">
            <a:extLst>
              <a:ext uri="{FF2B5EF4-FFF2-40B4-BE49-F238E27FC236}">
                <a16:creationId xmlns:a16="http://schemas.microsoft.com/office/drawing/2014/main" id="{E2F6F6C3-B752-4D4E-A5BE-34712D1EA5BA}"/>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58290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ppt_w</p:attrName>
                                        </p:attrNameLst>
                                      </p:cBhvr>
                                      <p:tavLst>
                                        <p:tav tm="0" fmla="#ppt_w*sin(2.5*pi*$)">
                                          <p:val>
                                            <p:fltVal val="0"/>
                                          </p:val>
                                        </p:tav>
                                        <p:tav tm="100000">
                                          <p:val>
                                            <p:fltVal val="1"/>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4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ppt_w</p:attrName>
                                        </p:attrNameLst>
                                      </p:cBhvr>
                                      <p:tavLst>
                                        <p:tav tm="0" fmla="#ppt_w*sin(2.5*pi*$)">
                                          <p:val>
                                            <p:fltVal val="0"/>
                                          </p:val>
                                        </p:tav>
                                        <p:tav tm="100000">
                                          <p:val>
                                            <p:fltVal val="1"/>
                                          </p:val>
                                        </p:tav>
                                      </p:tavLst>
                                    </p:anim>
                                    <p:anim calcmode="lin" valueType="num">
                                      <p:cBhvr>
                                        <p:cTn id="19" dur="500" fill="hold"/>
                                        <p:tgtEl>
                                          <p:spTgt spid="5"/>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13A6DC69-E997-4642-92D5-D2BED36D188C}"/>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84D6F6D4-C03B-4D9B-8549-34E005D1B97E}"/>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a:extLst>
              <a:ext uri="{FF2B5EF4-FFF2-40B4-BE49-F238E27FC236}">
                <a16:creationId xmlns:a16="http://schemas.microsoft.com/office/drawing/2014/main" id="{54364FF9-BA86-48E0-9D02-3088A6B26050}"/>
              </a:ext>
            </a:extLst>
          </p:cNvPr>
          <p:cNvSpPr/>
          <p:nvPr/>
        </p:nvSpPr>
        <p:spPr>
          <a:xfrm>
            <a:off x="214615" y="131571"/>
            <a:ext cx="1303896" cy="316369"/>
          </a:xfrm>
          <a:prstGeom prst="rect">
            <a:avLst/>
          </a:prstGeom>
        </p:spPr>
        <p:txBody>
          <a:bodyPr wrap="square">
            <a:spAutoFit/>
          </a:body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特点</a:t>
            </a:r>
            <a:r>
              <a:rPr lang="en-US" altLang="zh-CN" sz="1100" b="1" dirty="0">
                <a:solidFill>
                  <a:srgbClr val="FF0000"/>
                </a:solidFill>
                <a:latin typeface="微软雅黑" panose="020B0503020204020204" pitchFamily="34" charset="-122"/>
                <a:ea typeface="微软雅黑" panose="020B0503020204020204" pitchFamily="34" charset="-122"/>
              </a:rPr>
              <a:t>3</a:t>
            </a:r>
            <a:r>
              <a:rPr lang="zh-CN" altLang="en-US" sz="1100" b="1" dirty="0">
                <a:solidFill>
                  <a:srgbClr val="FF0000"/>
                </a:solidFill>
                <a:latin typeface="微软雅黑" panose="020B0503020204020204" pitchFamily="34" charset="-122"/>
                <a:ea typeface="微软雅黑" panose="020B0503020204020204" pitchFamily="34" charset="-122"/>
              </a:rPr>
              <a:t>：精准性</a:t>
            </a:r>
          </a:p>
        </p:txBody>
      </p:sp>
      <p:pic>
        <p:nvPicPr>
          <p:cNvPr id="8" name="图片 7">
            <a:extLst>
              <a:ext uri="{FF2B5EF4-FFF2-40B4-BE49-F238E27FC236}">
                <a16:creationId xmlns:a16="http://schemas.microsoft.com/office/drawing/2014/main" id="{D8379151-56AA-4420-B815-15A651EE02C8}"/>
              </a:ext>
            </a:extLst>
          </p:cNvPr>
          <p:cNvPicPr>
            <a:picLocks noChangeAspect="1"/>
          </p:cNvPicPr>
          <p:nvPr/>
        </p:nvPicPr>
        <p:blipFill>
          <a:blip r:embed="rId2"/>
          <a:stretch>
            <a:fillRect/>
          </a:stretch>
        </p:blipFill>
        <p:spPr>
          <a:xfrm>
            <a:off x="277818" y="683762"/>
            <a:ext cx="4569406" cy="3531985"/>
          </a:xfrm>
          <a:prstGeom prst="rect">
            <a:avLst/>
          </a:prstGeom>
        </p:spPr>
      </p:pic>
      <p:sp>
        <p:nvSpPr>
          <p:cNvPr id="12" name="文本框 11">
            <a:extLst>
              <a:ext uri="{FF2B5EF4-FFF2-40B4-BE49-F238E27FC236}">
                <a16:creationId xmlns:a16="http://schemas.microsoft.com/office/drawing/2014/main" id="{35F7D74A-52B6-464C-AF96-2EBCA01AA1FF}"/>
              </a:ext>
            </a:extLst>
          </p:cNvPr>
          <p:cNvSpPr txBox="1"/>
          <p:nvPr/>
        </p:nvSpPr>
        <p:spPr>
          <a:xfrm>
            <a:off x="4932040" y="683762"/>
            <a:ext cx="3456384" cy="1869741"/>
          </a:xfrm>
          <a:prstGeom prst="rect">
            <a:avLst/>
          </a:prstGeom>
          <a:noFill/>
        </p:spPr>
        <p:txBody>
          <a:bodyPr wrap="square" lIns="91438" tIns="45719" rIns="91438" bIns="45719" rtlCol="0">
            <a:spAutoFit/>
          </a:bodyPr>
          <a:lstStyle/>
          <a:p>
            <a:r>
              <a:rPr lang="zh-CN" altLang="en-US" sz="1050" dirty="0">
                <a:latin typeface="微软雅黑" panose="020B0503020204020204" pitchFamily="34" charset="-122"/>
                <a:ea typeface="微软雅黑" panose="020B0503020204020204" pitchFamily="34" charset="-122"/>
              </a:rPr>
              <a:t>量化投资区别与传统投资最显著的区别就是精准性。</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我们知道传统投资中有很多人的经验因素，这些经验有时会起到正确的指导，有时并不能。量化投资的定量分析能非常精确的确定目标，把许多定性的问题或者模糊不清的概念精准化。</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亚里士多德曾经说过：“经验为个别知识，技术为普遍知识”</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形而上学</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。也就是说经验作为个别知识是很难复制的，正因为如此量化投资给予我们能够精确复制一种交易的可能性</a:t>
            </a:r>
            <a:endParaRPr lang="en-US" altLang="zh-CN" sz="1050" dirty="0">
              <a:latin typeface="微软雅黑" panose="020B0503020204020204" pitchFamily="34" charset="-122"/>
              <a:ea typeface="微软雅黑" panose="020B0503020204020204" pitchFamily="34" charset="-122"/>
            </a:endParaRPr>
          </a:p>
        </p:txBody>
      </p:sp>
      <p:sp>
        <p:nvSpPr>
          <p:cNvPr id="7" name="TextBox 72">
            <a:extLst>
              <a:ext uri="{FF2B5EF4-FFF2-40B4-BE49-F238E27FC236}">
                <a16:creationId xmlns:a16="http://schemas.microsoft.com/office/drawing/2014/main" id="{9E1329E4-EDBD-47D4-A404-BEF492F61906}"/>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4372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ppt_w</p:attrName>
                                        </p:attrNameLst>
                                      </p:cBhvr>
                                      <p:tavLst>
                                        <p:tav tm="0" fmla="#ppt_w*sin(2.5*pi*$)">
                                          <p:val>
                                            <p:fltVal val="0"/>
                                          </p:val>
                                        </p:tav>
                                        <p:tav tm="100000">
                                          <p:val>
                                            <p:fltVal val="1"/>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4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ppt_w</p:attrName>
                                        </p:attrNameLst>
                                      </p:cBhvr>
                                      <p:tavLst>
                                        <p:tav tm="0" fmla="#ppt_w*sin(2.5*pi*$)">
                                          <p:val>
                                            <p:fltVal val="0"/>
                                          </p:val>
                                        </p:tav>
                                        <p:tav tm="100000">
                                          <p:val>
                                            <p:fltVal val="1"/>
                                          </p:val>
                                        </p:tav>
                                      </p:tavLst>
                                    </p:anim>
                                    <p:anim calcmode="lin" valueType="num">
                                      <p:cBhvr>
                                        <p:cTn id="19" dur="500" fill="hold"/>
                                        <p:tgtEl>
                                          <p:spTgt spid="5"/>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4"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13A6DC69-E997-4642-92D5-D2BED36D188C}"/>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84D6F6D4-C03B-4D9B-8549-34E005D1B97E}"/>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a:extLst>
              <a:ext uri="{FF2B5EF4-FFF2-40B4-BE49-F238E27FC236}">
                <a16:creationId xmlns:a16="http://schemas.microsoft.com/office/drawing/2014/main" id="{54364FF9-BA86-48E0-9D02-3088A6B26050}"/>
              </a:ext>
            </a:extLst>
          </p:cNvPr>
          <p:cNvSpPr/>
          <p:nvPr/>
        </p:nvSpPr>
        <p:spPr>
          <a:xfrm>
            <a:off x="214615" y="131571"/>
            <a:ext cx="1303896" cy="316369"/>
          </a:xfrm>
          <a:prstGeom prst="rect">
            <a:avLst/>
          </a:prstGeom>
        </p:spPr>
        <p:txBody>
          <a:bodyPr wrap="square">
            <a:spAutoFit/>
          </a:body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特点</a:t>
            </a:r>
            <a:r>
              <a:rPr lang="en-US" altLang="zh-CN" sz="1100" b="1" dirty="0">
                <a:solidFill>
                  <a:srgbClr val="FF0000"/>
                </a:solidFill>
                <a:latin typeface="微软雅黑" panose="020B0503020204020204" pitchFamily="34" charset="-122"/>
                <a:ea typeface="微软雅黑" panose="020B0503020204020204" pitchFamily="34" charset="-122"/>
              </a:rPr>
              <a:t>4</a:t>
            </a:r>
            <a:r>
              <a:rPr lang="zh-CN" altLang="en-US" sz="1100" b="1" dirty="0">
                <a:solidFill>
                  <a:srgbClr val="FF0000"/>
                </a:solidFill>
                <a:latin typeface="微软雅黑" panose="020B0503020204020204" pitchFamily="34" charset="-122"/>
                <a:ea typeface="微软雅黑" panose="020B0503020204020204" pitchFamily="34" charset="-122"/>
              </a:rPr>
              <a:t>：系统性</a:t>
            </a:r>
          </a:p>
        </p:txBody>
      </p:sp>
      <p:sp>
        <p:nvSpPr>
          <p:cNvPr id="12" name="文本框 11">
            <a:extLst>
              <a:ext uri="{FF2B5EF4-FFF2-40B4-BE49-F238E27FC236}">
                <a16:creationId xmlns:a16="http://schemas.microsoft.com/office/drawing/2014/main" id="{35F7D74A-52B6-464C-AF96-2EBCA01AA1FF}"/>
              </a:ext>
            </a:extLst>
          </p:cNvPr>
          <p:cNvSpPr txBox="1"/>
          <p:nvPr/>
        </p:nvSpPr>
        <p:spPr>
          <a:xfrm>
            <a:off x="4932040" y="683762"/>
            <a:ext cx="3456384" cy="1869741"/>
          </a:xfrm>
          <a:prstGeom prst="rect">
            <a:avLst/>
          </a:prstGeom>
          <a:noFill/>
        </p:spPr>
        <p:txBody>
          <a:bodyPr wrap="square" lIns="91438" tIns="45719" rIns="91438" bIns="45719" rtlCol="0">
            <a:spAutoFit/>
          </a:bodyPr>
          <a:lstStyle/>
          <a:p>
            <a:r>
              <a:rPr lang="zh-CN" altLang="en-US" sz="1050" dirty="0">
                <a:latin typeface="微软雅黑" panose="020B0503020204020204" pitchFamily="34" charset="-122"/>
                <a:ea typeface="微软雅黑" panose="020B0503020204020204" pitchFamily="34" charset="-122"/>
              </a:rPr>
              <a:t>量化投资的系统性特征主要包括多角度、多层次观察分析问题。</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系统性主要体现在在一个量化投资模型内不光有对数据的分析模型、主体交易模型、止盈止损模型、评估模型等。由此可以看到量化投资模型是一套系统性的解决问题的方案，这是最有区别于其他主观交易片面决策的方面。</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系统性的方面会在后面的实际操作过程中会让学员们深刻的感受到量化投资的这方面的特点。</a:t>
            </a:r>
            <a:endParaRPr lang="en-US" altLang="zh-CN" sz="105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C5F1002-5565-4290-90C1-613981ECD96A}"/>
              </a:ext>
            </a:extLst>
          </p:cNvPr>
          <p:cNvPicPr>
            <a:picLocks noChangeAspect="1"/>
          </p:cNvPicPr>
          <p:nvPr/>
        </p:nvPicPr>
        <p:blipFill>
          <a:blip r:embed="rId2"/>
          <a:stretch>
            <a:fillRect/>
          </a:stretch>
        </p:blipFill>
        <p:spPr>
          <a:xfrm>
            <a:off x="267489" y="683106"/>
            <a:ext cx="4569406" cy="3531985"/>
          </a:xfrm>
          <a:prstGeom prst="rect">
            <a:avLst/>
          </a:prstGeom>
        </p:spPr>
      </p:pic>
      <p:sp>
        <p:nvSpPr>
          <p:cNvPr id="7" name="TextBox 72">
            <a:extLst>
              <a:ext uri="{FF2B5EF4-FFF2-40B4-BE49-F238E27FC236}">
                <a16:creationId xmlns:a16="http://schemas.microsoft.com/office/drawing/2014/main" id="{2AD26E27-7A34-4DBB-814D-E4AB9A42D4AE}"/>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15632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ppt_w</p:attrName>
                                        </p:attrNameLst>
                                      </p:cBhvr>
                                      <p:tavLst>
                                        <p:tav tm="0" fmla="#ppt_w*sin(2.5*pi*$)">
                                          <p:val>
                                            <p:fltVal val="0"/>
                                          </p:val>
                                        </p:tav>
                                        <p:tav tm="100000">
                                          <p:val>
                                            <p:fltVal val="1"/>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4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ppt_w</p:attrName>
                                        </p:attrNameLst>
                                      </p:cBhvr>
                                      <p:tavLst>
                                        <p:tav tm="0" fmla="#ppt_w*sin(2.5*pi*$)">
                                          <p:val>
                                            <p:fltVal val="0"/>
                                          </p:val>
                                        </p:tav>
                                        <p:tav tm="100000">
                                          <p:val>
                                            <p:fltVal val="1"/>
                                          </p:val>
                                        </p:tav>
                                      </p:tavLst>
                                    </p:anim>
                                    <p:anim calcmode="lin" valueType="num">
                                      <p:cBhvr>
                                        <p:cTn id="19" dur="500" fill="hold"/>
                                        <p:tgtEl>
                                          <p:spTgt spid="5"/>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randombar(horizontal)">
                                      <p:cBhvr>
                                        <p:cTn id="27" dur="500"/>
                                        <p:tgtEl>
                                          <p:spTgt spid="2"/>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13A6DC69-E997-4642-92D5-D2BED36D188C}"/>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84D6F6D4-C03B-4D9B-8549-34E005D1B97E}"/>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a:extLst>
              <a:ext uri="{FF2B5EF4-FFF2-40B4-BE49-F238E27FC236}">
                <a16:creationId xmlns:a16="http://schemas.microsoft.com/office/drawing/2014/main" id="{54364FF9-BA86-48E0-9D02-3088A6B26050}"/>
              </a:ext>
            </a:extLst>
          </p:cNvPr>
          <p:cNvSpPr/>
          <p:nvPr/>
        </p:nvSpPr>
        <p:spPr>
          <a:xfrm>
            <a:off x="214615" y="131571"/>
            <a:ext cx="1303896" cy="316369"/>
          </a:xfrm>
          <a:prstGeom prst="rect">
            <a:avLst/>
          </a:prstGeom>
        </p:spPr>
        <p:txBody>
          <a:bodyPr wrap="square">
            <a:spAutoFit/>
          </a:body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特点</a:t>
            </a:r>
            <a:r>
              <a:rPr lang="en-US" altLang="zh-CN" sz="1100" b="1" dirty="0">
                <a:solidFill>
                  <a:srgbClr val="FF0000"/>
                </a:solidFill>
                <a:latin typeface="微软雅黑" panose="020B0503020204020204" pitchFamily="34" charset="-122"/>
                <a:ea typeface="微软雅黑" panose="020B0503020204020204" pitchFamily="34" charset="-122"/>
              </a:rPr>
              <a:t>5</a:t>
            </a:r>
            <a:r>
              <a:rPr lang="zh-CN" altLang="en-US" sz="1100" b="1" dirty="0">
                <a:solidFill>
                  <a:srgbClr val="FF0000"/>
                </a:solidFill>
                <a:latin typeface="微软雅黑" panose="020B0503020204020204" pitchFamily="34" charset="-122"/>
                <a:ea typeface="微软雅黑" panose="020B0503020204020204" pitchFamily="34" charset="-122"/>
              </a:rPr>
              <a:t>：概率性</a:t>
            </a:r>
          </a:p>
        </p:txBody>
      </p:sp>
      <p:sp>
        <p:nvSpPr>
          <p:cNvPr id="12" name="文本框 11">
            <a:extLst>
              <a:ext uri="{FF2B5EF4-FFF2-40B4-BE49-F238E27FC236}">
                <a16:creationId xmlns:a16="http://schemas.microsoft.com/office/drawing/2014/main" id="{35F7D74A-52B6-464C-AF96-2EBCA01AA1FF}"/>
              </a:ext>
            </a:extLst>
          </p:cNvPr>
          <p:cNvSpPr txBox="1"/>
          <p:nvPr/>
        </p:nvSpPr>
        <p:spPr>
          <a:xfrm>
            <a:off x="4932040" y="683762"/>
            <a:ext cx="3456384" cy="2031323"/>
          </a:xfrm>
          <a:prstGeom prst="rect">
            <a:avLst/>
          </a:prstGeom>
          <a:noFill/>
        </p:spPr>
        <p:txBody>
          <a:bodyPr wrap="square" lIns="91438" tIns="45719" rIns="91438" bIns="45719" rtlCol="0">
            <a:spAutoFit/>
          </a:bodyPr>
          <a:lstStyle/>
          <a:p>
            <a:r>
              <a:rPr lang="zh-CN" altLang="en-US" sz="1050" dirty="0">
                <a:latin typeface="微软雅黑" panose="020B0503020204020204" pitchFamily="34" charset="-122"/>
                <a:ea typeface="微软雅黑" panose="020B0503020204020204" pitchFamily="34" charset="-122"/>
              </a:rPr>
              <a:t>量化投资的成功最终是靠考虑取胜的。</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定量投资不断的从历史中挖掘有望在未来重复历史概率并加以利用。</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概率学中的许多模型，比如大数定理、贝叶斯模型等是起到最整个量化投资最基础的理论支撑。</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概率并不是一种不确定性，而是一种考虑问题的“范式”，正如我们知道</a:t>
            </a:r>
            <a:r>
              <a:rPr lang="en-US" altLang="zh-CN" sz="1050" dirty="0">
                <a:latin typeface="微软雅黑" panose="020B0503020204020204" pitchFamily="34" charset="-122"/>
                <a:ea typeface="微软雅黑" panose="020B0503020204020204" pitchFamily="34" charset="-122"/>
              </a:rPr>
              <a:t>1+1=2</a:t>
            </a:r>
            <a:r>
              <a:rPr lang="zh-CN" altLang="en-US" sz="1050" dirty="0">
                <a:latin typeface="微软雅黑" panose="020B0503020204020204" pitchFamily="34" charset="-122"/>
                <a:ea typeface="微软雅黑" panose="020B0503020204020204" pitchFamily="34" charset="-122"/>
              </a:rPr>
              <a:t>一样，概率是对事件发生可能性的度量，正想一把尺子去衡量一件事情的可能性有多大的尺度。</a:t>
            </a:r>
            <a:endParaRPr lang="en-US" altLang="zh-CN" sz="105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AC14394-F6CA-446F-B3FE-D5DB1078A9E1}"/>
              </a:ext>
            </a:extLst>
          </p:cNvPr>
          <p:cNvPicPr>
            <a:picLocks noChangeAspect="1"/>
          </p:cNvPicPr>
          <p:nvPr/>
        </p:nvPicPr>
        <p:blipFill>
          <a:blip r:embed="rId2"/>
          <a:stretch>
            <a:fillRect/>
          </a:stretch>
        </p:blipFill>
        <p:spPr>
          <a:xfrm>
            <a:off x="320187" y="683762"/>
            <a:ext cx="4569284" cy="3619313"/>
          </a:xfrm>
          <a:prstGeom prst="rect">
            <a:avLst/>
          </a:prstGeom>
        </p:spPr>
      </p:pic>
      <p:sp>
        <p:nvSpPr>
          <p:cNvPr id="7" name="TextBox 72">
            <a:extLst>
              <a:ext uri="{FF2B5EF4-FFF2-40B4-BE49-F238E27FC236}">
                <a16:creationId xmlns:a16="http://schemas.microsoft.com/office/drawing/2014/main" id="{7EEBE5B2-8536-4441-A8BF-D95A4ACFB642}"/>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212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ppt_w</p:attrName>
                                        </p:attrNameLst>
                                      </p:cBhvr>
                                      <p:tavLst>
                                        <p:tav tm="0" fmla="#ppt_w*sin(2.5*pi*$)">
                                          <p:val>
                                            <p:fltVal val="0"/>
                                          </p:val>
                                        </p:tav>
                                        <p:tav tm="100000">
                                          <p:val>
                                            <p:fltVal val="1"/>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4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ppt_w</p:attrName>
                                        </p:attrNameLst>
                                      </p:cBhvr>
                                      <p:tavLst>
                                        <p:tav tm="0" fmla="#ppt_w*sin(2.5*pi*$)">
                                          <p:val>
                                            <p:fltVal val="0"/>
                                          </p:val>
                                        </p:tav>
                                        <p:tav tm="100000">
                                          <p:val>
                                            <p:fltVal val="1"/>
                                          </p:val>
                                        </p:tav>
                                      </p:tavLst>
                                    </p:anim>
                                    <p:anim calcmode="lin" valueType="num">
                                      <p:cBhvr>
                                        <p:cTn id="19" dur="500" fill="hold"/>
                                        <p:tgtEl>
                                          <p:spTgt spid="5"/>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908636" y="1612268"/>
            <a:ext cx="1535551" cy="1535546"/>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 name="组合 2"/>
          <p:cNvGrpSpPr/>
          <p:nvPr/>
        </p:nvGrpSpPr>
        <p:grpSpPr>
          <a:xfrm>
            <a:off x="4591739" y="1612268"/>
            <a:ext cx="1535551" cy="1535546"/>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 name="组合 5"/>
          <p:cNvGrpSpPr/>
          <p:nvPr/>
        </p:nvGrpSpPr>
        <p:grpSpPr>
          <a:xfrm>
            <a:off x="3255270" y="1593785"/>
            <a:ext cx="1535551" cy="1535546"/>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9" name="组合 8"/>
          <p:cNvGrpSpPr/>
          <p:nvPr/>
        </p:nvGrpSpPr>
        <p:grpSpPr>
          <a:xfrm>
            <a:off x="1848543" y="1596332"/>
            <a:ext cx="1535551" cy="1535546"/>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5" name="矩形 14"/>
          <p:cNvSpPr/>
          <p:nvPr/>
        </p:nvSpPr>
        <p:spPr>
          <a:xfrm>
            <a:off x="2171324" y="1883757"/>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马</a:t>
            </a:r>
          </a:p>
        </p:txBody>
      </p:sp>
      <p:sp>
        <p:nvSpPr>
          <p:cNvPr id="16" name="矩形 15"/>
          <p:cNvSpPr/>
          <p:nvPr/>
        </p:nvSpPr>
        <p:spPr>
          <a:xfrm>
            <a:off x="3593103" y="1867330"/>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上</a:t>
            </a:r>
          </a:p>
        </p:txBody>
      </p:sp>
      <p:sp>
        <p:nvSpPr>
          <p:cNvPr id="17" name="矩形 16"/>
          <p:cNvSpPr/>
          <p:nvPr/>
        </p:nvSpPr>
        <p:spPr>
          <a:xfrm>
            <a:off x="4966316" y="1877404"/>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开</a:t>
            </a:r>
          </a:p>
        </p:txBody>
      </p:sp>
      <p:sp>
        <p:nvSpPr>
          <p:cNvPr id="18" name="矩形 17"/>
          <p:cNvSpPr/>
          <p:nvPr/>
        </p:nvSpPr>
        <p:spPr>
          <a:xfrm>
            <a:off x="6279359" y="1867330"/>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始</a:t>
            </a:r>
          </a:p>
        </p:txBody>
      </p:sp>
      <p:sp>
        <p:nvSpPr>
          <p:cNvPr id="41" name="椭圆 40"/>
          <p:cNvSpPr/>
          <p:nvPr/>
        </p:nvSpPr>
        <p:spPr>
          <a:xfrm>
            <a:off x="4598197" y="3288996"/>
            <a:ext cx="500908" cy="500908"/>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5740527" y="3513307"/>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575410" y="351366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279076" y="3632005"/>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198665" y="351832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085391" y="3510821"/>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576425" y="364222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873480" y="3545432"/>
            <a:ext cx="250454" cy="250454"/>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750128" y="3512025"/>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174703" y="3520080"/>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382889" y="3569216"/>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923888" y="3329522"/>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093506" y="3642512"/>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529502" y="336561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229178" y="3457466"/>
            <a:ext cx="322151" cy="322151"/>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099105" y="3510203"/>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230014" y="351353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4804" y="364476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795496" y="3330265"/>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713791" y="356659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16637" y="3372814"/>
            <a:ext cx="137389" cy="13738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7753607" y="3504242"/>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7982910"/>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2000" fill="hold" nodeType="afterEffect" p14:presetBounceEnd="4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8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48000">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14:presetBounceEnd="4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8000">
                                          <p:cBhvr additive="base">
                                            <p:cTn id="11" dur="10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14:presetBounceEnd="48000">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14:bounceEnd="48000">
                                          <p:cBhvr additive="base">
                                            <p:cTn id="15" dur="1000" fill="hold"/>
                                            <p:tgtEl>
                                              <p:spTgt spid="3"/>
                                            </p:tgtEl>
                                            <p:attrNameLst>
                                              <p:attrName>ppt_x</p:attrName>
                                            </p:attrNameLst>
                                          </p:cBhvr>
                                          <p:tavLst>
                                            <p:tav tm="0">
                                              <p:val>
                                                <p:strVal val="1+#ppt_w/2"/>
                                              </p:val>
                                            </p:tav>
                                            <p:tav tm="100000">
                                              <p:val>
                                                <p:strVal val="#ppt_x"/>
                                              </p:val>
                                            </p:tav>
                                          </p:tavLst>
                                        </p:anim>
                                        <p:anim calcmode="lin" valueType="num" p14:bounceEnd="48000">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14:presetBounceEnd="48000">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14:bounceEnd="48000">
                                          <p:cBhvr additive="base">
                                            <p:cTn id="19" dur="1000" fill="hold"/>
                                            <p:tgtEl>
                                              <p:spTgt spid="12"/>
                                            </p:tgtEl>
                                            <p:attrNameLst>
                                              <p:attrName>ppt_x</p:attrName>
                                            </p:attrNameLst>
                                          </p:cBhvr>
                                          <p:tavLst>
                                            <p:tav tm="0">
                                              <p:val>
                                                <p:strVal val="1+#ppt_w/2"/>
                                              </p:val>
                                            </p:tav>
                                            <p:tav tm="100000">
                                              <p:val>
                                                <p:strVal val="#ppt_x"/>
                                              </p:val>
                                            </p:tav>
                                          </p:tavLst>
                                        </p:anim>
                                        <p:anim calcmode="lin" valueType="num" p14:bounceEnd="48000">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1)">
                                          <p:cBhvr>
                                            <p:cTn id="24" dur="1000"/>
                                            <p:tgtEl>
                                              <p:spTgt spid="15"/>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1000"/>
                                            <p:tgtEl>
                                              <p:spTgt spid="16"/>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7"/>
                                            </p:tgtEl>
                                            <p:attrNameLst>
                                              <p:attrName>style.visibility</p:attrName>
                                            </p:attrNameLst>
                                          </p:cBhvr>
                                          <p:to>
                                            <p:strVal val="visible"/>
                                          </p:to>
                                        </p:set>
                                        <p:animEffect transition="in" filter="wheel(1)">
                                          <p:cBhvr>
                                            <p:cTn id="30" dur="1000"/>
                                            <p:tgtEl>
                                              <p:spTgt spid="17"/>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8"/>
                                            </p:tgtEl>
                                            <p:attrNameLst>
                                              <p:attrName>style.visibility</p:attrName>
                                            </p:attrNameLst>
                                          </p:cBhvr>
                                          <p:to>
                                            <p:strVal val="visible"/>
                                          </p:to>
                                        </p:set>
                                        <p:animEffect transition="in" filter="wheel(1)">
                                          <p:cBhvr>
                                            <p:cTn id="33" dur="1000"/>
                                            <p:tgtEl>
                                              <p:spTgt spid="18"/>
                                            </p:tgtEl>
                                          </p:cBhvr>
                                        </p:animEffect>
                                      </p:childTnLst>
                                    </p:cTn>
                                  </p:par>
                                </p:childTnLst>
                              </p:cTn>
                            </p:par>
                            <p:par>
                              <p:cTn id="34" fill="hold">
                                <p:stCondLst>
                                  <p:cond delay="3100"/>
                                </p:stCondLst>
                                <p:childTnLst>
                                  <p:par>
                                    <p:cTn id="35" presetID="53" presetClass="entr" presetSubtype="16"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Effect transition="in" filter="fade">
                                          <p:cBhvr>
                                            <p:cTn id="74" dur="500"/>
                                            <p:tgtEl>
                                              <p:spTgt spid="48"/>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Effect transition="in" filter="fade">
                                          <p:cBhvr>
                                            <p:cTn id="79" dur="500"/>
                                            <p:tgtEl>
                                              <p:spTgt spid="4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animEffect transition="in" filter="fade">
                                          <p:cBhvr>
                                            <p:cTn id="84" dur="500"/>
                                            <p:tgtEl>
                                              <p:spTgt spid="5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fltVal val="0"/>
                                              </p:val>
                                            </p:tav>
                                            <p:tav tm="100000">
                                              <p:val>
                                                <p:strVal val="#ppt_w"/>
                                              </p:val>
                                            </p:tav>
                                          </p:tavLst>
                                        </p:anim>
                                        <p:anim calcmode="lin" valueType="num">
                                          <p:cBhvr>
                                            <p:cTn id="88" dur="500" fill="hold"/>
                                            <p:tgtEl>
                                              <p:spTgt spid="51"/>
                                            </p:tgtEl>
                                            <p:attrNameLst>
                                              <p:attrName>ppt_h</p:attrName>
                                            </p:attrNameLst>
                                          </p:cBhvr>
                                          <p:tavLst>
                                            <p:tav tm="0">
                                              <p:val>
                                                <p:fltVal val="0"/>
                                              </p:val>
                                            </p:tav>
                                            <p:tav tm="100000">
                                              <p:val>
                                                <p:strVal val="#ppt_h"/>
                                              </p:val>
                                            </p:tav>
                                          </p:tavLst>
                                        </p:anim>
                                        <p:animEffect transition="in" filter="fade">
                                          <p:cBhvr>
                                            <p:cTn id="89" dur="500"/>
                                            <p:tgtEl>
                                              <p:spTgt spid="51"/>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4"/>
                                            </p:tgtEl>
                                            <p:attrNameLst>
                                              <p:attrName>style.visibility</p:attrName>
                                            </p:attrNameLst>
                                          </p:cBhvr>
                                          <p:to>
                                            <p:strVal val="visible"/>
                                          </p:to>
                                        </p:set>
                                        <p:anim calcmode="lin" valueType="num">
                                          <p:cBhvr>
                                            <p:cTn id="102" dur="500" fill="hold"/>
                                            <p:tgtEl>
                                              <p:spTgt spid="54"/>
                                            </p:tgtEl>
                                            <p:attrNameLst>
                                              <p:attrName>ppt_w</p:attrName>
                                            </p:attrNameLst>
                                          </p:cBhvr>
                                          <p:tavLst>
                                            <p:tav tm="0">
                                              <p:val>
                                                <p:fltVal val="0"/>
                                              </p:val>
                                            </p:tav>
                                            <p:tav tm="100000">
                                              <p:val>
                                                <p:strVal val="#ppt_w"/>
                                              </p:val>
                                            </p:tav>
                                          </p:tavLst>
                                        </p:anim>
                                        <p:anim calcmode="lin" valueType="num">
                                          <p:cBhvr>
                                            <p:cTn id="103" dur="500" fill="hold"/>
                                            <p:tgtEl>
                                              <p:spTgt spid="54"/>
                                            </p:tgtEl>
                                            <p:attrNameLst>
                                              <p:attrName>ppt_h</p:attrName>
                                            </p:attrNameLst>
                                          </p:cBhvr>
                                          <p:tavLst>
                                            <p:tav tm="0">
                                              <p:val>
                                                <p:fltVal val="0"/>
                                              </p:val>
                                            </p:tav>
                                            <p:tav tm="100000">
                                              <p:val>
                                                <p:strVal val="#ppt_h"/>
                                              </p:val>
                                            </p:tav>
                                          </p:tavLst>
                                        </p:anim>
                                        <p:animEffect transition="in" filter="fade">
                                          <p:cBhvr>
                                            <p:cTn id="104" dur="500"/>
                                            <p:tgtEl>
                                              <p:spTgt spid="54"/>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p:cTn id="107" dur="500" fill="hold"/>
                                            <p:tgtEl>
                                              <p:spTgt spid="55"/>
                                            </p:tgtEl>
                                            <p:attrNameLst>
                                              <p:attrName>ppt_w</p:attrName>
                                            </p:attrNameLst>
                                          </p:cBhvr>
                                          <p:tavLst>
                                            <p:tav tm="0">
                                              <p:val>
                                                <p:fltVal val="0"/>
                                              </p:val>
                                            </p:tav>
                                            <p:tav tm="100000">
                                              <p:val>
                                                <p:strVal val="#ppt_w"/>
                                              </p:val>
                                            </p:tav>
                                          </p:tavLst>
                                        </p:anim>
                                        <p:anim calcmode="lin" valueType="num">
                                          <p:cBhvr>
                                            <p:cTn id="108" dur="500" fill="hold"/>
                                            <p:tgtEl>
                                              <p:spTgt spid="55"/>
                                            </p:tgtEl>
                                            <p:attrNameLst>
                                              <p:attrName>ppt_h</p:attrName>
                                            </p:attrNameLst>
                                          </p:cBhvr>
                                          <p:tavLst>
                                            <p:tav tm="0">
                                              <p:val>
                                                <p:fltVal val="0"/>
                                              </p:val>
                                            </p:tav>
                                            <p:tav tm="100000">
                                              <p:val>
                                                <p:strVal val="#ppt_h"/>
                                              </p:val>
                                            </p:tav>
                                          </p:tavLst>
                                        </p:anim>
                                        <p:animEffect transition="in" filter="fade">
                                          <p:cBhvr>
                                            <p:cTn id="109" dur="500"/>
                                            <p:tgtEl>
                                              <p:spTgt spid="55"/>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57"/>
                                            </p:tgtEl>
                                            <p:attrNameLst>
                                              <p:attrName>style.visibility</p:attrName>
                                            </p:attrNameLst>
                                          </p:cBhvr>
                                          <p:to>
                                            <p:strVal val="visible"/>
                                          </p:to>
                                        </p:set>
                                        <p:anim calcmode="lin" valueType="num">
                                          <p:cBhvr>
                                            <p:cTn id="117" dur="500" fill="hold"/>
                                            <p:tgtEl>
                                              <p:spTgt spid="57"/>
                                            </p:tgtEl>
                                            <p:attrNameLst>
                                              <p:attrName>ppt_w</p:attrName>
                                            </p:attrNameLst>
                                          </p:cBhvr>
                                          <p:tavLst>
                                            <p:tav tm="0">
                                              <p:val>
                                                <p:fltVal val="0"/>
                                              </p:val>
                                            </p:tav>
                                            <p:tav tm="100000">
                                              <p:val>
                                                <p:strVal val="#ppt_w"/>
                                              </p:val>
                                            </p:tav>
                                          </p:tavLst>
                                        </p:anim>
                                        <p:anim calcmode="lin" valueType="num">
                                          <p:cBhvr>
                                            <p:cTn id="118" dur="500" fill="hold"/>
                                            <p:tgtEl>
                                              <p:spTgt spid="57"/>
                                            </p:tgtEl>
                                            <p:attrNameLst>
                                              <p:attrName>ppt_h</p:attrName>
                                            </p:attrNameLst>
                                          </p:cBhvr>
                                          <p:tavLst>
                                            <p:tav tm="0">
                                              <p:val>
                                                <p:fltVal val="0"/>
                                              </p:val>
                                            </p:tav>
                                            <p:tav tm="100000">
                                              <p:val>
                                                <p:strVal val="#ppt_h"/>
                                              </p:val>
                                            </p:tav>
                                          </p:tavLst>
                                        </p:anim>
                                        <p:animEffect transition="in" filter="fade">
                                          <p:cBhvr>
                                            <p:cTn id="119" dur="500"/>
                                            <p:tgtEl>
                                              <p:spTgt spid="57"/>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 calcmode="lin" valueType="num">
                                          <p:cBhvr>
                                            <p:cTn id="122" dur="500" fill="hold"/>
                                            <p:tgtEl>
                                              <p:spTgt spid="58"/>
                                            </p:tgtEl>
                                            <p:attrNameLst>
                                              <p:attrName>ppt_w</p:attrName>
                                            </p:attrNameLst>
                                          </p:cBhvr>
                                          <p:tavLst>
                                            <p:tav tm="0">
                                              <p:val>
                                                <p:fltVal val="0"/>
                                              </p:val>
                                            </p:tav>
                                            <p:tav tm="100000">
                                              <p:val>
                                                <p:strVal val="#ppt_w"/>
                                              </p:val>
                                            </p:tav>
                                          </p:tavLst>
                                        </p:anim>
                                        <p:anim calcmode="lin" valueType="num">
                                          <p:cBhvr>
                                            <p:cTn id="123" dur="500" fill="hold"/>
                                            <p:tgtEl>
                                              <p:spTgt spid="58"/>
                                            </p:tgtEl>
                                            <p:attrNameLst>
                                              <p:attrName>ppt_h</p:attrName>
                                            </p:attrNameLst>
                                          </p:cBhvr>
                                          <p:tavLst>
                                            <p:tav tm="0">
                                              <p:val>
                                                <p:fltVal val="0"/>
                                              </p:val>
                                            </p:tav>
                                            <p:tav tm="100000">
                                              <p:val>
                                                <p:strVal val="#ppt_h"/>
                                              </p:val>
                                            </p:tav>
                                          </p:tavLst>
                                        </p:anim>
                                        <p:animEffect transition="in" filter="fade">
                                          <p:cBhvr>
                                            <p:cTn id="124" dur="500"/>
                                            <p:tgtEl>
                                              <p:spTgt spid="58"/>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500" fill="hold"/>
                                            <p:tgtEl>
                                              <p:spTgt spid="59"/>
                                            </p:tgtEl>
                                            <p:attrNameLst>
                                              <p:attrName>ppt_w</p:attrName>
                                            </p:attrNameLst>
                                          </p:cBhvr>
                                          <p:tavLst>
                                            <p:tav tm="0">
                                              <p:val>
                                                <p:fltVal val="0"/>
                                              </p:val>
                                            </p:tav>
                                            <p:tav tm="100000">
                                              <p:val>
                                                <p:strVal val="#ppt_w"/>
                                              </p:val>
                                            </p:tav>
                                          </p:tavLst>
                                        </p:anim>
                                        <p:anim calcmode="lin" valueType="num">
                                          <p:cBhvr>
                                            <p:cTn id="128" dur="500" fill="hold"/>
                                            <p:tgtEl>
                                              <p:spTgt spid="59"/>
                                            </p:tgtEl>
                                            <p:attrNameLst>
                                              <p:attrName>ppt_h</p:attrName>
                                            </p:attrNameLst>
                                          </p:cBhvr>
                                          <p:tavLst>
                                            <p:tav tm="0">
                                              <p:val>
                                                <p:fltVal val="0"/>
                                              </p:val>
                                            </p:tav>
                                            <p:tav tm="100000">
                                              <p:val>
                                                <p:strVal val="#ppt_h"/>
                                              </p:val>
                                            </p:tav>
                                          </p:tavLst>
                                        </p:anim>
                                        <p:animEffect transition="in" filter="fade">
                                          <p:cBhvr>
                                            <p:cTn id="129" dur="500"/>
                                            <p:tgtEl>
                                              <p:spTgt spid="59"/>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60"/>
                                            </p:tgtEl>
                                            <p:attrNameLst>
                                              <p:attrName>style.visibility</p:attrName>
                                            </p:attrNameLst>
                                          </p:cBhvr>
                                          <p:to>
                                            <p:strVal val="visible"/>
                                          </p:to>
                                        </p:set>
                                        <p:anim calcmode="lin" valueType="num">
                                          <p:cBhvr>
                                            <p:cTn id="132" dur="500" fill="hold"/>
                                            <p:tgtEl>
                                              <p:spTgt spid="60"/>
                                            </p:tgtEl>
                                            <p:attrNameLst>
                                              <p:attrName>ppt_w</p:attrName>
                                            </p:attrNameLst>
                                          </p:cBhvr>
                                          <p:tavLst>
                                            <p:tav tm="0">
                                              <p:val>
                                                <p:fltVal val="0"/>
                                              </p:val>
                                            </p:tav>
                                            <p:tav tm="100000">
                                              <p:val>
                                                <p:strVal val="#ppt_w"/>
                                              </p:val>
                                            </p:tav>
                                          </p:tavLst>
                                        </p:anim>
                                        <p:anim calcmode="lin" valueType="num">
                                          <p:cBhvr>
                                            <p:cTn id="133" dur="500" fill="hold"/>
                                            <p:tgtEl>
                                              <p:spTgt spid="60"/>
                                            </p:tgtEl>
                                            <p:attrNameLst>
                                              <p:attrName>ppt_h</p:attrName>
                                            </p:attrNameLst>
                                          </p:cBhvr>
                                          <p:tavLst>
                                            <p:tav tm="0">
                                              <p:val>
                                                <p:fltVal val="0"/>
                                              </p:val>
                                            </p:tav>
                                            <p:tav tm="100000">
                                              <p:val>
                                                <p:strVal val="#ppt_h"/>
                                              </p:val>
                                            </p:tav>
                                          </p:tavLst>
                                        </p:anim>
                                        <p:animEffect transition="in" filter="fade">
                                          <p:cBhvr>
                                            <p:cTn id="134" dur="500"/>
                                            <p:tgtEl>
                                              <p:spTgt spid="60"/>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61"/>
                                            </p:tgtEl>
                                            <p:attrNameLst>
                                              <p:attrName>style.visibility</p:attrName>
                                            </p:attrNameLst>
                                          </p:cBhvr>
                                          <p:to>
                                            <p:strVal val="visible"/>
                                          </p:to>
                                        </p:set>
                                        <p:anim calcmode="lin" valueType="num">
                                          <p:cBhvr>
                                            <p:cTn id="137" dur="500" fill="hold"/>
                                            <p:tgtEl>
                                              <p:spTgt spid="61"/>
                                            </p:tgtEl>
                                            <p:attrNameLst>
                                              <p:attrName>ppt_w</p:attrName>
                                            </p:attrNameLst>
                                          </p:cBhvr>
                                          <p:tavLst>
                                            <p:tav tm="0">
                                              <p:val>
                                                <p:fltVal val="0"/>
                                              </p:val>
                                            </p:tav>
                                            <p:tav tm="100000">
                                              <p:val>
                                                <p:strVal val="#ppt_w"/>
                                              </p:val>
                                            </p:tav>
                                          </p:tavLst>
                                        </p:anim>
                                        <p:anim calcmode="lin" valueType="num">
                                          <p:cBhvr>
                                            <p:cTn id="138" dur="500" fill="hold"/>
                                            <p:tgtEl>
                                              <p:spTgt spid="61"/>
                                            </p:tgtEl>
                                            <p:attrNameLst>
                                              <p:attrName>ppt_h</p:attrName>
                                            </p:attrNameLst>
                                          </p:cBhvr>
                                          <p:tavLst>
                                            <p:tav tm="0">
                                              <p:val>
                                                <p:fltVal val="0"/>
                                              </p:val>
                                            </p:tav>
                                            <p:tav tm="100000">
                                              <p:val>
                                                <p:strVal val="#ppt_h"/>
                                              </p:val>
                                            </p:tav>
                                          </p:tavLst>
                                        </p:anim>
                                        <p:animEffect transition="in" filter="fade">
                                          <p:cBhvr>
                                            <p:cTn id="139" dur="500"/>
                                            <p:tgtEl>
                                              <p:spTgt spid="61"/>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62"/>
                                            </p:tgtEl>
                                            <p:attrNameLst>
                                              <p:attrName>style.visibility</p:attrName>
                                            </p:attrNameLst>
                                          </p:cBhvr>
                                          <p:to>
                                            <p:strVal val="visible"/>
                                          </p:to>
                                        </p:set>
                                        <p:anim calcmode="lin" valueType="num">
                                          <p:cBhvr>
                                            <p:cTn id="142" dur="500" fill="hold"/>
                                            <p:tgtEl>
                                              <p:spTgt spid="62"/>
                                            </p:tgtEl>
                                            <p:attrNameLst>
                                              <p:attrName>ppt_w</p:attrName>
                                            </p:attrNameLst>
                                          </p:cBhvr>
                                          <p:tavLst>
                                            <p:tav tm="0">
                                              <p:val>
                                                <p:fltVal val="0"/>
                                              </p:val>
                                            </p:tav>
                                            <p:tav tm="100000">
                                              <p:val>
                                                <p:strVal val="#ppt_w"/>
                                              </p:val>
                                            </p:tav>
                                          </p:tavLst>
                                        </p:anim>
                                        <p:anim calcmode="lin" valueType="num">
                                          <p:cBhvr>
                                            <p:cTn id="143" dur="500" fill="hold"/>
                                            <p:tgtEl>
                                              <p:spTgt spid="62"/>
                                            </p:tgtEl>
                                            <p:attrNameLst>
                                              <p:attrName>ppt_h</p:attrName>
                                            </p:attrNameLst>
                                          </p:cBhvr>
                                          <p:tavLst>
                                            <p:tav tm="0">
                                              <p:val>
                                                <p:fltVal val="0"/>
                                              </p:val>
                                            </p:tav>
                                            <p:tav tm="100000">
                                              <p:val>
                                                <p:strVal val="#ppt_h"/>
                                              </p:val>
                                            </p:tav>
                                          </p:tavLst>
                                        </p:anim>
                                        <p:animEffect transition="in" filter="fade">
                                          <p:cBhvr>
                                            <p:cTn id="14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2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1+#ppt_w/2"/>
                                              </p:val>
                                            </p:tav>
                                            <p:tav tm="100000">
                                              <p:val>
                                                <p:strVal val="#ppt_x"/>
                                              </p:val>
                                            </p:tav>
                                          </p:tavLst>
                                        </p:anim>
                                        <p:anim calcmode="lin" valueType="num">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1)">
                                          <p:cBhvr>
                                            <p:cTn id="24" dur="1000"/>
                                            <p:tgtEl>
                                              <p:spTgt spid="15"/>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1000"/>
                                            <p:tgtEl>
                                              <p:spTgt spid="16"/>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7"/>
                                            </p:tgtEl>
                                            <p:attrNameLst>
                                              <p:attrName>style.visibility</p:attrName>
                                            </p:attrNameLst>
                                          </p:cBhvr>
                                          <p:to>
                                            <p:strVal val="visible"/>
                                          </p:to>
                                        </p:set>
                                        <p:animEffect transition="in" filter="wheel(1)">
                                          <p:cBhvr>
                                            <p:cTn id="30" dur="1000"/>
                                            <p:tgtEl>
                                              <p:spTgt spid="17"/>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8"/>
                                            </p:tgtEl>
                                            <p:attrNameLst>
                                              <p:attrName>style.visibility</p:attrName>
                                            </p:attrNameLst>
                                          </p:cBhvr>
                                          <p:to>
                                            <p:strVal val="visible"/>
                                          </p:to>
                                        </p:set>
                                        <p:animEffect transition="in" filter="wheel(1)">
                                          <p:cBhvr>
                                            <p:cTn id="33" dur="1000"/>
                                            <p:tgtEl>
                                              <p:spTgt spid="18"/>
                                            </p:tgtEl>
                                          </p:cBhvr>
                                        </p:animEffect>
                                      </p:childTnLst>
                                    </p:cTn>
                                  </p:par>
                                </p:childTnLst>
                              </p:cTn>
                            </p:par>
                            <p:par>
                              <p:cTn id="34" fill="hold">
                                <p:stCondLst>
                                  <p:cond delay="3100"/>
                                </p:stCondLst>
                                <p:childTnLst>
                                  <p:par>
                                    <p:cTn id="35" presetID="53" presetClass="entr" presetSubtype="16"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Effect transition="in" filter="fade">
                                          <p:cBhvr>
                                            <p:cTn id="74" dur="500"/>
                                            <p:tgtEl>
                                              <p:spTgt spid="48"/>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Effect transition="in" filter="fade">
                                          <p:cBhvr>
                                            <p:cTn id="79" dur="500"/>
                                            <p:tgtEl>
                                              <p:spTgt spid="4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animEffect transition="in" filter="fade">
                                          <p:cBhvr>
                                            <p:cTn id="84" dur="500"/>
                                            <p:tgtEl>
                                              <p:spTgt spid="5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fltVal val="0"/>
                                              </p:val>
                                            </p:tav>
                                            <p:tav tm="100000">
                                              <p:val>
                                                <p:strVal val="#ppt_w"/>
                                              </p:val>
                                            </p:tav>
                                          </p:tavLst>
                                        </p:anim>
                                        <p:anim calcmode="lin" valueType="num">
                                          <p:cBhvr>
                                            <p:cTn id="88" dur="500" fill="hold"/>
                                            <p:tgtEl>
                                              <p:spTgt spid="51"/>
                                            </p:tgtEl>
                                            <p:attrNameLst>
                                              <p:attrName>ppt_h</p:attrName>
                                            </p:attrNameLst>
                                          </p:cBhvr>
                                          <p:tavLst>
                                            <p:tav tm="0">
                                              <p:val>
                                                <p:fltVal val="0"/>
                                              </p:val>
                                            </p:tav>
                                            <p:tav tm="100000">
                                              <p:val>
                                                <p:strVal val="#ppt_h"/>
                                              </p:val>
                                            </p:tav>
                                          </p:tavLst>
                                        </p:anim>
                                        <p:animEffect transition="in" filter="fade">
                                          <p:cBhvr>
                                            <p:cTn id="89" dur="500"/>
                                            <p:tgtEl>
                                              <p:spTgt spid="51"/>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4"/>
                                            </p:tgtEl>
                                            <p:attrNameLst>
                                              <p:attrName>style.visibility</p:attrName>
                                            </p:attrNameLst>
                                          </p:cBhvr>
                                          <p:to>
                                            <p:strVal val="visible"/>
                                          </p:to>
                                        </p:set>
                                        <p:anim calcmode="lin" valueType="num">
                                          <p:cBhvr>
                                            <p:cTn id="102" dur="500" fill="hold"/>
                                            <p:tgtEl>
                                              <p:spTgt spid="54"/>
                                            </p:tgtEl>
                                            <p:attrNameLst>
                                              <p:attrName>ppt_w</p:attrName>
                                            </p:attrNameLst>
                                          </p:cBhvr>
                                          <p:tavLst>
                                            <p:tav tm="0">
                                              <p:val>
                                                <p:fltVal val="0"/>
                                              </p:val>
                                            </p:tav>
                                            <p:tav tm="100000">
                                              <p:val>
                                                <p:strVal val="#ppt_w"/>
                                              </p:val>
                                            </p:tav>
                                          </p:tavLst>
                                        </p:anim>
                                        <p:anim calcmode="lin" valueType="num">
                                          <p:cBhvr>
                                            <p:cTn id="103" dur="500" fill="hold"/>
                                            <p:tgtEl>
                                              <p:spTgt spid="54"/>
                                            </p:tgtEl>
                                            <p:attrNameLst>
                                              <p:attrName>ppt_h</p:attrName>
                                            </p:attrNameLst>
                                          </p:cBhvr>
                                          <p:tavLst>
                                            <p:tav tm="0">
                                              <p:val>
                                                <p:fltVal val="0"/>
                                              </p:val>
                                            </p:tav>
                                            <p:tav tm="100000">
                                              <p:val>
                                                <p:strVal val="#ppt_h"/>
                                              </p:val>
                                            </p:tav>
                                          </p:tavLst>
                                        </p:anim>
                                        <p:animEffect transition="in" filter="fade">
                                          <p:cBhvr>
                                            <p:cTn id="104" dur="500"/>
                                            <p:tgtEl>
                                              <p:spTgt spid="54"/>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p:cTn id="107" dur="500" fill="hold"/>
                                            <p:tgtEl>
                                              <p:spTgt spid="55"/>
                                            </p:tgtEl>
                                            <p:attrNameLst>
                                              <p:attrName>ppt_w</p:attrName>
                                            </p:attrNameLst>
                                          </p:cBhvr>
                                          <p:tavLst>
                                            <p:tav tm="0">
                                              <p:val>
                                                <p:fltVal val="0"/>
                                              </p:val>
                                            </p:tav>
                                            <p:tav tm="100000">
                                              <p:val>
                                                <p:strVal val="#ppt_w"/>
                                              </p:val>
                                            </p:tav>
                                          </p:tavLst>
                                        </p:anim>
                                        <p:anim calcmode="lin" valueType="num">
                                          <p:cBhvr>
                                            <p:cTn id="108" dur="500" fill="hold"/>
                                            <p:tgtEl>
                                              <p:spTgt spid="55"/>
                                            </p:tgtEl>
                                            <p:attrNameLst>
                                              <p:attrName>ppt_h</p:attrName>
                                            </p:attrNameLst>
                                          </p:cBhvr>
                                          <p:tavLst>
                                            <p:tav tm="0">
                                              <p:val>
                                                <p:fltVal val="0"/>
                                              </p:val>
                                            </p:tav>
                                            <p:tav tm="100000">
                                              <p:val>
                                                <p:strVal val="#ppt_h"/>
                                              </p:val>
                                            </p:tav>
                                          </p:tavLst>
                                        </p:anim>
                                        <p:animEffect transition="in" filter="fade">
                                          <p:cBhvr>
                                            <p:cTn id="109" dur="500"/>
                                            <p:tgtEl>
                                              <p:spTgt spid="55"/>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57"/>
                                            </p:tgtEl>
                                            <p:attrNameLst>
                                              <p:attrName>style.visibility</p:attrName>
                                            </p:attrNameLst>
                                          </p:cBhvr>
                                          <p:to>
                                            <p:strVal val="visible"/>
                                          </p:to>
                                        </p:set>
                                        <p:anim calcmode="lin" valueType="num">
                                          <p:cBhvr>
                                            <p:cTn id="117" dur="500" fill="hold"/>
                                            <p:tgtEl>
                                              <p:spTgt spid="57"/>
                                            </p:tgtEl>
                                            <p:attrNameLst>
                                              <p:attrName>ppt_w</p:attrName>
                                            </p:attrNameLst>
                                          </p:cBhvr>
                                          <p:tavLst>
                                            <p:tav tm="0">
                                              <p:val>
                                                <p:fltVal val="0"/>
                                              </p:val>
                                            </p:tav>
                                            <p:tav tm="100000">
                                              <p:val>
                                                <p:strVal val="#ppt_w"/>
                                              </p:val>
                                            </p:tav>
                                          </p:tavLst>
                                        </p:anim>
                                        <p:anim calcmode="lin" valueType="num">
                                          <p:cBhvr>
                                            <p:cTn id="118" dur="500" fill="hold"/>
                                            <p:tgtEl>
                                              <p:spTgt spid="57"/>
                                            </p:tgtEl>
                                            <p:attrNameLst>
                                              <p:attrName>ppt_h</p:attrName>
                                            </p:attrNameLst>
                                          </p:cBhvr>
                                          <p:tavLst>
                                            <p:tav tm="0">
                                              <p:val>
                                                <p:fltVal val="0"/>
                                              </p:val>
                                            </p:tav>
                                            <p:tav tm="100000">
                                              <p:val>
                                                <p:strVal val="#ppt_h"/>
                                              </p:val>
                                            </p:tav>
                                          </p:tavLst>
                                        </p:anim>
                                        <p:animEffect transition="in" filter="fade">
                                          <p:cBhvr>
                                            <p:cTn id="119" dur="500"/>
                                            <p:tgtEl>
                                              <p:spTgt spid="57"/>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 calcmode="lin" valueType="num">
                                          <p:cBhvr>
                                            <p:cTn id="122" dur="500" fill="hold"/>
                                            <p:tgtEl>
                                              <p:spTgt spid="58"/>
                                            </p:tgtEl>
                                            <p:attrNameLst>
                                              <p:attrName>ppt_w</p:attrName>
                                            </p:attrNameLst>
                                          </p:cBhvr>
                                          <p:tavLst>
                                            <p:tav tm="0">
                                              <p:val>
                                                <p:fltVal val="0"/>
                                              </p:val>
                                            </p:tav>
                                            <p:tav tm="100000">
                                              <p:val>
                                                <p:strVal val="#ppt_w"/>
                                              </p:val>
                                            </p:tav>
                                          </p:tavLst>
                                        </p:anim>
                                        <p:anim calcmode="lin" valueType="num">
                                          <p:cBhvr>
                                            <p:cTn id="123" dur="500" fill="hold"/>
                                            <p:tgtEl>
                                              <p:spTgt spid="58"/>
                                            </p:tgtEl>
                                            <p:attrNameLst>
                                              <p:attrName>ppt_h</p:attrName>
                                            </p:attrNameLst>
                                          </p:cBhvr>
                                          <p:tavLst>
                                            <p:tav tm="0">
                                              <p:val>
                                                <p:fltVal val="0"/>
                                              </p:val>
                                            </p:tav>
                                            <p:tav tm="100000">
                                              <p:val>
                                                <p:strVal val="#ppt_h"/>
                                              </p:val>
                                            </p:tav>
                                          </p:tavLst>
                                        </p:anim>
                                        <p:animEffect transition="in" filter="fade">
                                          <p:cBhvr>
                                            <p:cTn id="124" dur="500"/>
                                            <p:tgtEl>
                                              <p:spTgt spid="58"/>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500" fill="hold"/>
                                            <p:tgtEl>
                                              <p:spTgt spid="59"/>
                                            </p:tgtEl>
                                            <p:attrNameLst>
                                              <p:attrName>ppt_w</p:attrName>
                                            </p:attrNameLst>
                                          </p:cBhvr>
                                          <p:tavLst>
                                            <p:tav tm="0">
                                              <p:val>
                                                <p:fltVal val="0"/>
                                              </p:val>
                                            </p:tav>
                                            <p:tav tm="100000">
                                              <p:val>
                                                <p:strVal val="#ppt_w"/>
                                              </p:val>
                                            </p:tav>
                                          </p:tavLst>
                                        </p:anim>
                                        <p:anim calcmode="lin" valueType="num">
                                          <p:cBhvr>
                                            <p:cTn id="128" dur="500" fill="hold"/>
                                            <p:tgtEl>
                                              <p:spTgt spid="59"/>
                                            </p:tgtEl>
                                            <p:attrNameLst>
                                              <p:attrName>ppt_h</p:attrName>
                                            </p:attrNameLst>
                                          </p:cBhvr>
                                          <p:tavLst>
                                            <p:tav tm="0">
                                              <p:val>
                                                <p:fltVal val="0"/>
                                              </p:val>
                                            </p:tav>
                                            <p:tav tm="100000">
                                              <p:val>
                                                <p:strVal val="#ppt_h"/>
                                              </p:val>
                                            </p:tav>
                                          </p:tavLst>
                                        </p:anim>
                                        <p:animEffect transition="in" filter="fade">
                                          <p:cBhvr>
                                            <p:cTn id="129" dur="500"/>
                                            <p:tgtEl>
                                              <p:spTgt spid="59"/>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60"/>
                                            </p:tgtEl>
                                            <p:attrNameLst>
                                              <p:attrName>style.visibility</p:attrName>
                                            </p:attrNameLst>
                                          </p:cBhvr>
                                          <p:to>
                                            <p:strVal val="visible"/>
                                          </p:to>
                                        </p:set>
                                        <p:anim calcmode="lin" valueType="num">
                                          <p:cBhvr>
                                            <p:cTn id="132" dur="500" fill="hold"/>
                                            <p:tgtEl>
                                              <p:spTgt spid="60"/>
                                            </p:tgtEl>
                                            <p:attrNameLst>
                                              <p:attrName>ppt_w</p:attrName>
                                            </p:attrNameLst>
                                          </p:cBhvr>
                                          <p:tavLst>
                                            <p:tav tm="0">
                                              <p:val>
                                                <p:fltVal val="0"/>
                                              </p:val>
                                            </p:tav>
                                            <p:tav tm="100000">
                                              <p:val>
                                                <p:strVal val="#ppt_w"/>
                                              </p:val>
                                            </p:tav>
                                          </p:tavLst>
                                        </p:anim>
                                        <p:anim calcmode="lin" valueType="num">
                                          <p:cBhvr>
                                            <p:cTn id="133" dur="500" fill="hold"/>
                                            <p:tgtEl>
                                              <p:spTgt spid="60"/>
                                            </p:tgtEl>
                                            <p:attrNameLst>
                                              <p:attrName>ppt_h</p:attrName>
                                            </p:attrNameLst>
                                          </p:cBhvr>
                                          <p:tavLst>
                                            <p:tav tm="0">
                                              <p:val>
                                                <p:fltVal val="0"/>
                                              </p:val>
                                            </p:tav>
                                            <p:tav tm="100000">
                                              <p:val>
                                                <p:strVal val="#ppt_h"/>
                                              </p:val>
                                            </p:tav>
                                          </p:tavLst>
                                        </p:anim>
                                        <p:animEffect transition="in" filter="fade">
                                          <p:cBhvr>
                                            <p:cTn id="134" dur="500"/>
                                            <p:tgtEl>
                                              <p:spTgt spid="60"/>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61"/>
                                            </p:tgtEl>
                                            <p:attrNameLst>
                                              <p:attrName>style.visibility</p:attrName>
                                            </p:attrNameLst>
                                          </p:cBhvr>
                                          <p:to>
                                            <p:strVal val="visible"/>
                                          </p:to>
                                        </p:set>
                                        <p:anim calcmode="lin" valueType="num">
                                          <p:cBhvr>
                                            <p:cTn id="137" dur="500" fill="hold"/>
                                            <p:tgtEl>
                                              <p:spTgt spid="61"/>
                                            </p:tgtEl>
                                            <p:attrNameLst>
                                              <p:attrName>ppt_w</p:attrName>
                                            </p:attrNameLst>
                                          </p:cBhvr>
                                          <p:tavLst>
                                            <p:tav tm="0">
                                              <p:val>
                                                <p:fltVal val="0"/>
                                              </p:val>
                                            </p:tav>
                                            <p:tav tm="100000">
                                              <p:val>
                                                <p:strVal val="#ppt_w"/>
                                              </p:val>
                                            </p:tav>
                                          </p:tavLst>
                                        </p:anim>
                                        <p:anim calcmode="lin" valueType="num">
                                          <p:cBhvr>
                                            <p:cTn id="138" dur="500" fill="hold"/>
                                            <p:tgtEl>
                                              <p:spTgt spid="61"/>
                                            </p:tgtEl>
                                            <p:attrNameLst>
                                              <p:attrName>ppt_h</p:attrName>
                                            </p:attrNameLst>
                                          </p:cBhvr>
                                          <p:tavLst>
                                            <p:tav tm="0">
                                              <p:val>
                                                <p:fltVal val="0"/>
                                              </p:val>
                                            </p:tav>
                                            <p:tav tm="100000">
                                              <p:val>
                                                <p:strVal val="#ppt_h"/>
                                              </p:val>
                                            </p:tav>
                                          </p:tavLst>
                                        </p:anim>
                                        <p:animEffect transition="in" filter="fade">
                                          <p:cBhvr>
                                            <p:cTn id="139" dur="500"/>
                                            <p:tgtEl>
                                              <p:spTgt spid="61"/>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62"/>
                                            </p:tgtEl>
                                            <p:attrNameLst>
                                              <p:attrName>style.visibility</p:attrName>
                                            </p:attrNameLst>
                                          </p:cBhvr>
                                          <p:to>
                                            <p:strVal val="visible"/>
                                          </p:to>
                                        </p:set>
                                        <p:anim calcmode="lin" valueType="num">
                                          <p:cBhvr>
                                            <p:cTn id="142" dur="500" fill="hold"/>
                                            <p:tgtEl>
                                              <p:spTgt spid="62"/>
                                            </p:tgtEl>
                                            <p:attrNameLst>
                                              <p:attrName>ppt_w</p:attrName>
                                            </p:attrNameLst>
                                          </p:cBhvr>
                                          <p:tavLst>
                                            <p:tav tm="0">
                                              <p:val>
                                                <p:fltVal val="0"/>
                                              </p:val>
                                            </p:tav>
                                            <p:tav tm="100000">
                                              <p:val>
                                                <p:strVal val="#ppt_w"/>
                                              </p:val>
                                            </p:tav>
                                          </p:tavLst>
                                        </p:anim>
                                        <p:anim calcmode="lin" valueType="num">
                                          <p:cBhvr>
                                            <p:cTn id="143" dur="500" fill="hold"/>
                                            <p:tgtEl>
                                              <p:spTgt spid="62"/>
                                            </p:tgtEl>
                                            <p:attrNameLst>
                                              <p:attrName>ppt_h</p:attrName>
                                            </p:attrNameLst>
                                          </p:cBhvr>
                                          <p:tavLst>
                                            <p:tav tm="0">
                                              <p:val>
                                                <p:fltVal val="0"/>
                                              </p:val>
                                            </p:tav>
                                            <p:tav tm="100000">
                                              <p:val>
                                                <p:strVal val="#ppt_h"/>
                                              </p:val>
                                            </p:tav>
                                          </p:tavLst>
                                        </p:anim>
                                        <p:animEffect transition="in" filter="fade">
                                          <p:cBhvr>
                                            <p:cTn id="14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13A6DC69-E997-4642-92D5-D2BED36D188C}"/>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84D6F6D4-C03B-4D9B-8549-34E005D1B97E}"/>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a:extLst>
              <a:ext uri="{FF2B5EF4-FFF2-40B4-BE49-F238E27FC236}">
                <a16:creationId xmlns:a16="http://schemas.microsoft.com/office/drawing/2014/main" id="{54364FF9-BA86-48E0-9D02-3088A6B26050}"/>
              </a:ext>
            </a:extLst>
          </p:cNvPr>
          <p:cNvSpPr/>
          <p:nvPr/>
        </p:nvSpPr>
        <p:spPr>
          <a:xfrm>
            <a:off x="214615" y="131571"/>
            <a:ext cx="1303896" cy="316369"/>
          </a:xfrm>
          <a:prstGeom prst="rect">
            <a:avLst/>
          </a:prstGeom>
        </p:spPr>
        <p:txBody>
          <a:bodyPr wrap="square">
            <a:spAutoFit/>
          </a:body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特点</a:t>
            </a:r>
            <a:r>
              <a:rPr lang="en-US" altLang="zh-CN" sz="1100" b="1" dirty="0">
                <a:solidFill>
                  <a:srgbClr val="FF0000"/>
                </a:solidFill>
                <a:latin typeface="微软雅黑" panose="020B0503020204020204" pitchFamily="34" charset="-122"/>
                <a:ea typeface="微软雅黑" panose="020B0503020204020204" pitchFamily="34" charset="-122"/>
              </a:rPr>
              <a:t>6</a:t>
            </a:r>
            <a:r>
              <a:rPr lang="zh-CN" altLang="en-US" sz="1100" b="1" dirty="0">
                <a:solidFill>
                  <a:srgbClr val="FF0000"/>
                </a:solidFill>
                <a:latin typeface="微软雅黑" panose="020B0503020204020204" pitchFamily="34" charset="-122"/>
                <a:ea typeface="微软雅黑" panose="020B0503020204020204" pitchFamily="34" charset="-122"/>
              </a:rPr>
              <a:t>：统计性</a:t>
            </a:r>
          </a:p>
        </p:txBody>
      </p:sp>
      <p:sp>
        <p:nvSpPr>
          <p:cNvPr id="12" name="文本框 11">
            <a:extLst>
              <a:ext uri="{FF2B5EF4-FFF2-40B4-BE49-F238E27FC236}">
                <a16:creationId xmlns:a16="http://schemas.microsoft.com/office/drawing/2014/main" id="{35F7D74A-52B6-464C-AF96-2EBCA01AA1FF}"/>
              </a:ext>
            </a:extLst>
          </p:cNvPr>
          <p:cNvSpPr txBox="1"/>
          <p:nvPr/>
        </p:nvSpPr>
        <p:spPr>
          <a:xfrm>
            <a:off x="4932040" y="683762"/>
            <a:ext cx="3456384" cy="2031323"/>
          </a:xfrm>
          <a:prstGeom prst="rect">
            <a:avLst/>
          </a:prstGeom>
          <a:noFill/>
        </p:spPr>
        <p:txBody>
          <a:bodyPr wrap="square" lIns="91438" tIns="45719" rIns="91438" bIns="45719" rtlCol="0">
            <a:spAutoFit/>
          </a:bodyPr>
          <a:lstStyle/>
          <a:p>
            <a:r>
              <a:rPr lang="zh-CN" altLang="en-US" sz="1050" dirty="0">
                <a:latin typeface="微软雅黑" panose="020B0503020204020204" pitchFamily="34" charset="-122"/>
                <a:ea typeface="微软雅黑" panose="020B0503020204020204" pitchFamily="34" charset="-122"/>
              </a:rPr>
              <a:t>量化投资所需要对数据进行大量的分析和甄别，因此在这个过程中统计学的相关知识自然而然的就会运用到量化投资中来。</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比如：在分析数据的时候运用分布分析。</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比如：运用的方差</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标准差</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分析、最小二乘法估计等。</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比如：建立模型后会产生一份绩效报告，在分析绩效报告的时候会用到许多统计学的知识来分析模型的优劣。</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统计是在量化投资中无所不在的。</a:t>
            </a:r>
            <a:endParaRPr lang="en-US" altLang="zh-CN" sz="105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F22C131-17FF-4E8A-A2EF-9C9B835CB976}"/>
              </a:ext>
            </a:extLst>
          </p:cNvPr>
          <p:cNvPicPr>
            <a:picLocks noChangeAspect="1"/>
          </p:cNvPicPr>
          <p:nvPr/>
        </p:nvPicPr>
        <p:blipFill>
          <a:blip r:embed="rId2"/>
          <a:stretch>
            <a:fillRect/>
          </a:stretch>
        </p:blipFill>
        <p:spPr>
          <a:xfrm>
            <a:off x="290622" y="683762"/>
            <a:ext cx="4569284" cy="3531985"/>
          </a:xfrm>
          <a:prstGeom prst="rect">
            <a:avLst/>
          </a:prstGeom>
        </p:spPr>
      </p:pic>
      <p:sp>
        <p:nvSpPr>
          <p:cNvPr id="7" name="TextBox 72">
            <a:extLst>
              <a:ext uri="{FF2B5EF4-FFF2-40B4-BE49-F238E27FC236}">
                <a16:creationId xmlns:a16="http://schemas.microsoft.com/office/drawing/2014/main" id="{DFAB139A-88EF-4DDC-B32D-A36ADB284B61}"/>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29602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ppt_w</p:attrName>
                                        </p:attrNameLst>
                                      </p:cBhvr>
                                      <p:tavLst>
                                        <p:tav tm="0" fmla="#ppt_w*sin(2.5*pi*$)">
                                          <p:val>
                                            <p:fltVal val="0"/>
                                          </p:val>
                                        </p:tav>
                                        <p:tav tm="100000">
                                          <p:val>
                                            <p:fltVal val="1"/>
                                          </p:val>
                                        </p:tav>
                                      </p:tavLst>
                                    </p:anim>
                                    <p:anim calcmode="lin" valueType="num">
                                      <p:cBhvr>
                                        <p:cTn id="9" dur="5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ppt_w</p:attrName>
                                        </p:attrNameLst>
                                      </p:cBhvr>
                                      <p:tavLst>
                                        <p:tav tm="0" fmla="#ppt_w*sin(2.5*pi*$)">
                                          <p:val>
                                            <p:fltVal val="0"/>
                                          </p:val>
                                        </p:tav>
                                        <p:tav tm="100000">
                                          <p:val>
                                            <p:fltVal val="1"/>
                                          </p:val>
                                        </p:tav>
                                      </p:tavLst>
                                    </p:anim>
                                    <p:anim calcmode="lin" valueType="num">
                                      <p:cBhvr>
                                        <p:cTn id="15" dur="500" fill="hold"/>
                                        <p:tgtEl>
                                          <p:spTgt spid="5"/>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3">
            <a:extLst>
              <a:ext uri="{FF2B5EF4-FFF2-40B4-BE49-F238E27FC236}">
                <a16:creationId xmlns:a16="http://schemas.microsoft.com/office/drawing/2014/main" id="{917DD09F-1D02-4F6A-A597-742611849327}"/>
              </a:ext>
            </a:extLst>
          </p:cNvPr>
          <p:cNvSpPr txBox="1"/>
          <p:nvPr/>
        </p:nvSpPr>
        <p:spPr>
          <a:xfrm>
            <a:off x="135485" y="99119"/>
            <a:ext cx="1649811" cy="32316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5</a:t>
            </a:r>
            <a:r>
              <a:rPr lang="zh-CN" altLang="en-US" sz="1500" b="1" dirty="0">
                <a:latin typeface="微软雅黑" panose="020B0503020204020204" pitchFamily="34" charset="-122"/>
                <a:ea typeface="微软雅黑" panose="020B0503020204020204" pitchFamily="34" charset="-122"/>
              </a:rPr>
              <a:t>、量化投资哲学</a:t>
            </a:r>
          </a:p>
        </p:txBody>
      </p:sp>
      <p:cxnSp>
        <p:nvCxnSpPr>
          <p:cNvPr id="4" name="直接箭头连接符 3">
            <a:extLst>
              <a:ext uri="{FF2B5EF4-FFF2-40B4-BE49-F238E27FC236}">
                <a16:creationId xmlns:a16="http://schemas.microsoft.com/office/drawing/2014/main" id="{13A6DC69-E997-4642-92D5-D2BED36D188C}"/>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84D6F6D4-C03B-4D9B-8549-34E005D1B97E}"/>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矩形 6">
            <a:extLst>
              <a:ext uri="{FF2B5EF4-FFF2-40B4-BE49-F238E27FC236}">
                <a16:creationId xmlns:a16="http://schemas.microsoft.com/office/drawing/2014/main" id="{606FFC01-E195-484E-A52D-521318821751}"/>
              </a:ext>
            </a:extLst>
          </p:cNvPr>
          <p:cNvSpPr/>
          <p:nvPr/>
        </p:nvSpPr>
        <p:spPr>
          <a:xfrm>
            <a:off x="1259631" y="550337"/>
            <a:ext cx="7416809" cy="316369"/>
          </a:xfrm>
          <a:prstGeom prst="rect">
            <a:avLst/>
          </a:prstGeom>
        </p:spPr>
        <p:txBody>
          <a:bodyPr wrap="square">
            <a:spAutoFit/>
          </a:body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sym typeface="+mn-ea"/>
              </a:rPr>
              <a:t>量化投资的本质是可定量的</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2" name="矩形 31">
            <a:extLst>
              <a:ext uri="{FF2B5EF4-FFF2-40B4-BE49-F238E27FC236}">
                <a16:creationId xmlns:a16="http://schemas.microsoft.com/office/drawing/2014/main" id="{91737D2B-7509-4045-B48E-56D1D851779F}"/>
              </a:ext>
            </a:extLst>
          </p:cNvPr>
          <p:cNvSpPr/>
          <p:nvPr/>
        </p:nvSpPr>
        <p:spPr bwMode="auto">
          <a:xfrm>
            <a:off x="321964" y="609785"/>
            <a:ext cx="721642"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t>哲学</a:t>
            </a:r>
            <a:r>
              <a:rPr lang="en-US" altLang="zh-CN" sz="1300" dirty="0"/>
              <a:t>1</a:t>
            </a:r>
            <a:r>
              <a:rPr lang="zh-CN" altLang="en-US" sz="1300" dirty="0"/>
              <a:t>：</a:t>
            </a:r>
          </a:p>
        </p:txBody>
      </p:sp>
      <p:sp>
        <p:nvSpPr>
          <p:cNvPr id="23" name="TextBox 72">
            <a:extLst>
              <a:ext uri="{FF2B5EF4-FFF2-40B4-BE49-F238E27FC236}">
                <a16:creationId xmlns:a16="http://schemas.microsoft.com/office/drawing/2014/main" id="{A1E70D7A-307A-4C16-A24C-7A1C03681F6C}"/>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24" name="矩形 23">
            <a:extLst>
              <a:ext uri="{FF2B5EF4-FFF2-40B4-BE49-F238E27FC236}">
                <a16:creationId xmlns:a16="http://schemas.microsoft.com/office/drawing/2014/main" id="{ABE5C387-CF4E-471F-A4CC-EBDD91D14BC1}"/>
              </a:ext>
            </a:extLst>
          </p:cNvPr>
          <p:cNvSpPr/>
          <p:nvPr/>
        </p:nvSpPr>
        <p:spPr>
          <a:xfrm>
            <a:off x="1259631" y="836574"/>
            <a:ext cx="7416817" cy="824200"/>
          </a:xfrm>
          <a:prstGeom prst="rect">
            <a:avLst/>
          </a:prstGeom>
        </p:spPr>
        <p:txBody>
          <a:bodyPr wrap="square">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量化投资的本质就是把现实中复杂的问题，市场中复杂的结构转换称可以定量数据，然后进行科学的分析。</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“可定量”并不是和定性相冲突的，任何定性的问题也可以定量的来进行表示。</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“可定量”是一种抽象的表示显示世界问题的方法。</a:t>
            </a:r>
          </a:p>
        </p:txBody>
      </p:sp>
      <p:sp>
        <p:nvSpPr>
          <p:cNvPr id="25" name="矩形 24">
            <a:extLst>
              <a:ext uri="{FF2B5EF4-FFF2-40B4-BE49-F238E27FC236}">
                <a16:creationId xmlns:a16="http://schemas.microsoft.com/office/drawing/2014/main" id="{8E37E0E7-9CD2-4B18-8AE3-5D7D895D95B1}"/>
              </a:ext>
            </a:extLst>
          </p:cNvPr>
          <p:cNvSpPr/>
          <p:nvPr/>
        </p:nvSpPr>
        <p:spPr>
          <a:xfrm>
            <a:off x="1253867" y="1774275"/>
            <a:ext cx="7416809" cy="316369"/>
          </a:xfrm>
          <a:prstGeom prst="rect">
            <a:avLst/>
          </a:prstGeom>
        </p:spPr>
        <p:txBody>
          <a:bodyPr wrap="square">
            <a:spAutoFit/>
          </a:body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sym typeface="+mn-ea"/>
              </a:rPr>
              <a:t>量化投资的过程是科学的和可检验的</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6" name="矩形 25">
            <a:extLst>
              <a:ext uri="{FF2B5EF4-FFF2-40B4-BE49-F238E27FC236}">
                <a16:creationId xmlns:a16="http://schemas.microsoft.com/office/drawing/2014/main" id="{0BD9BF52-7DE4-40D1-AABE-BCF82F2B872B}"/>
              </a:ext>
            </a:extLst>
          </p:cNvPr>
          <p:cNvSpPr/>
          <p:nvPr/>
        </p:nvSpPr>
        <p:spPr bwMode="auto">
          <a:xfrm>
            <a:off x="316200" y="1833723"/>
            <a:ext cx="721642"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t>哲学</a:t>
            </a:r>
            <a:r>
              <a:rPr lang="en-US" altLang="zh-CN" sz="1300" dirty="0"/>
              <a:t>2</a:t>
            </a:r>
            <a:r>
              <a:rPr lang="zh-CN" altLang="en-US" sz="1300" dirty="0"/>
              <a:t>：</a:t>
            </a:r>
          </a:p>
        </p:txBody>
      </p:sp>
      <p:sp>
        <p:nvSpPr>
          <p:cNvPr id="27" name="矩形 26">
            <a:extLst>
              <a:ext uri="{FF2B5EF4-FFF2-40B4-BE49-F238E27FC236}">
                <a16:creationId xmlns:a16="http://schemas.microsoft.com/office/drawing/2014/main" id="{3B7D5EB2-85E4-4F8A-A1B0-9CE3E20F54FF}"/>
              </a:ext>
            </a:extLst>
          </p:cNvPr>
          <p:cNvSpPr/>
          <p:nvPr/>
        </p:nvSpPr>
        <p:spPr>
          <a:xfrm>
            <a:off x="1253867" y="2060512"/>
            <a:ext cx="7416817" cy="1332031"/>
          </a:xfrm>
          <a:prstGeom prst="rect">
            <a:avLst/>
          </a:prstGeom>
        </p:spPr>
        <p:txBody>
          <a:bodyPr wrap="square">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科学的定义：建立和组织以可检验的解释和预测为形式的关于宇宙的知识的系统事业。</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“占卜学”：不是科学的，因为它不是可检验的，不同的占卜师对同一个问题有不同的答案。</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“天文学”：是科学的，因为它可以通过现有的科学知识去检验现实的天体现象。</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“量化投资”：是科学的，因为它可以通过现有的数据和模型去检验过去并给出合理的解释，并且可以推断未来发生的可能性。量化投资是更具有科学性的投资方法。</a:t>
            </a:r>
          </a:p>
        </p:txBody>
      </p:sp>
      <p:sp>
        <p:nvSpPr>
          <p:cNvPr id="28" name="矩形 27">
            <a:extLst>
              <a:ext uri="{FF2B5EF4-FFF2-40B4-BE49-F238E27FC236}">
                <a16:creationId xmlns:a16="http://schemas.microsoft.com/office/drawing/2014/main" id="{2DFA1A90-5093-4CDB-871D-5FACAC39C99B}"/>
              </a:ext>
            </a:extLst>
          </p:cNvPr>
          <p:cNvSpPr/>
          <p:nvPr/>
        </p:nvSpPr>
        <p:spPr>
          <a:xfrm>
            <a:off x="1220483" y="3515868"/>
            <a:ext cx="7416809" cy="316369"/>
          </a:xfrm>
          <a:prstGeom prst="rect">
            <a:avLst/>
          </a:prstGeom>
        </p:spPr>
        <p:txBody>
          <a:bodyPr wrap="square">
            <a:spAutoFit/>
          </a:body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sym typeface="+mn-ea"/>
              </a:rPr>
              <a:t>量化投资的方法是实证主义</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4" name="矩形 33">
            <a:extLst>
              <a:ext uri="{FF2B5EF4-FFF2-40B4-BE49-F238E27FC236}">
                <a16:creationId xmlns:a16="http://schemas.microsoft.com/office/drawing/2014/main" id="{1E1B0EB1-AAEF-4D95-BED5-CABC34709787}"/>
              </a:ext>
            </a:extLst>
          </p:cNvPr>
          <p:cNvSpPr/>
          <p:nvPr/>
        </p:nvSpPr>
        <p:spPr bwMode="auto">
          <a:xfrm>
            <a:off x="282816" y="3575316"/>
            <a:ext cx="721642"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t>哲学</a:t>
            </a:r>
            <a:r>
              <a:rPr lang="en-US" altLang="zh-CN" sz="1300" dirty="0"/>
              <a:t>3</a:t>
            </a:r>
            <a:r>
              <a:rPr lang="zh-CN" altLang="en-US" sz="1300" dirty="0"/>
              <a:t>：</a:t>
            </a:r>
          </a:p>
        </p:txBody>
      </p:sp>
      <p:sp>
        <p:nvSpPr>
          <p:cNvPr id="36" name="矩形 35">
            <a:extLst>
              <a:ext uri="{FF2B5EF4-FFF2-40B4-BE49-F238E27FC236}">
                <a16:creationId xmlns:a16="http://schemas.microsoft.com/office/drawing/2014/main" id="{02F2593B-9089-4C0B-B302-E854B9C5985E}"/>
              </a:ext>
            </a:extLst>
          </p:cNvPr>
          <p:cNvSpPr/>
          <p:nvPr/>
        </p:nvSpPr>
        <p:spPr>
          <a:xfrm>
            <a:off x="1220483" y="3802105"/>
            <a:ext cx="7416817" cy="824200"/>
          </a:xfrm>
          <a:prstGeom prst="rect">
            <a:avLst/>
          </a:prstGeom>
        </p:spPr>
        <p:txBody>
          <a:bodyPr wrap="square">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一个具有经验的投资者如果不知道消息或者基本面的分析知识，也就是说本身不具备投资理念的人，也可以通过科学技术去归纳历史中任何有效的因子去估计股票未来的价格走势。因此从这个角度来说，量化投资不是纯经验主义，而是实证主义，最显而易见的就是“拿数据说话”。</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72798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par>
                          <p:cTn id="21" fill="hold">
                            <p:stCondLst>
                              <p:cond delay="1000"/>
                            </p:stCondLst>
                            <p:childTnLst>
                              <p:par>
                                <p:cTn id="22" presetID="45"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ppt_w</p:attrName>
                                        </p:attrNameLst>
                                      </p:cBhvr>
                                      <p:tavLst>
                                        <p:tav tm="0" fmla="#ppt_w*sin(2.5*pi*$)">
                                          <p:val>
                                            <p:fltVal val="0"/>
                                          </p:val>
                                        </p:tav>
                                        <p:tav tm="100000">
                                          <p:val>
                                            <p:fltVal val="1"/>
                                          </p:val>
                                        </p:tav>
                                      </p:tavLst>
                                    </p:anim>
                                    <p:anim calcmode="lin" valueType="num">
                                      <p:cBhvr>
                                        <p:cTn id="26" dur="1000" fill="hold"/>
                                        <p:tgtEl>
                                          <p:spTgt spid="4"/>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45"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ppt_w</p:attrName>
                                        </p:attrNameLst>
                                      </p:cBhvr>
                                      <p:tavLst>
                                        <p:tav tm="0" fmla="#ppt_w*sin(2.5*pi*$)">
                                          <p:val>
                                            <p:fltVal val="0"/>
                                          </p:val>
                                        </p:tav>
                                        <p:tav tm="100000">
                                          <p:val>
                                            <p:fltVal val="1"/>
                                          </p:val>
                                        </p:tav>
                                      </p:tavLst>
                                    </p:anim>
                                    <p:anim calcmode="lin" valueType="num">
                                      <p:cBhvr>
                                        <p:cTn id="32" dur="1000" fill="hold"/>
                                        <p:tgtEl>
                                          <p:spTgt spid="5"/>
                                        </p:tgtEl>
                                        <p:attrNameLst>
                                          <p:attrName>ppt_h</p:attrName>
                                        </p:attrNameLst>
                                      </p:cBhvr>
                                      <p:tavLst>
                                        <p:tav tm="0">
                                          <p:val>
                                            <p:strVal val="#ppt_h"/>
                                          </p:val>
                                        </p:tav>
                                        <p:tav tm="100000">
                                          <p:val>
                                            <p:strVal val="#ppt_h"/>
                                          </p:val>
                                        </p:tav>
                                      </p:tavLst>
                                    </p:anim>
                                  </p:childTnLst>
                                </p:cTn>
                              </p:par>
                              <p:par>
                                <p:cTn id="33" presetID="26"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290">
                                          <p:stCondLst>
                                            <p:cond delay="0"/>
                                          </p:stCondLst>
                                        </p:cTn>
                                        <p:tgtEl>
                                          <p:spTgt spid="7"/>
                                        </p:tgtEl>
                                      </p:cBhvr>
                                    </p:animEffect>
                                    <p:anim calcmode="lin" valueType="num">
                                      <p:cBhvr>
                                        <p:cTn id="36"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7"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8"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39"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0"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1" dur="13">
                                          <p:stCondLst>
                                            <p:cond delay="325"/>
                                          </p:stCondLst>
                                        </p:cTn>
                                        <p:tgtEl>
                                          <p:spTgt spid="7"/>
                                        </p:tgtEl>
                                      </p:cBhvr>
                                      <p:to x="100000" y="60000"/>
                                    </p:animScale>
                                    <p:animScale>
                                      <p:cBhvr>
                                        <p:cTn id="42" dur="83" decel="50000">
                                          <p:stCondLst>
                                            <p:cond delay="338"/>
                                          </p:stCondLst>
                                        </p:cTn>
                                        <p:tgtEl>
                                          <p:spTgt spid="7"/>
                                        </p:tgtEl>
                                      </p:cBhvr>
                                      <p:to x="100000" y="100000"/>
                                    </p:animScale>
                                    <p:animScale>
                                      <p:cBhvr>
                                        <p:cTn id="43" dur="13">
                                          <p:stCondLst>
                                            <p:cond delay="656"/>
                                          </p:stCondLst>
                                        </p:cTn>
                                        <p:tgtEl>
                                          <p:spTgt spid="7"/>
                                        </p:tgtEl>
                                      </p:cBhvr>
                                      <p:to x="100000" y="80000"/>
                                    </p:animScale>
                                    <p:animScale>
                                      <p:cBhvr>
                                        <p:cTn id="44" dur="83" decel="50000">
                                          <p:stCondLst>
                                            <p:cond delay="669"/>
                                          </p:stCondLst>
                                        </p:cTn>
                                        <p:tgtEl>
                                          <p:spTgt spid="7"/>
                                        </p:tgtEl>
                                      </p:cBhvr>
                                      <p:to x="100000" y="100000"/>
                                    </p:animScale>
                                    <p:animScale>
                                      <p:cBhvr>
                                        <p:cTn id="45" dur="13">
                                          <p:stCondLst>
                                            <p:cond delay="821"/>
                                          </p:stCondLst>
                                        </p:cTn>
                                        <p:tgtEl>
                                          <p:spTgt spid="7"/>
                                        </p:tgtEl>
                                      </p:cBhvr>
                                      <p:to x="100000" y="90000"/>
                                    </p:animScale>
                                    <p:animScale>
                                      <p:cBhvr>
                                        <p:cTn id="46" dur="83" decel="50000">
                                          <p:stCondLst>
                                            <p:cond delay="834"/>
                                          </p:stCondLst>
                                        </p:cTn>
                                        <p:tgtEl>
                                          <p:spTgt spid="7"/>
                                        </p:tgtEl>
                                      </p:cBhvr>
                                      <p:to x="100000" y="100000"/>
                                    </p:animScale>
                                    <p:animScale>
                                      <p:cBhvr>
                                        <p:cTn id="47" dur="13">
                                          <p:stCondLst>
                                            <p:cond delay="904"/>
                                          </p:stCondLst>
                                        </p:cTn>
                                        <p:tgtEl>
                                          <p:spTgt spid="7"/>
                                        </p:tgtEl>
                                      </p:cBhvr>
                                      <p:to x="100000" y="95000"/>
                                    </p:animScale>
                                    <p:animScale>
                                      <p:cBhvr>
                                        <p:cTn id="48" dur="83" decel="50000">
                                          <p:stCondLst>
                                            <p:cond delay="917"/>
                                          </p:stCondLst>
                                        </p:cTn>
                                        <p:tgtEl>
                                          <p:spTgt spid="7"/>
                                        </p:tgtEl>
                                      </p:cBhvr>
                                      <p:to x="100000" y="100000"/>
                                    </p:animScale>
                                  </p:childTnLst>
                                </p:cTn>
                              </p:par>
                              <p:par>
                                <p:cTn id="49" presetID="26"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290">
                                          <p:stCondLst>
                                            <p:cond delay="0"/>
                                          </p:stCondLst>
                                        </p:cTn>
                                        <p:tgtEl>
                                          <p:spTgt spid="32"/>
                                        </p:tgtEl>
                                      </p:cBhvr>
                                    </p:animEffect>
                                    <p:anim calcmode="lin" valueType="num">
                                      <p:cBhvr>
                                        <p:cTn id="52"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3"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4"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55"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56"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57" dur="13">
                                          <p:stCondLst>
                                            <p:cond delay="325"/>
                                          </p:stCondLst>
                                        </p:cTn>
                                        <p:tgtEl>
                                          <p:spTgt spid="32"/>
                                        </p:tgtEl>
                                      </p:cBhvr>
                                      <p:to x="100000" y="60000"/>
                                    </p:animScale>
                                    <p:animScale>
                                      <p:cBhvr>
                                        <p:cTn id="58" dur="83" decel="50000">
                                          <p:stCondLst>
                                            <p:cond delay="338"/>
                                          </p:stCondLst>
                                        </p:cTn>
                                        <p:tgtEl>
                                          <p:spTgt spid="32"/>
                                        </p:tgtEl>
                                      </p:cBhvr>
                                      <p:to x="100000" y="100000"/>
                                    </p:animScale>
                                    <p:animScale>
                                      <p:cBhvr>
                                        <p:cTn id="59" dur="13">
                                          <p:stCondLst>
                                            <p:cond delay="656"/>
                                          </p:stCondLst>
                                        </p:cTn>
                                        <p:tgtEl>
                                          <p:spTgt spid="32"/>
                                        </p:tgtEl>
                                      </p:cBhvr>
                                      <p:to x="100000" y="80000"/>
                                    </p:animScale>
                                    <p:animScale>
                                      <p:cBhvr>
                                        <p:cTn id="60" dur="83" decel="50000">
                                          <p:stCondLst>
                                            <p:cond delay="669"/>
                                          </p:stCondLst>
                                        </p:cTn>
                                        <p:tgtEl>
                                          <p:spTgt spid="32"/>
                                        </p:tgtEl>
                                      </p:cBhvr>
                                      <p:to x="100000" y="100000"/>
                                    </p:animScale>
                                    <p:animScale>
                                      <p:cBhvr>
                                        <p:cTn id="61" dur="13">
                                          <p:stCondLst>
                                            <p:cond delay="821"/>
                                          </p:stCondLst>
                                        </p:cTn>
                                        <p:tgtEl>
                                          <p:spTgt spid="32"/>
                                        </p:tgtEl>
                                      </p:cBhvr>
                                      <p:to x="100000" y="90000"/>
                                    </p:animScale>
                                    <p:animScale>
                                      <p:cBhvr>
                                        <p:cTn id="62" dur="83" decel="50000">
                                          <p:stCondLst>
                                            <p:cond delay="834"/>
                                          </p:stCondLst>
                                        </p:cTn>
                                        <p:tgtEl>
                                          <p:spTgt spid="32"/>
                                        </p:tgtEl>
                                      </p:cBhvr>
                                      <p:to x="100000" y="100000"/>
                                    </p:animScale>
                                    <p:animScale>
                                      <p:cBhvr>
                                        <p:cTn id="63" dur="13">
                                          <p:stCondLst>
                                            <p:cond delay="904"/>
                                          </p:stCondLst>
                                        </p:cTn>
                                        <p:tgtEl>
                                          <p:spTgt spid="32"/>
                                        </p:tgtEl>
                                      </p:cBhvr>
                                      <p:to x="100000" y="95000"/>
                                    </p:animScale>
                                    <p:animScale>
                                      <p:cBhvr>
                                        <p:cTn id="64" dur="83" decel="50000">
                                          <p:stCondLst>
                                            <p:cond delay="917"/>
                                          </p:stCondLst>
                                        </p:cTn>
                                        <p:tgtEl>
                                          <p:spTgt spid="32"/>
                                        </p:tgtEl>
                                      </p:cBhvr>
                                      <p:to x="100000" y="100000"/>
                                    </p:animScale>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childTnLst>
                                </p:cTn>
                              </p:par>
                              <p:par>
                                <p:cTn id="68" presetID="26"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down)">
                                      <p:cBhvr>
                                        <p:cTn id="70" dur="290">
                                          <p:stCondLst>
                                            <p:cond delay="0"/>
                                          </p:stCondLst>
                                        </p:cTn>
                                        <p:tgtEl>
                                          <p:spTgt spid="24"/>
                                        </p:tgtEl>
                                      </p:cBhvr>
                                    </p:animEffect>
                                    <p:anim calcmode="lin" valueType="num">
                                      <p:cBhvr>
                                        <p:cTn id="71"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72"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73"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74"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75"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76" dur="13">
                                          <p:stCondLst>
                                            <p:cond delay="325"/>
                                          </p:stCondLst>
                                        </p:cTn>
                                        <p:tgtEl>
                                          <p:spTgt spid="24"/>
                                        </p:tgtEl>
                                      </p:cBhvr>
                                      <p:to x="100000" y="60000"/>
                                    </p:animScale>
                                    <p:animScale>
                                      <p:cBhvr>
                                        <p:cTn id="77" dur="83" decel="50000">
                                          <p:stCondLst>
                                            <p:cond delay="338"/>
                                          </p:stCondLst>
                                        </p:cTn>
                                        <p:tgtEl>
                                          <p:spTgt spid="24"/>
                                        </p:tgtEl>
                                      </p:cBhvr>
                                      <p:to x="100000" y="100000"/>
                                    </p:animScale>
                                    <p:animScale>
                                      <p:cBhvr>
                                        <p:cTn id="78" dur="13">
                                          <p:stCondLst>
                                            <p:cond delay="656"/>
                                          </p:stCondLst>
                                        </p:cTn>
                                        <p:tgtEl>
                                          <p:spTgt spid="24"/>
                                        </p:tgtEl>
                                      </p:cBhvr>
                                      <p:to x="100000" y="80000"/>
                                    </p:animScale>
                                    <p:animScale>
                                      <p:cBhvr>
                                        <p:cTn id="79" dur="83" decel="50000">
                                          <p:stCondLst>
                                            <p:cond delay="669"/>
                                          </p:stCondLst>
                                        </p:cTn>
                                        <p:tgtEl>
                                          <p:spTgt spid="24"/>
                                        </p:tgtEl>
                                      </p:cBhvr>
                                      <p:to x="100000" y="100000"/>
                                    </p:animScale>
                                    <p:animScale>
                                      <p:cBhvr>
                                        <p:cTn id="80" dur="13">
                                          <p:stCondLst>
                                            <p:cond delay="821"/>
                                          </p:stCondLst>
                                        </p:cTn>
                                        <p:tgtEl>
                                          <p:spTgt spid="24"/>
                                        </p:tgtEl>
                                      </p:cBhvr>
                                      <p:to x="100000" y="90000"/>
                                    </p:animScale>
                                    <p:animScale>
                                      <p:cBhvr>
                                        <p:cTn id="81" dur="83" decel="50000">
                                          <p:stCondLst>
                                            <p:cond delay="834"/>
                                          </p:stCondLst>
                                        </p:cTn>
                                        <p:tgtEl>
                                          <p:spTgt spid="24"/>
                                        </p:tgtEl>
                                      </p:cBhvr>
                                      <p:to x="100000" y="100000"/>
                                    </p:animScale>
                                    <p:animScale>
                                      <p:cBhvr>
                                        <p:cTn id="82" dur="13">
                                          <p:stCondLst>
                                            <p:cond delay="904"/>
                                          </p:stCondLst>
                                        </p:cTn>
                                        <p:tgtEl>
                                          <p:spTgt spid="24"/>
                                        </p:tgtEl>
                                      </p:cBhvr>
                                      <p:to x="100000" y="95000"/>
                                    </p:animScale>
                                    <p:animScale>
                                      <p:cBhvr>
                                        <p:cTn id="83" dur="83" decel="50000">
                                          <p:stCondLst>
                                            <p:cond delay="917"/>
                                          </p:stCondLst>
                                        </p:cTn>
                                        <p:tgtEl>
                                          <p:spTgt spid="24"/>
                                        </p:tgtEl>
                                      </p:cBhvr>
                                      <p:to x="100000" y="100000"/>
                                    </p:animScale>
                                  </p:childTnLst>
                                </p:cTn>
                              </p:par>
                              <p:par>
                                <p:cTn id="84" presetID="26"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down)">
                                      <p:cBhvr>
                                        <p:cTn id="86" dur="290">
                                          <p:stCondLst>
                                            <p:cond delay="0"/>
                                          </p:stCondLst>
                                        </p:cTn>
                                        <p:tgtEl>
                                          <p:spTgt spid="25"/>
                                        </p:tgtEl>
                                      </p:cBhvr>
                                    </p:animEffect>
                                    <p:anim calcmode="lin" valueType="num">
                                      <p:cBhvr>
                                        <p:cTn id="87"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88"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89"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90"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91"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92" dur="13">
                                          <p:stCondLst>
                                            <p:cond delay="325"/>
                                          </p:stCondLst>
                                        </p:cTn>
                                        <p:tgtEl>
                                          <p:spTgt spid="25"/>
                                        </p:tgtEl>
                                      </p:cBhvr>
                                      <p:to x="100000" y="60000"/>
                                    </p:animScale>
                                    <p:animScale>
                                      <p:cBhvr>
                                        <p:cTn id="93" dur="83" decel="50000">
                                          <p:stCondLst>
                                            <p:cond delay="338"/>
                                          </p:stCondLst>
                                        </p:cTn>
                                        <p:tgtEl>
                                          <p:spTgt spid="25"/>
                                        </p:tgtEl>
                                      </p:cBhvr>
                                      <p:to x="100000" y="100000"/>
                                    </p:animScale>
                                    <p:animScale>
                                      <p:cBhvr>
                                        <p:cTn id="94" dur="13">
                                          <p:stCondLst>
                                            <p:cond delay="656"/>
                                          </p:stCondLst>
                                        </p:cTn>
                                        <p:tgtEl>
                                          <p:spTgt spid="25"/>
                                        </p:tgtEl>
                                      </p:cBhvr>
                                      <p:to x="100000" y="80000"/>
                                    </p:animScale>
                                    <p:animScale>
                                      <p:cBhvr>
                                        <p:cTn id="95" dur="83" decel="50000">
                                          <p:stCondLst>
                                            <p:cond delay="669"/>
                                          </p:stCondLst>
                                        </p:cTn>
                                        <p:tgtEl>
                                          <p:spTgt spid="25"/>
                                        </p:tgtEl>
                                      </p:cBhvr>
                                      <p:to x="100000" y="100000"/>
                                    </p:animScale>
                                    <p:animScale>
                                      <p:cBhvr>
                                        <p:cTn id="96" dur="13">
                                          <p:stCondLst>
                                            <p:cond delay="821"/>
                                          </p:stCondLst>
                                        </p:cTn>
                                        <p:tgtEl>
                                          <p:spTgt spid="25"/>
                                        </p:tgtEl>
                                      </p:cBhvr>
                                      <p:to x="100000" y="90000"/>
                                    </p:animScale>
                                    <p:animScale>
                                      <p:cBhvr>
                                        <p:cTn id="97" dur="83" decel="50000">
                                          <p:stCondLst>
                                            <p:cond delay="834"/>
                                          </p:stCondLst>
                                        </p:cTn>
                                        <p:tgtEl>
                                          <p:spTgt spid="25"/>
                                        </p:tgtEl>
                                      </p:cBhvr>
                                      <p:to x="100000" y="100000"/>
                                    </p:animScale>
                                    <p:animScale>
                                      <p:cBhvr>
                                        <p:cTn id="98" dur="13">
                                          <p:stCondLst>
                                            <p:cond delay="904"/>
                                          </p:stCondLst>
                                        </p:cTn>
                                        <p:tgtEl>
                                          <p:spTgt spid="25"/>
                                        </p:tgtEl>
                                      </p:cBhvr>
                                      <p:to x="100000" y="95000"/>
                                    </p:animScale>
                                    <p:animScale>
                                      <p:cBhvr>
                                        <p:cTn id="99" dur="83" decel="50000">
                                          <p:stCondLst>
                                            <p:cond delay="917"/>
                                          </p:stCondLst>
                                        </p:cTn>
                                        <p:tgtEl>
                                          <p:spTgt spid="25"/>
                                        </p:tgtEl>
                                      </p:cBhvr>
                                      <p:to x="100000" y="100000"/>
                                    </p:animScale>
                                  </p:childTnLst>
                                </p:cTn>
                              </p:par>
                              <p:par>
                                <p:cTn id="100" presetID="26"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down)">
                                      <p:cBhvr>
                                        <p:cTn id="102" dur="290">
                                          <p:stCondLst>
                                            <p:cond delay="0"/>
                                          </p:stCondLst>
                                        </p:cTn>
                                        <p:tgtEl>
                                          <p:spTgt spid="26"/>
                                        </p:tgtEl>
                                      </p:cBhvr>
                                    </p:animEffect>
                                    <p:anim calcmode="lin" valueType="num">
                                      <p:cBhvr>
                                        <p:cTn id="103"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04"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05"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106"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107"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108" dur="13">
                                          <p:stCondLst>
                                            <p:cond delay="325"/>
                                          </p:stCondLst>
                                        </p:cTn>
                                        <p:tgtEl>
                                          <p:spTgt spid="26"/>
                                        </p:tgtEl>
                                      </p:cBhvr>
                                      <p:to x="100000" y="60000"/>
                                    </p:animScale>
                                    <p:animScale>
                                      <p:cBhvr>
                                        <p:cTn id="109" dur="83" decel="50000">
                                          <p:stCondLst>
                                            <p:cond delay="338"/>
                                          </p:stCondLst>
                                        </p:cTn>
                                        <p:tgtEl>
                                          <p:spTgt spid="26"/>
                                        </p:tgtEl>
                                      </p:cBhvr>
                                      <p:to x="100000" y="100000"/>
                                    </p:animScale>
                                    <p:animScale>
                                      <p:cBhvr>
                                        <p:cTn id="110" dur="13">
                                          <p:stCondLst>
                                            <p:cond delay="656"/>
                                          </p:stCondLst>
                                        </p:cTn>
                                        <p:tgtEl>
                                          <p:spTgt spid="26"/>
                                        </p:tgtEl>
                                      </p:cBhvr>
                                      <p:to x="100000" y="80000"/>
                                    </p:animScale>
                                    <p:animScale>
                                      <p:cBhvr>
                                        <p:cTn id="111" dur="83" decel="50000">
                                          <p:stCondLst>
                                            <p:cond delay="669"/>
                                          </p:stCondLst>
                                        </p:cTn>
                                        <p:tgtEl>
                                          <p:spTgt spid="26"/>
                                        </p:tgtEl>
                                      </p:cBhvr>
                                      <p:to x="100000" y="100000"/>
                                    </p:animScale>
                                    <p:animScale>
                                      <p:cBhvr>
                                        <p:cTn id="112" dur="13">
                                          <p:stCondLst>
                                            <p:cond delay="821"/>
                                          </p:stCondLst>
                                        </p:cTn>
                                        <p:tgtEl>
                                          <p:spTgt spid="26"/>
                                        </p:tgtEl>
                                      </p:cBhvr>
                                      <p:to x="100000" y="90000"/>
                                    </p:animScale>
                                    <p:animScale>
                                      <p:cBhvr>
                                        <p:cTn id="113" dur="83" decel="50000">
                                          <p:stCondLst>
                                            <p:cond delay="834"/>
                                          </p:stCondLst>
                                        </p:cTn>
                                        <p:tgtEl>
                                          <p:spTgt spid="26"/>
                                        </p:tgtEl>
                                      </p:cBhvr>
                                      <p:to x="100000" y="100000"/>
                                    </p:animScale>
                                    <p:animScale>
                                      <p:cBhvr>
                                        <p:cTn id="114" dur="13">
                                          <p:stCondLst>
                                            <p:cond delay="904"/>
                                          </p:stCondLst>
                                        </p:cTn>
                                        <p:tgtEl>
                                          <p:spTgt spid="26"/>
                                        </p:tgtEl>
                                      </p:cBhvr>
                                      <p:to x="100000" y="95000"/>
                                    </p:animScale>
                                    <p:animScale>
                                      <p:cBhvr>
                                        <p:cTn id="115" dur="83" decel="50000">
                                          <p:stCondLst>
                                            <p:cond delay="917"/>
                                          </p:stCondLst>
                                        </p:cTn>
                                        <p:tgtEl>
                                          <p:spTgt spid="26"/>
                                        </p:tgtEl>
                                      </p:cBhvr>
                                      <p:to x="100000" y="100000"/>
                                    </p:animScale>
                                  </p:childTnLst>
                                </p:cTn>
                              </p:par>
                              <p:par>
                                <p:cTn id="116" presetID="26" presetClass="entr" presetSubtype="0" fill="hold" grpId="0" nodeType="with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wipe(down)">
                                      <p:cBhvr>
                                        <p:cTn id="118" dur="290">
                                          <p:stCondLst>
                                            <p:cond delay="0"/>
                                          </p:stCondLst>
                                        </p:cTn>
                                        <p:tgtEl>
                                          <p:spTgt spid="27"/>
                                        </p:tgtEl>
                                      </p:cBhvr>
                                    </p:animEffect>
                                    <p:anim calcmode="lin" valueType="num">
                                      <p:cBhvr>
                                        <p:cTn id="119"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20"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21"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122"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123"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124" dur="13">
                                          <p:stCondLst>
                                            <p:cond delay="325"/>
                                          </p:stCondLst>
                                        </p:cTn>
                                        <p:tgtEl>
                                          <p:spTgt spid="27"/>
                                        </p:tgtEl>
                                      </p:cBhvr>
                                      <p:to x="100000" y="60000"/>
                                    </p:animScale>
                                    <p:animScale>
                                      <p:cBhvr>
                                        <p:cTn id="125" dur="83" decel="50000">
                                          <p:stCondLst>
                                            <p:cond delay="338"/>
                                          </p:stCondLst>
                                        </p:cTn>
                                        <p:tgtEl>
                                          <p:spTgt spid="27"/>
                                        </p:tgtEl>
                                      </p:cBhvr>
                                      <p:to x="100000" y="100000"/>
                                    </p:animScale>
                                    <p:animScale>
                                      <p:cBhvr>
                                        <p:cTn id="126" dur="13">
                                          <p:stCondLst>
                                            <p:cond delay="656"/>
                                          </p:stCondLst>
                                        </p:cTn>
                                        <p:tgtEl>
                                          <p:spTgt spid="27"/>
                                        </p:tgtEl>
                                      </p:cBhvr>
                                      <p:to x="100000" y="80000"/>
                                    </p:animScale>
                                    <p:animScale>
                                      <p:cBhvr>
                                        <p:cTn id="127" dur="83" decel="50000">
                                          <p:stCondLst>
                                            <p:cond delay="669"/>
                                          </p:stCondLst>
                                        </p:cTn>
                                        <p:tgtEl>
                                          <p:spTgt spid="27"/>
                                        </p:tgtEl>
                                      </p:cBhvr>
                                      <p:to x="100000" y="100000"/>
                                    </p:animScale>
                                    <p:animScale>
                                      <p:cBhvr>
                                        <p:cTn id="128" dur="13">
                                          <p:stCondLst>
                                            <p:cond delay="821"/>
                                          </p:stCondLst>
                                        </p:cTn>
                                        <p:tgtEl>
                                          <p:spTgt spid="27"/>
                                        </p:tgtEl>
                                      </p:cBhvr>
                                      <p:to x="100000" y="90000"/>
                                    </p:animScale>
                                    <p:animScale>
                                      <p:cBhvr>
                                        <p:cTn id="129" dur="83" decel="50000">
                                          <p:stCondLst>
                                            <p:cond delay="834"/>
                                          </p:stCondLst>
                                        </p:cTn>
                                        <p:tgtEl>
                                          <p:spTgt spid="27"/>
                                        </p:tgtEl>
                                      </p:cBhvr>
                                      <p:to x="100000" y="100000"/>
                                    </p:animScale>
                                    <p:animScale>
                                      <p:cBhvr>
                                        <p:cTn id="130" dur="13">
                                          <p:stCondLst>
                                            <p:cond delay="904"/>
                                          </p:stCondLst>
                                        </p:cTn>
                                        <p:tgtEl>
                                          <p:spTgt spid="27"/>
                                        </p:tgtEl>
                                      </p:cBhvr>
                                      <p:to x="100000" y="95000"/>
                                    </p:animScale>
                                    <p:animScale>
                                      <p:cBhvr>
                                        <p:cTn id="131" dur="83" decel="50000">
                                          <p:stCondLst>
                                            <p:cond delay="917"/>
                                          </p:stCondLst>
                                        </p:cTn>
                                        <p:tgtEl>
                                          <p:spTgt spid="27"/>
                                        </p:tgtEl>
                                      </p:cBhvr>
                                      <p:to x="100000" y="100000"/>
                                    </p:animScale>
                                  </p:childTnLst>
                                </p:cTn>
                              </p:par>
                              <p:par>
                                <p:cTn id="132" presetID="26" presetClass="entr" presetSubtype="0" fill="hold" grpId="0" nodeType="with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wipe(down)">
                                      <p:cBhvr>
                                        <p:cTn id="134" dur="290">
                                          <p:stCondLst>
                                            <p:cond delay="0"/>
                                          </p:stCondLst>
                                        </p:cTn>
                                        <p:tgtEl>
                                          <p:spTgt spid="28"/>
                                        </p:tgtEl>
                                      </p:cBhvr>
                                    </p:animEffect>
                                    <p:anim calcmode="lin" valueType="num">
                                      <p:cBhvr>
                                        <p:cTn id="135"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36"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37"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138"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139"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140" dur="13">
                                          <p:stCondLst>
                                            <p:cond delay="325"/>
                                          </p:stCondLst>
                                        </p:cTn>
                                        <p:tgtEl>
                                          <p:spTgt spid="28"/>
                                        </p:tgtEl>
                                      </p:cBhvr>
                                      <p:to x="100000" y="60000"/>
                                    </p:animScale>
                                    <p:animScale>
                                      <p:cBhvr>
                                        <p:cTn id="141" dur="83" decel="50000">
                                          <p:stCondLst>
                                            <p:cond delay="338"/>
                                          </p:stCondLst>
                                        </p:cTn>
                                        <p:tgtEl>
                                          <p:spTgt spid="28"/>
                                        </p:tgtEl>
                                      </p:cBhvr>
                                      <p:to x="100000" y="100000"/>
                                    </p:animScale>
                                    <p:animScale>
                                      <p:cBhvr>
                                        <p:cTn id="142" dur="13">
                                          <p:stCondLst>
                                            <p:cond delay="656"/>
                                          </p:stCondLst>
                                        </p:cTn>
                                        <p:tgtEl>
                                          <p:spTgt spid="28"/>
                                        </p:tgtEl>
                                      </p:cBhvr>
                                      <p:to x="100000" y="80000"/>
                                    </p:animScale>
                                    <p:animScale>
                                      <p:cBhvr>
                                        <p:cTn id="143" dur="83" decel="50000">
                                          <p:stCondLst>
                                            <p:cond delay="669"/>
                                          </p:stCondLst>
                                        </p:cTn>
                                        <p:tgtEl>
                                          <p:spTgt spid="28"/>
                                        </p:tgtEl>
                                      </p:cBhvr>
                                      <p:to x="100000" y="100000"/>
                                    </p:animScale>
                                    <p:animScale>
                                      <p:cBhvr>
                                        <p:cTn id="144" dur="13">
                                          <p:stCondLst>
                                            <p:cond delay="821"/>
                                          </p:stCondLst>
                                        </p:cTn>
                                        <p:tgtEl>
                                          <p:spTgt spid="28"/>
                                        </p:tgtEl>
                                      </p:cBhvr>
                                      <p:to x="100000" y="90000"/>
                                    </p:animScale>
                                    <p:animScale>
                                      <p:cBhvr>
                                        <p:cTn id="145" dur="83" decel="50000">
                                          <p:stCondLst>
                                            <p:cond delay="834"/>
                                          </p:stCondLst>
                                        </p:cTn>
                                        <p:tgtEl>
                                          <p:spTgt spid="28"/>
                                        </p:tgtEl>
                                      </p:cBhvr>
                                      <p:to x="100000" y="100000"/>
                                    </p:animScale>
                                    <p:animScale>
                                      <p:cBhvr>
                                        <p:cTn id="146" dur="13">
                                          <p:stCondLst>
                                            <p:cond delay="904"/>
                                          </p:stCondLst>
                                        </p:cTn>
                                        <p:tgtEl>
                                          <p:spTgt spid="28"/>
                                        </p:tgtEl>
                                      </p:cBhvr>
                                      <p:to x="100000" y="95000"/>
                                    </p:animScale>
                                    <p:animScale>
                                      <p:cBhvr>
                                        <p:cTn id="147" dur="83" decel="50000">
                                          <p:stCondLst>
                                            <p:cond delay="917"/>
                                          </p:stCondLst>
                                        </p:cTn>
                                        <p:tgtEl>
                                          <p:spTgt spid="28"/>
                                        </p:tgtEl>
                                      </p:cBhvr>
                                      <p:to x="100000" y="100000"/>
                                    </p:animScale>
                                  </p:childTnLst>
                                </p:cTn>
                              </p:par>
                              <p:par>
                                <p:cTn id="148" presetID="26" presetClass="entr" presetSubtype="0" fill="hold" grpId="0" nodeType="withEffect">
                                  <p:stCondLst>
                                    <p:cond delay="0"/>
                                  </p:stCondLst>
                                  <p:childTnLst>
                                    <p:set>
                                      <p:cBhvr>
                                        <p:cTn id="149" dur="1" fill="hold">
                                          <p:stCondLst>
                                            <p:cond delay="0"/>
                                          </p:stCondLst>
                                        </p:cTn>
                                        <p:tgtEl>
                                          <p:spTgt spid="34"/>
                                        </p:tgtEl>
                                        <p:attrNameLst>
                                          <p:attrName>style.visibility</p:attrName>
                                        </p:attrNameLst>
                                      </p:cBhvr>
                                      <p:to>
                                        <p:strVal val="visible"/>
                                      </p:to>
                                    </p:set>
                                    <p:animEffect transition="in" filter="wipe(down)">
                                      <p:cBhvr>
                                        <p:cTn id="150" dur="290">
                                          <p:stCondLst>
                                            <p:cond delay="0"/>
                                          </p:stCondLst>
                                        </p:cTn>
                                        <p:tgtEl>
                                          <p:spTgt spid="34"/>
                                        </p:tgtEl>
                                      </p:cBhvr>
                                    </p:animEffect>
                                    <p:anim calcmode="lin" valueType="num">
                                      <p:cBhvr>
                                        <p:cTn id="151"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52"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53"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54"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55"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156" dur="13">
                                          <p:stCondLst>
                                            <p:cond delay="325"/>
                                          </p:stCondLst>
                                        </p:cTn>
                                        <p:tgtEl>
                                          <p:spTgt spid="34"/>
                                        </p:tgtEl>
                                      </p:cBhvr>
                                      <p:to x="100000" y="60000"/>
                                    </p:animScale>
                                    <p:animScale>
                                      <p:cBhvr>
                                        <p:cTn id="157" dur="83" decel="50000">
                                          <p:stCondLst>
                                            <p:cond delay="338"/>
                                          </p:stCondLst>
                                        </p:cTn>
                                        <p:tgtEl>
                                          <p:spTgt spid="34"/>
                                        </p:tgtEl>
                                      </p:cBhvr>
                                      <p:to x="100000" y="100000"/>
                                    </p:animScale>
                                    <p:animScale>
                                      <p:cBhvr>
                                        <p:cTn id="158" dur="13">
                                          <p:stCondLst>
                                            <p:cond delay="656"/>
                                          </p:stCondLst>
                                        </p:cTn>
                                        <p:tgtEl>
                                          <p:spTgt spid="34"/>
                                        </p:tgtEl>
                                      </p:cBhvr>
                                      <p:to x="100000" y="80000"/>
                                    </p:animScale>
                                    <p:animScale>
                                      <p:cBhvr>
                                        <p:cTn id="159" dur="83" decel="50000">
                                          <p:stCondLst>
                                            <p:cond delay="669"/>
                                          </p:stCondLst>
                                        </p:cTn>
                                        <p:tgtEl>
                                          <p:spTgt spid="34"/>
                                        </p:tgtEl>
                                      </p:cBhvr>
                                      <p:to x="100000" y="100000"/>
                                    </p:animScale>
                                    <p:animScale>
                                      <p:cBhvr>
                                        <p:cTn id="160" dur="13">
                                          <p:stCondLst>
                                            <p:cond delay="821"/>
                                          </p:stCondLst>
                                        </p:cTn>
                                        <p:tgtEl>
                                          <p:spTgt spid="34"/>
                                        </p:tgtEl>
                                      </p:cBhvr>
                                      <p:to x="100000" y="90000"/>
                                    </p:animScale>
                                    <p:animScale>
                                      <p:cBhvr>
                                        <p:cTn id="161" dur="83" decel="50000">
                                          <p:stCondLst>
                                            <p:cond delay="834"/>
                                          </p:stCondLst>
                                        </p:cTn>
                                        <p:tgtEl>
                                          <p:spTgt spid="34"/>
                                        </p:tgtEl>
                                      </p:cBhvr>
                                      <p:to x="100000" y="100000"/>
                                    </p:animScale>
                                    <p:animScale>
                                      <p:cBhvr>
                                        <p:cTn id="162" dur="13">
                                          <p:stCondLst>
                                            <p:cond delay="904"/>
                                          </p:stCondLst>
                                        </p:cTn>
                                        <p:tgtEl>
                                          <p:spTgt spid="34"/>
                                        </p:tgtEl>
                                      </p:cBhvr>
                                      <p:to x="100000" y="95000"/>
                                    </p:animScale>
                                    <p:animScale>
                                      <p:cBhvr>
                                        <p:cTn id="163" dur="83" decel="50000">
                                          <p:stCondLst>
                                            <p:cond delay="917"/>
                                          </p:stCondLst>
                                        </p:cTn>
                                        <p:tgtEl>
                                          <p:spTgt spid="34"/>
                                        </p:tgtEl>
                                      </p:cBhvr>
                                      <p:to x="100000" y="100000"/>
                                    </p:animScale>
                                  </p:childTnLst>
                                </p:cTn>
                              </p:par>
                              <p:par>
                                <p:cTn id="164" presetID="26" presetClass="entr" presetSubtype="0" fill="hold" grpId="0" nodeType="with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wipe(down)">
                                      <p:cBhvr>
                                        <p:cTn id="166" dur="290">
                                          <p:stCondLst>
                                            <p:cond delay="0"/>
                                          </p:stCondLst>
                                        </p:cTn>
                                        <p:tgtEl>
                                          <p:spTgt spid="36"/>
                                        </p:tgtEl>
                                      </p:cBhvr>
                                    </p:animEffect>
                                    <p:anim calcmode="lin" valueType="num">
                                      <p:cBhvr>
                                        <p:cTn id="167" dur="911"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68" dur="332"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69" dur="332" tmFilter="0, 0; 0.125,0.2665; 0.25,0.4; 0.375,0.465; 0.5,0.5;  0.625,0.535; 0.75,0.6; 0.875,0.7335; 1,1">
                                          <p:stCondLst>
                                            <p:cond delay="332"/>
                                          </p:stCondLst>
                                        </p:cTn>
                                        <p:tgtEl>
                                          <p:spTgt spid="36"/>
                                        </p:tgtEl>
                                        <p:attrNameLst>
                                          <p:attrName>ppt_y</p:attrName>
                                        </p:attrNameLst>
                                      </p:cBhvr>
                                      <p:tavLst>
                                        <p:tav tm="0" fmla="#ppt_y-sin(pi*$)/9">
                                          <p:val>
                                            <p:fltVal val="0"/>
                                          </p:val>
                                        </p:tav>
                                        <p:tav tm="100000">
                                          <p:val>
                                            <p:fltVal val="1"/>
                                          </p:val>
                                        </p:tav>
                                      </p:tavLst>
                                    </p:anim>
                                    <p:anim calcmode="lin" valueType="num">
                                      <p:cBhvr>
                                        <p:cTn id="170" dur="166" tmFilter="0, 0; 0.125,0.2665; 0.25,0.4; 0.375,0.465; 0.5,0.5;  0.625,0.535; 0.75,0.6; 0.875,0.7335; 1,1">
                                          <p:stCondLst>
                                            <p:cond delay="662"/>
                                          </p:stCondLst>
                                        </p:cTn>
                                        <p:tgtEl>
                                          <p:spTgt spid="36"/>
                                        </p:tgtEl>
                                        <p:attrNameLst>
                                          <p:attrName>ppt_y</p:attrName>
                                        </p:attrNameLst>
                                      </p:cBhvr>
                                      <p:tavLst>
                                        <p:tav tm="0" fmla="#ppt_y-sin(pi*$)/27">
                                          <p:val>
                                            <p:fltVal val="0"/>
                                          </p:val>
                                        </p:tav>
                                        <p:tav tm="100000">
                                          <p:val>
                                            <p:fltVal val="1"/>
                                          </p:val>
                                        </p:tav>
                                      </p:tavLst>
                                    </p:anim>
                                    <p:anim calcmode="lin" valueType="num">
                                      <p:cBhvr>
                                        <p:cTn id="171" dur="82" tmFilter="0, 0; 0.125,0.2665; 0.25,0.4; 0.375,0.465; 0.5,0.5;  0.625,0.535; 0.75,0.6; 0.875,0.7335; 1,1">
                                          <p:stCondLst>
                                            <p:cond delay="828"/>
                                          </p:stCondLst>
                                        </p:cTn>
                                        <p:tgtEl>
                                          <p:spTgt spid="36"/>
                                        </p:tgtEl>
                                        <p:attrNameLst>
                                          <p:attrName>ppt_y</p:attrName>
                                        </p:attrNameLst>
                                      </p:cBhvr>
                                      <p:tavLst>
                                        <p:tav tm="0" fmla="#ppt_y-sin(pi*$)/81">
                                          <p:val>
                                            <p:fltVal val="0"/>
                                          </p:val>
                                        </p:tav>
                                        <p:tav tm="100000">
                                          <p:val>
                                            <p:fltVal val="1"/>
                                          </p:val>
                                        </p:tav>
                                      </p:tavLst>
                                    </p:anim>
                                    <p:animScale>
                                      <p:cBhvr>
                                        <p:cTn id="172" dur="13">
                                          <p:stCondLst>
                                            <p:cond delay="325"/>
                                          </p:stCondLst>
                                        </p:cTn>
                                        <p:tgtEl>
                                          <p:spTgt spid="36"/>
                                        </p:tgtEl>
                                      </p:cBhvr>
                                      <p:to x="100000" y="60000"/>
                                    </p:animScale>
                                    <p:animScale>
                                      <p:cBhvr>
                                        <p:cTn id="173" dur="83" decel="50000">
                                          <p:stCondLst>
                                            <p:cond delay="338"/>
                                          </p:stCondLst>
                                        </p:cTn>
                                        <p:tgtEl>
                                          <p:spTgt spid="36"/>
                                        </p:tgtEl>
                                      </p:cBhvr>
                                      <p:to x="100000" y="100000"/>
                                    </p:animScale>
                                    <p:animScale>
                                      <p:cBhvr>
                                        <p:cTn id="174" dur="13">
                                          <p:stCondLst>
                                            <p:cond delay="656"/>
                                          </p:stCondLst>
                                        </p:cTn>
                                        <p:tgtEl>
                                          <p:spTgt spid="36"/>
                                        </p:tgtEl>
                                      </p:cBhvr>
                                      <p:to x="100000" y="80000"/>
                                    </p:animScale>
                                    <p:animScale>
                                      <p:cBhvr>
                                        <p:cTn id="175" dur="83" decel="50000">
                                          <p:stCondLst>
                                            <p:cond delay="669"/>
                                          </p:stCondLst>
                                        </p:cTn>
                                        <p:tgtEl>
                                          <p:spTgt spid="36"/>
                                        </p:tgtEl>
                                      </p:cBhvr>
                                      <p:to x="100000" y="100000"/>
                                    </p:animScale>
                                    <p:animScale>
                                      <p:cBhvr>
                                        <p:cTn id="176" dur="13">
                                          <p:stCondLst>
                                            <p:cond delay="821"/>
                                          </p:stCondLst>
                                        </p:cTn>
                                        <p:tgtEl>
                                          <p:spTgt spid="36"/>
                                        </p:tgtEl>
                                      </p:cBhvr>
                                      <p:to x="100000" y="90000"/>
                                    </p:animScale>
                                    <p:animScale>
                                      <p:cBhvr>
                                        <p:cTn id="177" dur="83" decel="50000">
                                          <p:stCondLst>
                                            <p:cond delay="834"/>
                                          </p:stCondLst>
                                        </p:cTn>
                                        <p:tgtEl>
                                          <p:spTgt spid="36"/>
                                        </p:tgtEl>
                                      </p:cBhvr>
                                      <p:to x="100000" y="100000"/>
                                    </p:animScale>
                                    <p:animScale>
                                      <p:cBhvr>
                                        <p:cTn id="178" dur="13">
                                          <p:stCondLst>
                                            <p:cond delay="904"/>
                                          </p:stCondLst>
                                        </p:cTn>
                                        <p:tgtEl>
                                          <p:spTgt spid="36"/>
                                        </p:tgtEl>
                                      </p:cBhvr>
                                      <p:to x="100000" y="95000"/>
                                    </p:animScale>
                                    <p:animScale>
                                      <p:cBhvr>
                                        <p:cTn id="179" dur="83" decel="50000">
                                          <p:stCondLst>
                                            <p:cond delay="917"/>
                                          </p:stCondLst>
                                        </p:cTn>
                                        <p:tgtEl>
                                          <p:spTgt spid="3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2" grpId="0" animBg="1"/>
      <p:bldP spid="23" grpId="0"/>
      <p:bldP spid="24" grpId="0"/>
      <p:bldP spid="25" grpId="0"/>
      <p:bldP spid="26" grpId="0" animBg="1"/>
      <p:bldP spid="27" grpId="0"/>
      <p:bldP spid="28" grpId="0"/>
      <p:bldP spid="34" grpId="0" animBg="1"/>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13A6DC69-E997-4642-92D5-D2BED36D188C}"/>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84D6F6D4-C03B-4D9B-8549-34E005D1B97E}"/>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矩形 6">
            <a:extLst>
              <a:ext uri="{FF2B5EF4-FFF2-40B4-BE49-F238E27FC236}">
                <a16:creationId xmlns:a16="http://schemas.microsoft.com/office/drawing/2014/main" id="{606FFC01-E195-484E-A52D-521318821751}"/>
              </a:ext>
            </a:extLst>
          </p:cNvPr>
          <p:cNvSpPr/>
          <p:nvPr/>
        </p:nvSpPr>
        <p:spPr>
          <a:xfrm>
            <a:off x="1259631" y="550337"/>
            <a:ext cx="7416809" cy="316369"/>
          </a:xfrm>
          <a:prstGeom prst="rect">
            <a:avLst/>
          </a:prstGeom>
        </p:spPr>
        <p:txBody>
          <a:bodyPr wrap="square">
            <a:spAutoFit/>
          </a:body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sym typeface="+mn-ea"/>
              </a:rPr>
              <a:t>量化投资的本体是客观规律</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2" name="矩形 31">
            <a:extLst>
              <a:ext uri="{FF2B5EF4-FFF2-40B4-BE49-F238E27FC236}">
                <a16:creationId xmlns:a16="http://schemas.microsoft.com/office/drawing/2014/main" id="{91737D2B-7509-4045-B48E-56D1D851779F}"/>
              </a:ext>
            </a:extLst>
          </p:cNvPr>
          <p:cNvSpPr/>
          <p:nvPr/>
        </p:nvSpPr>
        <p:spPr bwMode="auto">
          <a:xfrm>
            <a:off x="321964" y="609785"/>
            <a:ext cx="721642"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t>哲学</a:t>
            </a:r>
            <a:r>
              <a:rPr lang="en-US" altLang="zh-CN" sz="1300" dirty="0"/>
              <a:t>4</a:t>
            </a:r>
            <a:r>
              <a:rPr lang="zh-CN" altLang="en-US" sz="1300" dirty="0"/>
              <a:t>：</a:t>
            </a:r>
          </a:p>
        </p:txBody>
      </p:sp>
      <p:sp>
        <p:nvSpPr>
          <p:cNvPr id="23" name="TextBox 72">
            <a:extLst>
              <a:ext uri="{FF2B5EF4-FFF2-40B4-BE49-F238E27FC236}">
                <a16:creationId xmlns:a16="http://schemas.microsoft.com/office/drawing/2014/main" id="{A1E70D7A-307A-4C16-A24C-7A1C03681F6C}"/>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24" name="矩形 23">
            <a:extLst>
              <a:ext uri="{FF2B5EF4-FFF2-40B4-BE49-F238E27FC236}">
                <a16:creationId xmlns:a16="http://schemas.microsoft.com/office/drawing/2014/main" id="{ABE5C387-CF4E-471F-A4CC-EBDD91D14BC1}"/>
              </a:ext>
            </a:extLst>
          </p:cNvPr>
          <p:cNvSpPr/>
          <p:nvPr/>
        </p:nvSpPr>
        <p:spPr>
          <a:xfrm>
            <a:off x="1259631" y="836574"/>
            <a:ext cx="7416817" cy="570284"/>
          </a:xfrm>
          <a:prstGeom prst="rect">
            <a:avLst/>
          </a:prstGeom>
        </p:spPr>
        <p:txBody>
          <a:bodyPr wrap="square">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量化投资的本体是唯物主义的，客观的市场是不依赖于人的心智、思想而改变的，尤其内在的客观规律。任何影响市场的因素不是出于主观认识或者头脑中平空想象的，而是客观的规律，尽管可能这个规律是比较复杂的。</a:t>
            </a:r>
          </a:p>
        </p:txBody>
      </p:sp>
      <p:sp>
        <p:nvSpPr>
          <p:cNvPr id="16" name="矩形 15">
            <a:extLst>
              <a:ext uri="{FF2B5EF4-FFF2-40B4-BE49-F238E27FC236}">
                <a16:creationId xmlns:a16="http://schemas.microsoft.com/office/drawing/2014/main" id="{49E7FC5E-92A5-4C8A-B36E-62EED4BB2A27}"/>
              </a:ext>
            </a:extLst>
          </p:cNvPr>
          <p:cNvSpPr/>
          <p:nvPr/>
        </p:nvSpPr>
        <p:spPr>
          <a:xfrm>
            <a:off x="1250852" y="1693095"/>
            <a:ext cx="7416809" cy="316369"/>
          </a:xfrm>
          <a:prstGeom prst="rect">
            <a:avLst/>
          </a:prstGeom>
        </p:spPr>
        <p:txBody>
          <a:bodyPr wrap="square">
            <a:spAutoFit/>
          </a:body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sym typeface="+mn-ea"/>
              </a:rPr>
              <a:t>量化投资是一种科学的投资</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7" name="矩形 16">
            <a:extLst>
              <a:ext uri="{FF2B5EF4-FFF2-40B4-BE49-F238E27FC236}">
                <a16:creationId xmlns:a16="http://schemas.microsoft.com/office/drawing/2014/main" id="{228DB17F-F56B-4A37-B2C8-3E1F02107FC2}"/>
              </a:ext>
            </a:extLst>
          </p:cNvPr>
          <p:cNvSpPr/>
          <p:nvPr/>
        </p:nvSpPr>
        <p:spPr bwMode="auto">
          <a:xfrm>
            <a:off x="313185" y="1752543"/>
            <a:ext cx="721642" cy="264737"/>
          </a:xfrm>
          <a:prstGeom prst="rect">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54" tIns="46177" rIns="92354" bIns="46177" spcCol="0" rtlCol="0" anchor="ctr"/>
          <a:lstStyle/>
          <a:p>
            <a:pPr algn="r"/>
            <a:r>
              <a:rPr lang="zh-CN" altLang="en-US" sz="1300" dirty="0"/>
              <a:t>哲学</a:t>
            </a:r>
            <a:r>
              <a:rPr lang="en-US" altLang="zh-CN" sz="1300" dirty="0"/>
              <a:t>5</a:t>
            </a:r>
            <a:r>
              <a:rPr lang="zh-CN" altLang="en-US" sz="1300" dirty="0"/>
              <a:t>：</a:t>
            </a:r>
          </a:p>
        </p:txBody>
      </p:sp>
      <p:sp>
        <p:nvSpPr>
          <p:cNvPr id="18" name="矩形 17">
            <a:extLst>
              <a:ext uri="{FF2B5EF4-FFF2-40B4-BE49-F238E27FC236}">
                <a16:creationId xmlns:a16="http://schemas.microsoft.com/office/drawing/2014/main" id="{45104B35-0DF7-4068-A454-FFEBADE73FC2}"/>
              </a:ext>
            </a:extLst>
          </p:cNvPr>
          <p:cNvSpPr/>
          <p:nvPr/>
        </p:nvSpPr>
        <p:spPr>
          <a:xfrm>
            <a:off x="1250852" y="1979332"/>
            <a:ext cx="7416817" cy="570284"/>
          </a:xfrm>
          <a:prstGeom prst="rect">
            <a:avLst/>
          </a:prstGeom>
        </p:spPr>
        <p:txBody>
          <a:bodyPr wrap="square">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sym typeface="+mn-ea"/>
              </a:rPr>
              <a:t>量化投资的哲学告诉我们量化投资的众多理念、模型都是源于对于客观规律、现实情况的抽象总结，并指导我们进行交易的，量化投资的母体就是来源于此，因此量化投资本性、本能也是科学。</a:t>
            </a:r>
          </a:p>
        </p:txBody>
      </p:sp>
    </p:spTree>
    <p:extLst>
      <p:ext uri="{BB962C8B-B14F-4D97-AF65-F5344CB8AC3E}">
        <p14:creationId xmlns:p14="http://schemas.microsoft.com/office/powerpoint/2010/main" val="336990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ppt_w</p:attrName>
                                        </p:attrNameLst>
                                      </p:cBhvr>
                                      <p:tavLst>
                                        <p:tav tm="0" fmla="#ppt_w*sin(2.5*pi*$)">
                                          <p:val>
                                            <p:fltVal val="0"/>
                                          </p:val>
                                        </p:tav>
                                        <p:tav tm="100000">
                                          <p:val>
                                            <p:fltVal val="1"/>
                                          </p:val>
                                        </p:tav>
                                      </p:tavLst>
                                    </p:anim>
                                    <p:anim calcmode="lin" valueType="num">
                                      <p:cBhvr>
                                        <p:cTn id="9" dur="5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ppt_w</p:attrName>
                                        </p:attrNameLst>
                                      </p:cBhvr>
                                      <p:tavLst>
                                        <p:tav tm="0" fmla="#ppt_w*sin(2.5*pi*$)">
                                          <p:val>
                                            <p:fltVal val="0"/>
                                          </p:val>
                                        </p:tav>
                                        <p:tav tm="100000">
                                          <p:val>
                                            <p:fltVal val="1"/>
                                          </p:val>
                                        </p:tav>
                                      </p:tavLst>
                                    </p:anim>
                                    <p:anim calcmode="lin" valueType="num">
                                      <p:cBhvr>
                                        <p:cTn id="15" dur="500" fill="hold"/>
                                        <p:tgtEl>
                                          <p:spTgt spid="5"/>
                                        </p:tgtEl>
                                        <p:attrNameLst>
                                          <p:attrName>ppt_h</p:attrName>
                                        </p:attrNameLst>
                                      </p:cBhvr>
                                      <p:tavLst>
                                        <p:tav tm="0">
                                          <p:val>
                                            <p:strVal val="#ppt_h"/>
                                          </p:val>
                                        </p:tav>
                                        <p:tav tm="100000">
                                          <p:val>
                                            <p:strVal val="#ppt_h"/>
                                          </p:val>
                                        </p:tav>
                                      </p:tavLst>
                                    </p:anim>
                                  </p:childTnLst>
                                </p:cTn>
                              </p:par>
                              <p:par>
                                <p:cTn id="16" presetID="26"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290">
                                          <p:stCondLst>
                                            <p:cond delay="0"/>
                                          </p:stCondLst>
                                        </p:cTn>
                                        <p:tgtEl>
                                          <p:spTgt spid="7"/>
                                        </p:tgtEl>
                                      </p:cBhvr>
                                    </p:animEffect>
                                    <p:anim calcmode="lin" valueType="num">
                                      <p:cBhvr>
                                        <p:cTn id="19"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0"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1"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22"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23"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24" dur="13">
                                          <p:stCondLst>
                                            <p:cond delay="325"/>
                                          </p:stCondLst>
                                        </p:cTn>
                                        <p:tgtEl>
                                          <p:spTgt spid="7"/>
                                        </p:tgtEl>
                                      </p:cBhvr>
                                      <p:to x="100000" y="60000"/>
                                    </p:animScale>
                                    <p:animScale>
                                      <p:cBhvr>
                                        <p:cTn id="25" dur="83" decel="50000">
                                          <p:stCondLst>
                                            <p:cond delay="338"/>
                                          </p:stCondLst>
                                        </p:cTn>
                                        <p:tgtEl>
                                          <p:spTgt spid="7"/>
                                        </p:tgtEl>
                                      </p:cBhvr>
                                      <p:to x="100000" y="100000"/>
                                    </p:animScale>
                                    <p:animScale>
                                      <p:cBhvr>
                                        <p:cTn id="26" dur="13">
                                          <p:stCondLst>
                                            <p:cond delay="656"/>
                                          </p:stCondLst>
                                        </p:cTn>
                                        <p:tgtEl>
                                          <p:spTgt spid="7"/>
                                        </p:tgtEl>
                                      </p:cBhvr>
                                      <p:to x="100000" y="80000"/>
                                    </p:animScale>
                                    <p:animScale>
                                      <p:cBhvr>
                                        <p:cTn id="27" dur="83" decel="50000">
                                          <p:stCondLst>
                                            <p:cond delay="669"/>
                                          </p:stCondLst>
                                        </p:cTn>
                                        <p:tgtEl>
                                          <p:spTgt spid="7"/>
                                        </p:tgtEl>
                                      </p:cBhvr>
                                      <p:to x="100000" y="100000"/>
                                    </p:animScale>
                                    <p:animScale>
                                      <p:cBhvr>
                                        <p:cTn id="28" dur="13">
                                          <p:stCondLst>
                                            <p:cond delay="821"/>
                                          </p:stCondLst>
                                        </p:cTn>
                                        <p:tgtEl>
                                          <p:spTgt spid="7"/>
                                        </p:tgtEl>
                                      </p:cBhvr>
                                      <p:to x="100000" y="90000"/>
                                    </p:animScale>
                                    <p:animScale>
                                      <p:cBhvr>
                                        <p:cTn id="29" dur="83" decel="50000">
                                          <p:stCondLst>
                                            <p:cond delay="834"/>
                                          </p:stCondLst>
                                        </p:cTn>
                                        <p:tgtEl>
                                          <p:spTgt spid="7"/>
                                        </p:tgtEl>
                                      </p:cBhvr>
                                      <p:to x="100000" y="100000"/>
                                    </p:animScale>
                                    <p:animScale>
                                      <p:cBhvr>
                                        <p:cTn id="30" dur="13">
                                          <p:stCondLst>
                                            <p:cond delay="904"/>
                                          </p:stCondLst>
                                        </p:cTn>
                                        <p:tgtEl>
                                          <p:spTgt spid="7"/>
                                        </p:tgtEl>
                                      </p:cBhvr>
                                      <p:to x="100000" y="95000"/>
                                    </p:animScale>
                                    <p:animScale>
                                      <p:cBhvr>
                                        <p:cTn id="31" dur="83" decel="50000">
                                          <p:stCondLst>
                                            <p:cond delay="917"/>
                                          </p:stCondLst>
                                        </p:cTn>
                                        <p:tgtEl>
                                          <p:spTgt spid="7"/>
                                        </p:tgtEl>
                                      </p:cBhvr>
                                      <p:to x="100000" y="100000"/>
                                    </p:animScale>
                                  </p:childTnLst>
                                </p:cTn>
                              </p:par>
                              <p:par>
                                <p:cTn id="32" presetID="26"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290">
                                          <p:stCondLst>
                                            <p:cond delay="0"/>
                                          </p:stCondLst>
                                        </p:cTn>
                                        <p:tgtEl>
                                          <p:spTgt spid="32"/>
                                        </p:tgtEl>
                                      </p:cBhvr>
                                    </p:animEffect>
                                    <p:anim calcmode="lin" valueType="num">
                                      <p:cBhvr>
                                        <p:cTn id="35"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36"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37"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38"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39"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40" dur="13">
                                          <p:stCondLst>
                                            <p:cond delay="325"/>
                                          </p:stCondLst>
                                        </p:cTn>
                                        <p:tgtEl>
                                          <p:spTgt spid="32"/>
                                        </p:tgtEl>
                                      </p:cBhvr>
                                      <p:to x="100000" y="60000"/>
                                    </p:animScale>
                                    <p:animScale>
                                      <p:cBhvr>
                                        <p:cTn id="41" dur="83" decel="50000">
                                          <p:stCondLst>
                                            <p:cond delay="338"/>
                                          </p:stCondLst>
                                        </p:cTn>
                                        <p:tgtEl>
                                          <p:spTgt spid="32"/>
                                        </p:tgtEl>
                                      </p:cBhvr>
                                      <p:to x="100000" y="100000"/>
                                    </p:animScale>
                                    <p:animScale>
                                      <p:cBhvr>
                                        <p:cTn id="42" dur="13">
                                          <p:stCondLst>
                                            <p:cond delay="656"/>
                                          </p:stCondLst>
                                        </p:cTn>
                                        <p:tgtEl>
                                          <p:spTgt spid="32"/>
                                        </p:tgtEl>
                                      </p:cBhvr>
                                      <p:to x="100000" y="80000"/>
                                    </p:animScale>
                                    <p:animScale>
                                      <p:cBhvr>
                                        <p:cTn id="43" dur="83" decel="50000">
                                          <p:stCondLst>
                                            <p:cond delay="669"/>
                                          </p:stCondLst>
                                        </p:cTn>
                                        <p:tgtEl>
                                          <p:spTgt spid="32"/>
                                        </p:tgtEl>
                                      </p:cBhvr>
                                      <p:to x="100000" y="100000"/>
                                    </p:animScale>
                                    <p:animScale>
                                      <p:cBhvr>
                                        <p:cTn id="44" dur="13">
                                          <p:stCondLst>
                                            <p:cond delay="821"/>
                                          </p:stCondLst>
                                        </p:cTn>
                                        <p:tgtEl>
                                          <p:spTgt spid="32"/>
                                        </p:tgtEl>
                                      </p:cBhvr>
                                      <p:to x="100000" y="90000"/>
                                    </p:animScale>
                                    <p:animScale>
                                      <p:cBhvr>
                                        <p:cTn id="45" dur="83" decel="50000">
                                          <p:stCondLst>
                                            <p:cond delay="834"/>
                                          </p:stCondLst>
                                        </p:cTn>
                                        <p:tgtEl>
                                          <p:spTgt spid="32"/>
                                        </p:tgtEl>
                                      </p:cBhvr>
                                      <p:to x="100000" y="100000"/>
                                    </p:animScale>
                                    <p:animScale>
                                      <p:cBhvr>
                                        <p:cTn id="46" dur="13">
                                          <p:stCondLst>
                                            <p:cond delay="904"/>
                                          </p:stCondLst>
                                        </p:cTn>
                                        <p:tgtEl>
                                          <p:spTgt spid="32"/>
                                        </p:tgtEl>
                                      </p:cBhvr>
                                      <p:to x="100000" y="95000"/>
                                    </p:animScale>
                                    <p:animScale>
                                      <p:cBhvr>
                                        <p:cTn id="47" dur="83" decel="50000">
                                          <p:stCondLst>
                                            <p:cond delay="917"/>
                                          </p:stCondLst>
                                        </p:cTn>
                                        <p:tgtEl>
                                          <p:spTgt spid="32"/>
                                        </p:tgtEl>
                                      </p:cBhvr>
                                      <p:to x="100000" y="100000"/>
                                    </p:animScale>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26"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down)">
                                      <p:cBhvr>
                                        <p:cTn id="53" dur="290">
                                          <p:stCondLst>
                                            <p:cond delay="0"/>
                                          </p:stCondLst>
                                        </p:cTn>
                                        <p:tgtEl>
                                          <p:spTgt spid="24"/>
                                        </p:tgtEl>
                                      </p:cBhvr>
                                    </p:animEffect>
                                    <p:anim calcmode="lin" valueType="num">
                                      <p:cBhvr>
                                        <p:cTn id="54"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5"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6"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57"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58"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59" dur="13">
                                          <p:stCondLst>
                                            <p:cond delay="325"/>
                                          </p:stCondLst>
                                        </p:cTn>
                                        <p:tgtEl>
                                          <p:spTgt spid="24"/>
                                        </p:tgtEl>
                                      </p:cBhvr>
                                      <p:to x="100000" y="60000"/>
                                    </p:animScale>
                                    <p:animScale>
                                      <p:cBhvr>
                                        <p:cTn id="60" dur="83" decel="50000">
                                          <p:stCondLst>
                                            <p:cond delay="338"/>
                                          </p:stCondLst>
                                        </p:cTn>
                                        <p:tgtEl>
                                          <p:spTgt spid="24"/>
                                        </p:tgtEl>
                                      </p:cBhvr>
                                      <p:to x="100000" y="100000"/>
                                    </p:animScale>
                                    <p:animScale>
                                      <p:cBhvr>
                                        <p:cTn id="61" dur="13">
                                          <p:stCondLst>
                                            <p:cond delay="656"/>
                                          </p:stCondLst>
                                        </p:cTn>
                                        <p:tgtEl>
                                          <p:spTgt spid="24"/>
                                        </p:tgtEl>
                                      </p:cBhvr>
                                      <p:to x="100000" y="80000"/>
                                    </p:animScale>
                                    <p:animScale>
                                      <p:cBhvr>
                                        <p:cTn id="62" dur="83" decel="50000">
                                          <p:stCondLst>
                                            <p:cond delay="669"/>
                                          </p:stCondLst>
                                        </p:cTn>
                                        <p:tgtEl>
                                          <p:spTgt spid="24"/>
                                        </p:tgtEl>
                                      </p:cBhvr>
                                      <p:to x="100000" y="100000"/>
                                    </p:animScale>
                                    <p:animScale>
                                      <p:cBhvr>
                                        <p:cTn id="63" dur="13">
                                          <p:stCondLst>
                                            <p:cond delay="821"/>
                                          </p:stCondLst>
                                        </p:cTn>
                                        <p:tgtEl>
                                          <p:spTgt spid="24"/>
                                        </p:tgtEl>
                                      </p:cBhvr>
                                      <p:to x="100000" y="90000"/>
                                    </p:animScale>
                                    <p:animScale>
                                      <p:cBhvr>
                                        <p:cTn id="64" dur="83" decel="50000">
                                          <p:stCondLst>
                                            <p:cond delay="834"/>
                                          </p:stCondLst>
                                        </p:cTn>
                                        <p:tgtEl>
                                          <p:spTgt spid="24"/>
                                        </p:tgtEl>
                                      </p:cBhvr>
                                      <p:to x="100000" y="100000"/>
                                    </p:animScale>
                                    <p:animScale>
                                      <p:cBhvr>
                                        <p:cTn id="65" dur="13">
                                          <p:stCondLst>
                                            <p:cond delay="904"/>
                                          </p:stCondLst>
                                        </p:cTn>
                                        <p:tgtEl>
                                          <p:spTgt spid="24"/>
                                        </p:tgtEl>
                                      </p:cBhvr>
                                      <p:to x="100000" y="95000"/>
                                    </p:animScale>
                                    <p:animScale>
                                      <p:cBhvr>
                                        <p:cTn id="66" dur="83" decel="50000">
                                          <p:stCondLst>
                                            <p:cond delay="917"/>
                                          </p:stCondLst>
                                        </p:cTn>
                                        <p:tgtEl>
                                          <p:spTgt spid="24"/>
                                        </p:tgtEl>
                                      </p:cBhvr>
                                      <p:to x="100000" y="100000"/>
                                    </p:animScale>
                                  </p:childTnLst>
                                </p:cTn>
                              </p:par>
                              <p:par>
                                <p:cTn id="67" presetID="26"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down)">
                                      <p:cBhvr>
                                        <p:cTn id="69" dur="290">
                                          <p:stCondLst>
                                            <p:cond delay="0"/>
                                          </p:stCondLst>
                                        </p:cTn>
                                        <p:tgtEl>
                                          <p:spTgt spid="16"/>
                                        </p:tgtEl>
                                      </p:cBhvr>
                                    </p:animEffect>
                                    <p:anim calcmode="lin" valueType="num">
                                      <p:cBhvr>
                                        <p:cTn id="70" dur="911"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1" dur="33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2" dur="332" tmFilter="0, 0; 0.125,0.2665; 0.25,0.4; 0.375,0.465; 0.5,0.5;  0.625,0.535; 0.75,0.6; 0.875,0.7335; 1,1">
                                          <p:stCondLst>
                                            <p:cond delay="332"/>
                                          </p:stCondLst>
                                        </p:cTn>
                                        <p:tgtEl>
                                          <p:spTgt spid="16"/>
                                        </p:tgtEl>
                                        <p:attrNameLst>
                                          <p:attrName>ppt_y</p:attrName>
                                        </p:attrNameLst>
                                      </p:cBhvr>
                                      <p:tavLst>
                                        <p:tav tm="0" fmla="#ppt_y-sin(pi*$)/9">
                                          <p:val>
                                            <p:fltVal val="0"/>
                                          </p:val>
                                        </p:tav>
                                        <p:tav tm="100000">
                                          <p:val>
                                            <p:fltVal val="1"/>
                                          </p:val>
                                        </p:tav>
                                      </p:tavLst>
                                    </p:anim>
                                    <p:anim calcmode="lin" valueType="num">
                                      <p:cBhvr>
                                        <p:cTn id="73" dur="166" tmFilter="0, 0; 0.125,0.2665; 0.25,0.4; 0.375,0.465; 0.5,0.5;  0.625,0.535; 0.75,0.6; 0.875,0.7335; 1,1">
                                          <p:stCondLst>
                                            <p:cond delay="662"/>
                                          </p:stCondLst>
                                        </p:cTn>
                                        <p:tgtEl>
                                          <p:spTgt spid="16"/>
                                        </p:tgtEl>
                                        <p:attrNameLst>
                                          <p:attrName>ppt_y</p:attrName>
                                        </p:attrNameLst>
                                      </p:cBhvr>
                                      <p:tavLst>
                                        <p:tav tm="0" fmla="#ppt_y-sin(pi*$)/27">
                                          <p:val>
                                            <p:fltVal val="0"/>
                                          </p:val>
                                        </p:tav>
                                        <p:tav tm="100000">
                                          <p:val>
                                            <p:fltVal val="1"/>
                                          </p:val>
                                        </p:tav>
                                      </p:tavLst>
                                    </p:anim>
                                    <p:anim calcmode="lin" valueType="num">
                                      <p:cBhvr>
                                        <p:cTn id="74" dur="82" tmFilter="0, 0; 0.125,0.2665; 0.25,0.4; 0.375,0.465; 0.5,0.5;  0.625,0.535; 0.75,0.6; 0.875,0.7335; 1,1">
                                          <p:stCondLst>
                                            <p:cond delay="828"/>
                                          </p:stCondLst>
                                        </p:cTn>
                                        <p:tgtEl>
                                          <p:spTgt spid="16"/>
                                        </p:tgtEl>
                                        <p:attrNameLst>
                                          <p:attrName>ppt_y</p:attrName>
                                        </p:attrNameLst>
                                      </p:cBhvr>
                                      <p:tavLst>
                                        <p:tav tm="0" fmla="#ppt_y-sin(pi*$)/81">
                                          <p:val>
                                            <p:fltVal val="0"/>
                                          </p:val>
                                        </p:tav>
                                        <p:tav tm="100000">
                                          <p:val>
                                            <p:fltVal val="1"/>
                                          </p:val>
                                        </p:tav>
                                      </p:tavLst>
                                    </p:anim>
                                    <p:animScale>
                                      <p:cBhvr>
                                        <p:cTn id="75" dur="13">
                                          <p:stCondLst>
                                            <p:cond delay="325"/>
                                          </p:stCondLst>
                                        </p:cTn>
                                        <p:tgtEl>
                                          <p:spTgt spid="16"/>
                                        </p:tgtEl>
                                      </p:cBhvr>
                                      <p:to x="100000" y="60000"/>
                                    </p:animScale>
                                    <p:animScale>
                                      <p:cBhvr>
                                        <p:cTn id="76" dur="83" decel="50000">
                                          <p:stCondLst>
                                            <p:cond delay="338"/>
                                          </p:stCondLst>
                                        </p:cTn>
                                        <p:tgtEl>
                                          <p:spTgt spid="16"/>
                                        </p:tgtEl>
                                      </p:cBhvr>
                                      <p:to x="100000" y="100000"/>
                                    </p:animScale>
                                    <p:animScale>
                                      <p:cBhvr>
                                        <p:cTn id="77" dur="13">
                                          <p:stCondLst>
                                            <p:cond delay="656"/>
                                          </p:stCondLst>
                                        </p:cTn>
                                        <p:tgtEl>
                                          <p:spTgt spid="16"/>
                                        </p:tgtEl>
                                      </p:cBhvr>
                                      <p:to x="100000" y="80000"/>
                                    </p:animScale>
                                    <p:animScale>
                                      <p:cBhvr>
                                        <p:cTn id="78" dur="83" decel="50000">
                                          <p:stCondLst>
                                            <p:cond delay="669"/>
                                          </p:stCondLst>
                                        </p:cTn>
                                        <p:tgtEl>
                                          <p:spTgt spid="16"/>
                                        </p:tgtEl>
                                      </p:cBhvr>
                                      <p:to x="100000" y="100000"/>
                                    </p:animScale>
                                    <p:animScale>
                                      <p:cBhvr>
                                        <p:cTn id="79" dur="13">
                                          <p:stCondLst>
                                            <p:cond delay="821"/>
                                          </p:stCondLst>
                                        </p:cTn>
                                        <p:tgtEl>
                                          <p:spTgt spid="16"/>
                                        </p:tgtEl>
                                      </p:cBhvr>
                                      <p:to x="100000" y="90000"/>
                                    </p:animScale>
                                    <p:animScale>
                                      <p:cBhvr>
                                        <p:cTn id="80" dur="83" decel="50000">
                                          <p:stCondLst>
                                            <p:cond delay="834"/>
                                          </p:stCondLst>
                                        </p:cTn>
                                        <p:tgtEl>
                                          <p:spTgt spid="16"/>
                                        </p:tgtEl>
                                      </p:cBhvr>
                                      <p:to x="100000" y="100000"/>
                                    </p:animScale>
                                    <p:animScale>
                                      <p:cBhvr>
                                        <p:cTn id="81" dur="13">
                                          <p:stCondLst>
                                            <p:cond delay="904"/>
                                          </p:stCondLst>
                                        </p:cTn>
                                        <p:tgtEl>
                                          <p:spTgt spid="16"/>
                                        </p:tgtEl>
                                      </p:cBhvr>
                                      <p:to x="100000" y="95000"/>
                                    </p:animScale>
                                    <p:animScale>
                                      <p:cBhvr>
                                        <p:cTn id="82" dur="83" decel="50000">
                                          <p:stCondLst>
                                            <p:cond delay="917"/>
                                          </p:stCondLst>
                                        </p:cTn>
                                        <p:tgtEl>
                                          <p:spTgt spid="16"/>
                                        </p:tgtEl>
                                      </p:cBhvr>
                                      <p:to x="100000" y="100000"/>
                                    </p:animScale>
                                  </p:childTnLst>
                                </p:cTn>
                              </p:par>
                              <p:par>
                                <p:cTn id="83" presetID="26"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down)">
                                      <p:cBhvr>
                                        <p:cTn id="85" dur="290">
                                          <p:stCondLst>
                                            <p:cond delay="0"/>
                                          </p:stCondLst>
                                        </p:cTn>
                                        <p:tgtEl>
                                          <p:spTgt spid="17"/>
                                        </p:tgtEl>
                                      </p:cBhvr>
                                    </p:animEffect>
                                    <p:anim calcmode="lin" valueType="num">
                                      <p:cBhvr>
                                        <p:cTn id="86"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87"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88"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89"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90"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91" dur="13">
                                          <p:stCondLst>
                                            <p:cond delay="325"/>
                                          </p:stCondLst>
                                        </p:cTn>
                                        <p:tgtEl>
                                          <p:spTgt spid="17"/>
                                        </p:tgtEl>
                                      </p:cBhvr>
                                      <p:to x="100000" y="60000"/>
                                    </p:animScale>
                                    <p:animScale>
                                      <p:cBhvr>
                                        <p:cTn id="92" dur="83" decel="50000">
                                          <p:stCondLst>
                                            <p:cond delay="338"/>
                                          </p:stCondLst>
                                        </p:cTn>
                                        <p:tgtEl>
                                          <p:spTgt spid="17"/>
                                        </p:tgtEl>
                                      </p:cBhvr>
                                      <p:to x="100000" y="100000"/>
                                    </p:animScale>
                                    <p:animScale>
                                      <p:cBhvr>
                                        <p:cTn id="93" dur="13">
                                          <p:stCondLst>
                                            <p:cond delay="656"/>
                                          </p:stCondLst>
                                        </p:cTn>
                                        <p:tgtEl>
                                          <p:spTgt spid="17"/>
                                        </p:tgtEl>
                                      </p:cBhvr>
                                      <p:to x="100000" y="80000"/>
                                    </p:animScale>
                                    <p:animScale>
                                      <p:cBhvr>
                                        <p:cTn id="94" dur="83" decel="50000">
                                          <p:stCondLst>
                                            <p:cond delay="669"/>
                                          </p:stCondLst>
                                        </p:cTn>
                                        <p:tgtEl>
                                          <p:spTgt spid="17"/>
                                        </p:tgtEl>
                                      </p:cBhvr>
                                      <p:to x="100000" y="100000"/>
                                    </p:animScale>
                                    <p:animScale>
                                      <p:cBhvr>
                                        <p:cTn id="95" dur="13">
                                          <p:stCondLst>
                                            <p:cond delay="821"/>
                                          </p:stCondLst>
                                        </p:cTn>
                                        <p:tgtEl>
                                          <p:spTgt spid="17"/>
                                        </p:tgtEl>
                                      </p:cBhvr>
                                      <p:to x="100000" y="90000"/>
                                    </p:animScale>
                                    <p:animScale>
                                      <p:cBhvr>
                                        <p:cTn id="96" dur="83" decel="50000">
                                          <p:stCondLst>
                                            <p:cond delay="834"/>
                                          </p:stCondLst>
                                        </p:cTn>
                                        <p:tgtEl>
                                          <p:spTgt spid="17"/>
                                        </p:tgtEl>
                                      </p:cBhvr>
                                      <p:to x="100000" y="100000"/>
                                    </p:animScale>
                                    <p:animScale>
                                      <p:cBhvr>
                                        <p:cTn id="97" dur="13">
                                          <p:stCondLst>
                                            <p:cond delay="904"/>
                                          </p:stCondLst>
                                        </p:cTn>
                                        <p:tgtEl>
                                          <p:spTgt spid="17"/>
                                        </p:tgtEl>
                                      </p:cBhvr>
                                      <p:to x="100000" y="95000"/>
                                    </p:animScale>
                                    <p:animScale>
                                      <p:cBhvr>
                                        <p:cTn id="98" dur="83" decel="50000">
                                          <p:stCondLst>
                                            <p:cond delay="917"/>
                                          </p:stCondLst>
                                        </p:cTn>
                                        <p:tgtEl>
                                          <p:spTgt spid="17"/>
                                        </p:tgtEl>
                                      </p:cBhvr>
                                      <p:to x="100000" y="100000"/>
                                    </p:animScale>
                                  </p:childTnLst>
                                </p:cTn>
                              </p:par>
                              <p:par>
                                <p:cTn id="99" presetID="26"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down)">
                                      <p:cBhvr>
                                        <p:cTn id="101" dur="290">
                                          <p:stCondLst>
                                            <p:cond delay="0"/>
                                          </p:stCondLst>
                                        </p:cTn>
                                        <p:tgtEl>
                                          <p:spTgt spid="18"/>
                                        </p:tgtEl>
                                      </p:cBhvr>
                                    </p:animEffect>
                                    <p:anim calcmode="lin" valueType="num">
                                      <p:cBhvr>
                                        <p:cTn id="102"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3"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4"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05"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06"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07" dur="13">
                                          <p:stCondLst>
                                            <p:cond delay="325"/>
                                          </p:stCondLst>
                                        </p:cTn>
                                        <p:tgtEl>
                                          <p:spTgt spid="18"/>
                                        </p:tgtEl>
                                      </p:cBhvr>
                                      <p:to x="100000" y="60000"/>
                                    </p:animScale>
                                    <p:animScale>
                                      <p:cBhvr>
                                        <p:cTn id="108" dur="83" decel="50000">
                                          <p:stCondLst>
                                            <p:cond delay="338"/>
                                          </p:stCondLst>
                                        </p:cTn>
                                        <p:tgtEl>
                                          <p:spTgt spid="18"/>
                                        </p:tgtEl>
                                      </p:cBhvr>
                                      <p:to x="100000" y="100000"/>
                                    </p:animScale>
                                    <p:animScale>
                                      <p:cBhvr>
                                        <p:cTn id="109" dur="13">
                                          <p:stCondLst>
                                            <p:cond delay="656"/>
                                          </p:stCondLst>
                                        </p:cTn>
                                        <p:tgtEl>
                                          <p:spTgt spid="18"/>
                                        </p:tgtEl>
                                      </p:cBhvr>
                                      <p:to x="100000" y="80000"/>
                                    </p:animScale>
                                    <p:animScale>
                                      <p:cBhvr>
                                        <p:cTn id="110" dur="83" decel="50000">
                                          <p:stCondLst>
                                            <p:cond delay="669"/>
                                          </p:stCondLst>
                                        </p:cTn>
                                        <p:tgtEl>
                                          <p:spTgt spid="18"/>
                                        </p:tgtEl>
                                      </p:cBhvr>
                                      <p:to x="100000" y="100000"/>
                                    </p:animScale>
                                    <p:animScale>
                                      <p:cBhvr>
                                        <p:cTn id="111" dur="13">
                                          <p:stCondLst>
                                            <p:cond delay="821"/>
                                          </p:stCondLst>
                                        </p:cTn>
                                        <p:tgtEl>
                                          <p:spTgt spid="18"/>
                                        </p:tgtEl>
                                      </p:cBhvr>
                                      <p:to x="100000" y="90000"/>
                                    </p:animScale>
                                    <p:animScale>
                                      <p:cBhvr>
                                        <p:cTn id="112" dur="83" decel="50000">
                                          <p:stCondLst>
                                            <p:cond delay="834"/>
                                          </p:stCondLst>
                                        </p:cTn>
                                        <p:tgtEl>
                                          <p:spTgt spid="18"/>
                                        </p:tgtEl>
                                      </p:cBhvr>
                                      <p:to x="100000" y="100000"/>
                                    </p:animScale>
                                    <p:animScale>
                                      <p:cBhvr>
                                        <p:cTn id="113" dur="13">
                                          <p:stCondLst>
                                            <p:cond delay="904"/>
                                          </p:stCondLst>
                                        </p:cTn>
                                        <p:tgtEl>
                                          <p:spTgt spid="18"/>
                                        </p:tgtEl>
                                      </p:cBhvr>
                                      <p:to x="100000" y="95000"/>
                                    </p:animScale>
                                    <p:animScale>
                                      <p:cBhvr>
                                        <p:cTn id="114" dur="83" decel="50000">
                                          <p:stCondLst>
                                            <p:cond delay="917"/>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2" grpId="0" animBg="1"/>
      <p:bldP spid="23" grpId="0"/>
      <p:bldP spid="24" grpId="0"/>
      <p:bldP spid="16" grpId="0"/>
      <p:bldP spid="17" grpId="0" animBg="1"/>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3">
            <a:extLst>
              <a:ext uri="{FF2B5EF4-FFF2-40B4-BE49-F238E27FC236}">
                <a16:creationId xmlns:a16="http://schemas.microsoft.com/office/drawing/2014/main" id="{917DD09F-1D02-4F6A-A597-742611849327}"/>
              </a:ext>
            </a:extLst>
          </p:cNvPr>
          <p:cNvSpPr txBox="1"/>
          <p:nvPr/>
        </p:nvSpPr>
        <p:spPr>
          <a:xfrm>
            <a:off x="105709" y="132876"/>
            <a:ext cx="1842171" cy="32316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6</a:t>
            </a:r>
            <a:r>
              <a:rPr lang="zh-CN" altLang="en-US" sz="1500" b="1" dirty="0">
                <a:latin typeface="微软雅黑" panose="020B0503020204020204" pitchFamily="34" charset="-122"/>
                <a:ea typeface="微软雅黑" panose="020B0503020204020204" pitchFamily="34" charset="-122"/>
              </a:rPr>
              <a:t>、量化投资在中国</a:t>
            </a:r>
          </a:p>
        </p:txBody>
      </p:sp>
      <p:cxnSp>
        <p:nvCxnSpPr>
          <p:cNvPr id="4" name="直接箭头连接符 3">
            <a:extLst>
              <a:ext uri="{FF2B5EF4-FFF2-40B4-BE49-F238E27FC236}">
                <a16:creationId xmlns:a16="http://schemas.microsoft.com/office/drawing/2014/main" id="{13A6DC69-E997-4642-92D5-D2BED36D188C}"/>
              </a:ext>
            </a:extLst>
          </p:cNvPr>
          <p:cNvCxnSpPr/>
          <p:nvPr/>
        </p:nvCxnSpPr>
        <p:spPr>
          <a:xfrm flipV="1">
            <a:off x="8853377" y="167521"/>
            <a:ext cx="0" cy="456446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84D6F6D4-C03B-4D9B-8549-34E005D1B97E}"/>
              </a:ext>
            </a:extLst>
          </p:cNvPr>
          <p:cNvCxnSpPr/>
          <p:nvPr/>
        </p:nvCxnSpPr>
        <p:spPr>
          <a:xfrm flipH="1">
            <a:off x="179512" y="4731990"/>
            <a:ext cx="8686674" cy="16718"/>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14ED9481-0146-4DFD-8ACD-1A9B04332564}"/>
              </a:ext>
            </a:extLst>
          </p:cNvPr>
          <p:cNvSpPr txBox="1"/>
          <p:nvPr/>
        </p:nvSpPr>
        <p:spPr>
          <a:xfrm>
            <a:off x="179512" y="511919"/>
            <a:ext cx="8313822" cy="1384993"/>
          </a:xfrm>
          <a:prstGeom prst="rect">
            <a:avLst/>
          </a:prstGeom>
          <a:noFill/>
        </p:spPr>
        <p:txBody>
          <a:bodyPr wrap="square" lIns="91438" tIns="45719" rIns="91438" bIns="45719" rtlCol="0">
            <a:spAutoFit/>
          </a:bodyPr>
          <a:lstStyle/>
          <a:p>
            <a:r>
              <a:rPr lang="zh-CN" altLang="en-US" sz="1050" dirty="0">
                <a:latin typeface="微软雅黑" panose="020B0503020204020204" pitchFamily="34" charset="-122"/>
                <a:ea typeface="微软雅黑" panose="020B0503020204020204" pitchFamily="34" charset="-122"/>
              </a:rPr>
              <a:t>量化投资在海外已经成为各大基金公司普遍采用的投资分析模式。</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量化投资本土化的前景：</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量化投资策略本身是对机构投资者传统投资的一个强有力的补充和增强</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其实现在已经变成机构投资者采用的主要方式</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量化投资策略研究过程是人人平等的，知识和理论基本上都是公开的，不存在小道消息等信息不对称、不公平的过程。</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量化投资可以满足投资者对不同风险偏好的投资需求。</a:t>
            </a:r>
            <a:endParaRPr lang="en-US" altLang="zh-CN" sz="1050" dirty="0">
              <a:latin typeface="微软雅黑" panose="020B0503020204020204" pitchFamily="34" charset="-122"/>
              <a:ea typeface="微软雅黑" panose="020B0503020204020204" pitchFamily="34" charset="-122"/>
            </a:endParaRPr>
          </a:p>
          <a:p>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量化投资可以系统性、自动型的执行投资策略，避免认为的干扰因素。</a:t>
            </a:r>
            <a:endParaRPr lang="en-US" altLang="zh-CN" sz="1050"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681BC72-78E2-4307-A69E-C510F586960D}"/>
              </a:ext>
            </a:extLst>
          </p:cNvPr>
          <p:cNvPicPr>
            <a:picLocks noChangeAspect="1"/>
          </p:cNvPicPr>
          <p:nvPr/>
        </p:nvPicPr>
        <p:blipFill>
          <a:blip r:embed="rId2"/>
          <a:stretch>
            <a:fillRect/>
          </a:stretch>
        </p:blipFill>
        <p:spPr>
          <a:xfrm>
            <a:off x="290622" y="1857703"/>
            <a:ext cx="2481174" cy="2773878"/>
          </a:xfrm>
          <a:prstGeom prst="rect">
            <a:avLst/>
          </a:prstGeom>
        </p:spPr>
      </p:pic>
      <p:sp>
        <p:nvSpPr>
          <p:cNvPr id="9" name="文本框 8">
            <a:extLst>
              <a:ext uri="{FF2B5EF4-FFF2-40B4-BE49-F238E27FC236}">
                <a16:creationId xmlns:a16="http://schemas.microsoft.com/office/drawing/2014/main" id="{4498C6A4-2244-4BF2-B3CF-4D5033BEEE4B}"/>
              </a:ext>
            </a:extLst>
          </p:cNvPr>
          <p:cNvSpPr txBox="1"/>
          <p:nvPr/>
        </p:nvSpPr>
        <p:spPr>
          <a:xfrm>
            <a:off x="3059832" y="1838915"/>
            <a:ext cx="4179678" cy="3085458"/>
          </a:xfrm>
          <a:prstGeom prst="rect">
            <a:avLst/>
          </a:prstGeom>
          <a:noFill/>
        </p:spPr>
        <p:txBody>
          <a:bodyPr wrap="square" lIns="91438" tIns="45719" rIns="91438" bIns="45719" rtlCol="0">
            <a:spAutoFit/>
          </a:bodyPr>
          <a:lstStyle/>
          <a:p>
            <a:r>
              <a:rPr lang="zh-CN" altLang="en-US" sz="1050" dirty="0">
                <a:latin typeface="微软雅黑" panose="020B0503020204020204" pitchFamily="34" charset="-122"/>
                <a:ea typeface="微软雅黑" panose="020B0503020204020204" pitchFamily="34" charset="-122"/>
              </a:rPr>
              <a:t>公众号统计了</a:t>
            </a:r>
            <a:r>
              <a:rPr lang="en-US" altLang="zh-CN" sz="1050" dirty="0">
                <a:latin typeface="微软雅黑" panose="020B0503020204020204" pitchFamily="34" charset="-122"/>
                <a:ea typeface="微软雅黑" panose="020B0503020204020204" pitchFamily="34" charset="-122"/>
              </a:rPr>
              <a:t>2018</a:t>
            </a:r>
            <a:r>
              <a:rPr lang="zh-CN" altLang="en-US" sz="1050" dirty="0">
                <a:latin typeface="微软雅黑" panose="020B0503020204020204" pitchFamily="34" charset="-122"/>
                <a:ea typeface="微软雅黑" panose="020B0503020204020204" pitchFamily="34" charset="-122"/>
              </a:rPr>
              <a:t>年大部分国内有关量化的比赛（顺序随机）：</a:t>
            </a:r>
          </a:p>
          <a:p>
            <a:r>
              <a:rPr lang="zh-CN" altLang="en-US" sz="1050" dirty="0">
                <a:latin typeface="微软雅黑" panose="020B0503020204020204" pitchFamily="34" charset="-122"/>
                <a:ea typeface="微软雅黑" panose="020B0503020204020204" pitchFamily="34" charset="-122"/>
              </a:rPr>
              <a:t>⊙ 天风证券开启第二届私募大赛</a:t>
            </a:r>
          </a:p>
          <a:p>
            <a:r>
              <a:rPr lang="zh-CN" altLang="en-US" sz="1050" dirty="0">
                <a:latin typeface="微软雅黑" panose="020B0503020204020204" pitchFamily="34" charset="-122"/>
                <a:ea typeface="微软雅黑" panose="020B0503020204020204" pitchFamily="34" charset="-122"/>
              </a:rPr>
              <a:t>⊙ 首届“智胜杯”策略交易大赛</a:t>
            </a:r>
          </a:p>
          <a:p>
            <a:r>
              <a:rPr lang="zh-CN" altLang="en-US" sz="1050" dirty="0">
                <a:latin typeface="微软雅黑" panose="020B0503020204020204" pitchFamily="34" charset="-122"/>
                <a:ea typeface="微软雅黑" panose="020B0503020204020204" pitchFamily="34" charset="-122"/>
              </a:rPr>
              <a:t>⊙ 首届平安慧投量化大赛</a:t>
            </a:r>
          </a:p>
          <a:p>
            <a:r>
              <a:rPr lang="zh-CN" altLang="en-US" sz="1050" dirty="0">
                <a:latin typeface="微软雅黑" panose="020B0503020204020204" pitchFamily="34" charset="-122"/>
                <a:ea typeface="微软雅黑" panose="020B0503020204020204" pitchFamily="34" charset="-122"/>
              </a:rPr>
              <a:t>⊙ 陕西省大学生第二届量化金融大赛</a:t>
            </a:r>
          </a:p>
          <a:p>
            <a:r>
              <a:rPr lang="zh-CN" altLang="en-US" sz="1050" dirty="0">
                <a:latin typeface="微软雅黑" panose="020B0503020204020204" pitchFamily="34" charset="-122"/>
                <a:ea typeface="微软雅黑" panose="020B0503020204020204" pitchFamily="34" charset="-122"/>
              </a:rPr>
              <a:t>⊙ 第三届华量杯量化投资大赛</a:t>
            </a:r>
          </a:p>
          <a:p>
            <a:r>
              <a:rPr lang="zh-CN" altLang="en-US" sz="1050" dirty="0">
                <a:latin typeface="微软雅黑" panose="020B0503020204020204" pitchFamily="34" charset="-122"/>
                <a:ea typeface="微软雅黑" panose="020B0503020204020204" pitchFamily="34" charset="-122"/>
              </a:rPr>
              <a:t>⊙ “量子杯”全国高校量化大赛</a:t>
            </a:r>
          </a:p>
          <a:p>
            <a:r>
              <a:rPr lang="zh-CN" altLang="en-US" sz="1050" dirty="0">
                <a:latin typeface="微软雅黑" panose="020B0503020204020204" pitchFamily="34" charset="-122"/>
                <a:ea typeface="微软雅黑" panose="020B0503020204020204" pitchFamily="34" charset="-122"/>
              </a:rPr>
              <a:t>⊙ 第一届</a:t>
            </a:r>
            <a:r>
              <a:rPr lang="en-US" altLang="zh-CN" sz="1050" dirty="0">
                <a:latin typeface="微软雅黑" panose="020B0503020204020204" pitchFamily="34" charset="-122"/>
                <a:ea typeface="微软雅黑" panose="020B0503020204020204" pitchFamily="34" charset="-122"/>
              </a:rPr>
              <a:t>UBS</a:t>
            </a:r>
            <a:r>
              <a:rPr lang="zh-CN" altLang="en-US" sz="1050" dirty="0">
                <a:latin typeface="微软雅黑" panose="020B0503020204020204" pitchFamily="34" charset="-122"/>
                <a:ea typeface="微软雅黑" panose="020B0503020204020204" pitchFamily="34" charset="-122"/>
              </a:rPr>
              <a:t>全球量化大赛</a:t>
            </a:r>
          </a:p>
          <a:p>
            <a:r>
              <a:rPr lang="zh-CN" altLang="en-US" sz="1050" dirty="0">
                <a:latin typeface="微软雅黑" panose="020B0503020204020204" pitchFamily="34" charset="-122"/>
                <a:ea typeface="微软雅黑" panose="020B0503020204020204" pitchFamily="34" charset="-122"/>
              </a:rPr>
              <a:t>⊙ 第二届智慧中国杯（</a:t>
            </a:r>
            <a:r>
              <a:rPr lang="en-US" altLang="zh-CN" sz="1050" dirty="0">
                <a:latin typeface="微软雅黑" panose="020B0503020204020204" pitchFamily="34" charset="-122"/>
                <a:ea typeface="微软雅黑" panose="020B0503020204020204" pitchFamily="34" charset="-122"/>
              </a:rPr>
              <a:t>ICC</a:t>
            </a:r>
            <a:r>
              <a:rPr lang="zh-CN" altLang="en-US" sz="1050" dirty="0">
                <a:latin typeface="微软雅黑" panose="020B0503020204020204" pitchFamily="34" charset="-122"/>
                <a:ea typeface="微软雅黑" panose="020B0503020204020204" pitchFamily="34" charset="-122"/>
              </a:rPr>
              <a:t>）凤凰金融量化投资大赛</a:t>
            </a:r>
          </a:p>
          <a:p>
            <a:r>
              <a:rPr lang="zh-CN" altLang="en-US" sz="1050" dirty="0">
                <a:latin typeface="微软雅黑" panose="020B0503020204020204" pitchFamily="34" charset="-122"/>
                <a:ea typeface="微软雅黑" panose="020B0503020204020204" pitchFamily="34" charset="-122"/>
              </a:rPr>
              <a:t>⊙ “华鑫杯”京东量化大赛</a:t>
            </a:r>
          </a:p>
          <a:p>
            <a:r>
              <a:rPr lang="zh-CN" altLang="en-US" sz="1050" dirty="0">
                <a:latin typeface="微软雅黑" panose="020B0503020204020204" pitchFamily="34" charset="-122"/>
                <a:ea typeface="微软雅黑" panose="020B0503020204020204" pitchFamily="34" charset="-122"/>
              </a:rPr>
              <a:t>⊙ 全国高校量化投资策略设计大赛</a:t>
            </a:r>
          </a:p>
          <a:p>
            <a:r>
              <a:rPr lang="zh-CN" altLang="en-US" sz="1050" dirty="0">
                <a:latin typeface="微软雅黑" panose="020B0503020204020204" pitchFamily="34" charset="-122"/>
                <a:ea typeface="微软雅黑" panose="020B0503020204020204" pitchFamily="34" charset="-122"/>
              </a:rPr>
              <a:t>⊙ 首届</a:t>
            </a:r>
            <a:r>
              <a:rPr lang="en-US" altLang="zh-CN" sz="1050" dirty="0">
                <a:latin typeface="微软雅黑" panose="020B0503020204020204" pitchFamily="34" charset="-122"/>
                <a:ea typeface="微软雅黑" panose="020B0503020204020204" pitchFamily="34" charset="-122"/>
              </a:rPr>
              <a:t>FQI</a:t>
            </a:r>
            <a:r>
              <a:rPr lang="zh-CN" altLang="en-US" sz="1050" dirty="0">
                <a:latin typeface="微软雅黑" panose="020B0503020204020204" pitchFamily="34" charset="-122"/>
                <a:ea typeface="微软雅黑" panose="020B0503020204020204" pitchFamily="34" charset="-122"/>
              </a:rPr>
              <a:t>量化大师赛</a:t>
            </a:r>
          </a:p>
          <a:p>
            <a:r>
              <a:rPr lang="zh-CN" altLang="en-US" sz="1050" dirty="0">
                <a:latin typeface="微软雅黑" panose="020B0503020204020204" pitchFamily="34" charset="-122"/>
                <a:ea typeface="微软雅黑" panose="020B0503020204020204" pitchFamily="34" charset="-122"/>
              </a:rPr>
              <a:t>⊙ 第二届中国西部量化金融大赛</a:t>
            </a:r>
          </a:p>
          <a:p>
            <a:r>
              <a:rPr lang="zh-CN" altLang="en-US" sz="1050" dirty="0">
                <a:latin typeface="微软雅黑" panose="020B0503020204020204" pitchFamily="34" charset="-122"/>
                <a:ea typeface="微软雅黑" panose="020B0503020204020204" pitchFamily="34" charset="-122"/>
              </a:rPr>
              <a:t>⊙ “给你三个亿”全球量化大赛</a:t>
            </a:r>
          </a:p>
          <a:p>
            <a:r>
              <a:rPr lang="zh-CN" altLang="en-US" sz="1050"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WorldQuant2018</a:t>
            </a:r>
            <a:r>
              <a:rPr lang="zh-CN" altLang="en-US" sz="1050" dirty="0">
                <a:latin typeface="微软雅黑" panose="020B0503020204020204" pitchFamily="34" charset="-122"/>
                <a:ea typeface="微软雅黑" panose="020B0503020204020204" pitchFamily="34" charset="-122"/>
              </a:rPr>
              <a:t>国际量化建模大赛</a:t>
            </a:r>
          </a:p>
          <a:p>
            <a:r>
              <a:rPr lang="zh-CN" altLang="en-US" sz="1050" dirty="0">
                <a:latin typeface="微软雅黑" panose="020B0503020204020204" pitchFamily="34" charset="-122"/>
                <a:ea typeface="微软雅黑" panose="020B0503020204020204" pitchFamily="34" charset="-122"/>
              </a:rPr>
              <a:t>⊙ 中国 </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横琴 </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国际高校量化金融大赛</a:t>
            </a:r>
          </a:p>
          <a:p>
            <a:r>
              <a:rPr lang="zh-CN" altLang="en-US" sz="1050" dirty="0">
                <a:latin typeface="微软雅黑" panose="020B0503020204020204" pitchFamily="34" charset="-122"/>
                <a:ea typeface="微软雅黑" panose="020B0503020204020204" pitchFamily="34" charset="-122"/>
              </a:rPr>
              <a:t>⊙ </a:t>
            </a:r>
            <a:r>
              <a:rPr lang="en-US" altLang="zh-CN" sz="1050" dirty="0" err="1">
                <a:latin typeface="微软雅黑" panose="020B0503020204020204" pitchFamily="34" charset="-122"/>
                <a:ea typeface="微软雅黑" panose="020B0503020204020204" pitchFamily="34" charset="-122"/>
              </a:rPr>
              <a:t>MindGo</a:t>
            </a:r>
            <a:r>
              <a:rPr lang="zh-CN" altLang="en-US" sz="1050" dirty="0">
                <a:latin typeface="微软雅黑" panose="020B0503020204020204" pitchFamily="34" charset="-122"/>
                <a:ea typeface="微软雅黑" panose="020B0503020204020204" pitchFamily="34" charset="-122"/>
              </a:rPr>
              <a:t>量化交易大赛</a:t>
            </a:r>
          </a:p>
          <a:p>
            <a:pPr algn="r"/>
            <a:endParaRPr lang="zh-CN" altLang="en-US" sz="1600" b="1" dirty="0">
              <a:solidFill>
                <a:schemeClr val="bg1"/>
              </a:solidFill>
              <a:latin typeface="+mn-ea"/>
              <a:ea typeface="+mn-ea"/>
            </a:endParaRPr>
          </a:p>
        </p:txBody>
      </p:sp>
      <p:sp>
        <p:nvSpPr>
          <p:cNvPr id="10" name="文本框 9">
            <a:extLst>
              <a:ext uri="{FF2B5EF4-FFF2-40B4-BE49-F238E27FC236}">
                <a16:creationId xmlns:a16="http://schemas.microsoft.com/office/drawing/2014/main" id="{76B834E3-3892-4991-8A7D-F621C61F6135}"/>
              </a:ext>
            </a:extLst>
          </p:cNvPr>
          <p:cNvSpPr txBox="1"/>
          <p:nvPr/>
        </p:nvSpPr>
        <p:spPr>
          <a:xfrm>
            <a:off x="5868145" y="3384576"/>
            <a:ext cx="2985232" cy="1469631"/>
          </a:xfrm>
          <a:prstGeom prst="rect">
            <a:avLst/>
          </a:prstGeom>
          <a:noFill/>
        </p:spPr>
        <p:txBody>
          <a:bodyPr wrap="square" lIns="91438" tIns="45719" rIns="91438" bIns="45719" rtlCol="0">
            <a:spAutoFit/>
          </a:bodyPr>
          <a:lstStyle/>
          <a:p>
            <a:r>
              <a:rPr lang="zh-CN" altLang="en-US" sz="1050"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CCTV</a:t>
            </a:r>
            <a:r>
              <a:rPr lang="zh-CN" altLang="en-US" sz="1050" dirty="0">
                <a:latin typeface="微软雅黑" panose="020B0503020204020204" pitchFamily="34" charset="-122"/>
                <a:ea typeface="微软雅黑" panose="020B0503020204020204" pitchFamily="34" charset="-122"/>
              </a:rPr>
              <a:t>期货实盘大赛</a:t>
            </a:r>
          </a:p>
          <a:p>
            <a:r>
              <a:rPr lang="zh-CN" altLang="en-US" sz="1050" dirty="0">
                <a:latin typeface="微软雅黑" panose="020B0503020204020204" pitchFamily="34" charset="-122"/>
                <a:ea typeface="微软雅黑" panose="020B0503020204020204" pitchFamily="34" charset="-122"/>
              </a:rPr>
              <a:t>⊙ 第十二届全国期货实盘交易大赛</a:t>
            </a:r>
          </a:p>
          <a:p>
            <a:r>
              <a:rPr lang="zh-CN" altLang="en-US" sz="1050"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2018</a:t>
            </a:r>
            <a:r>
              <a:rPr lang="zh-CN" altLang="en-US" sz="1050" dirty="0">
                <a:latin typeface="微软雅黑" panose="020B0503020204020204" pitchFamily="34" charset="-122"/>
                <a:ea typeface="微软雅黑" panose="020B0503020204020204" pitchFamily="34" charset="-122"/>
              </a:rPr>
              <a:t>年“信</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服”私募实盘大赛</a:t>
            </a:r>
          </a:p>
          <a:p>
            <a:r>
              <a:rPr lang="zh-CN" altLang="en-US" sz="1050" dirty="0">
                <a:latin typeface="微软雅黑" panose="020B0503020204020204" pitchFamily="34" charset="-122"/>
                <a:ea typeface="微软雅黑" panose="020B0503020204020204" pitchFamily="34" charset="-122"/>
              </a:rPr>
              <a:t>⊙ 长安之星杯第一届期货实盘大赛</a:t>
            </a:r>
          </a:p>
          <a:p>
            <a:r>
              <a:rPr lang="zh-CN" altLang="en-US" sz="1050" dirty="0">
                <a:latin typeface="微软雅黑" panose="020B0503020204020204" pitchFamily="34" charset="-122"/>
                <a:ea typeface="微软雅黑" panose="020B0503020204020204" pitchFamily="34" charset="-122"/>
              </a:rPr>
              <a:t>⊙ 东方杯期货实盘大赛</a:t>
            </a:r>
          </a:p>
          <a:p>
            <a:r>
              <a:rPr lang="zh-CN" altLang="en-US" sz="1050" dirty="0">
                <a:latin typeface="微软雅黑" panose="020B0503020204020204" pitchFamily="34" charset="-122"/>
                <a:ea typeface="微软雅黑" panose="020B0503020204020204" pitchFamily="34" charset="-122"/>
              </a:rPr>
              <a:t>⊙ “迈科杯”</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期货实盘交易大赛</a:t>
            </a:r>
          </a:p>
          <a:p>
            <a:r>
              <a:rPr lang="zh-CN" altLang="en-US" sz="1050" dirty="0">
                <a:latin typeface="微软雅黑" panose="020B0503020204020204" pitchFamily="34" charset="-122"/>
                <a:ea typeface="微软雅黑" panose="020B0503020204020204" pitchFamily="34" charset="-122"/>
              </a:rPr>
              <a:t>⊙ 东海期货模拟交易大赛</a:t>
            </a:r>
          </a:p>
          <a:p>
            <a:pPr algn="r"/>
            <a:endParaRPr lang="zh-CN" altLang="en-US" sz="1600" b="1" dirty="0">
              <a:solidFill>
                <a:schemeClr val="bg1"/>
              </a:solidFill>
              <a:latin typeface="+mn-ea"/>
              <a:ea typeface="+mn-ea"/>
            </a:endParaRPr>
          </a:p>
        </p:txBody>
      </p:sp>
      <p:sp>
        <p:nvSpPr>
          <p:cNvPr id="11" name="TextBox 72">
            <a:extLst>
              <a:ext uri="{FF2B5EF4-FFF2-40B4-BE49-F238E27FC236}">
                <a16:creationId xmlns:a16="http://schemas.microsoft.com/office/drawing/2014/main" id="{9A3F37CC-BF43-4B04-82E0-292B2C82112A}"/>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38732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par>
                          <p:cTn id="21" fill="hold">
                            <p:stCondLst>
                              <p:cond delay="1000"/>
                            </p:stCondLst>
                            <p:childTnLst>
                              <p:par>
                                <p:cTn id="22" presetID="45"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ppt_w</p:attrName>
                                        </p:attrNameLst>
                                      </p:cBhvr>
                                      <p:tavLst>
                                        <p:tav tm="0" fmla="#ppt_w*sin(2.5*pi*$)">
                                          <p:val>
                                            <p:fltVal val="0"/>
                                          </p:val>
                                        </p:tav>
                                        <p:tav tm="100000">
                                          <p:val>
                                            <p:fltVal val="1"/>
                                          </p:val>
                                        </p:tav>
                                      </p:tavLst>
                                    </p:anim>
                                    <p:anim calcmode="lin" valueType="num">
                                      <p:cBhvr>
                                        <p:cTn id="26" dur="500" fill="hold"/>
                                        <p:tgtEl>
                                          <p:spTgt spid="4"/>
                                        </p:tgtEl>
                                        <p:attrNameLst>
                                          <p:attrName>ppt_h</p:attrName>
                                        </p:attrNameLst>
                                      </p:cBhvr>
                                      <p:tavLst>
                                        <p:tav tm="0">
                                          <p:val>
                                            <p:strVal val="#ppt_h"/>
                                          </p:val>
                                        </p:tav>
                                        <p:tav tm="100000">
                                          <p:val>
                                            <p:strVal val="#ppt_h"/>
                                          </p:val>
                                        </p:tav>
                                      </p:tavLst>
                                    </p:anim>
                                  </p:childTnLst>
                                </p:cTn>
                              </p:par>
                            </p:childTnLst>
                          </p:cTn>
                        </p:par>
                        <p:par>
                          <p:cTn id="27" fill="hold">
                            <p:stCondLst>
                              <p:cond delay="1500"/>
                            </p:stCondLst>
                            <p:childTnLst>
                              <p:par>
                                <p:cTn id="28" presetID="45"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anim calcmode="lin" valueType="num">
                                      <p:cBhvr>
                                        <p:cTn id="31" dur="500" fill="hold"/>
                                        <p:tgtEl>
                                          <p:spTgt spid="5"/>
                                        </p:tgtEl>
                                        <p:attrNameLst>
                                          <p:attrName>ppt_w</p:attrName>
                                        </p:attrNameLst>
                                      </p:cBhvr>
                                      <p:tavLst>
                                        <p:tav tm="0" fmla="#ppt_w*sin(2.5*pi*$)">
                                          <p:val>
                                            <p:fltVal val="0"/>
                                          </p:val>
                                        </p:tav>
                                        <p:tav tm="100000">
                                          <p:val>
                                            <p:fltVal val="1"/>
                                          </p:val>
                                        </p:tav>
                                      </p:tavLst>
                                    </p:anim>
                                    <p:anim calcmode="lin" valueType="num">
                                      <p:cBhvr>
                                        <p:cTn id="32" dur="500" fill="hold"/>
                                        <p:tgtEl>
                                          <p:spTgt spid="5"/>
                                        </p:tgtEl>
                                        <p:attrNameLst>
                                          <p:attrName>ppt_h</p:attrName>
                                        </p:attrNameLst>
                                      </p:cBhvr>
                                      <p:tavLst>
                                        <p:tav tm="0">
                                          <p:val>
                                            <p:strVal val="#ppt_h"/>
                                          </p:val>
                                        </p:tav>
                                        <p:tav tm="100000">
                                          <p:val>
                                            <p:strVal val="#ppt_h"/>
                                          </p:val>
                                        </p:tav>
                                      </p:tavLst>
                                    </p:anim>
                                  </p:childTnLst>
                                </p:cTn>
                              </p:par>
                            </p:childTnLst>
                          </p:cTn>
                        </p:par>
                        <p:par>
                          <p:cTn id="33" fill="hold">
                            <p:stCondLst>
                              <p:cond delay="2000"/>
                            </p:stCondLst>
                            <p:childTnLst>
                              <p:par>
                                <p:cTn id="34" presetID="14" presetClass="entr" presetSubtype="1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par>
                                <p:cTn id="37" presetID="14" presetClass="entr" presetSubtype="1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randombar(horizontal)">
                                      <p:cBhvr>
                                        <p:cTn id="39" dur="500"/>
                                        <p:tgtEl>
                                          <p:spTgt spid="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randombar(horizontal)">
                                      <p:cBhvr>
                                        <p:cTn id="42" dur="500"/>
                                        <p:tgtEl>
                                          <p:spTgt spid="9"/>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randombar(horizontal)">
                                      <p:cBhvr>
                                        <p:cTn id="45" dur="500"/>
                                        <p:tgtEl>
                                          <p:spTgt spid="10"/>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9" grpId="0"/>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6401675-a70aad65cd59c338">
            <a:extLst>
              <a:ext uri="{FF2B5EF4-FFF2-40B4-BE49-F238E27FC236}">
                <a16:creationId xmlns:a16="http://schemas.microsoft.com/office/drawing/2014/main" id="{EF7C84D9-29BD-4AD7-85F4-1DBC09C0234B}"/>
              </a:ext>
            </a:extLst>
          </p:cNvPr>
          <p:cNvPicPr>
            <a:picLocks noChangeAspect="1"/>
          </p:cNvPicPr>
          <p:nvPr/>
        </p:nvPicPr>
        <p:blipFill>
          <a:blip r:embed="rId2"/>
          <a:stretch>
            <a:fillRect/>
          </a:stretch>
        </p:blipFill>
        <p:spPr>
          <a:xfrm>
            <a:off x="-8378" y="3112"/>
            <a:ext cx="9183675" cy="5160926"/>
          </a:xfrm>
          <a:prstGeom prst="rect">
            <a:avLst/>
          </a:prstGeom>
        </p:spPr>
      </p:pic>
      <p:sp>
        <p:nvSpPr>
          <p:cNvPr id="3" name="TextBox 72">
            <a:extLst>
              <a:ext uri="{FF2B5EF4-FFF2-40B4-BE49-F238E27FC236}">
                <a16:creationId xmlns:a16="http://schemas.microsoft.com/office/drawing/2014/main" id="{27BB2699-315A-4642-8CAE-5EEA120ABC61}"/>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2162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6401675-150d2a89eb17a11ad5">
            <a:extLst>
              <a:ext uri="{FF2B5EF4-FFF2-40B4-BE49-F238E27FC236}">
                <a16:creationId xmlns:a16="http://schemas.microsoft.com/office/drawing/2014/main" id="{ED4D10CC-E4A9-40E2-A705-2960509B41F7}"/>
              </a:ext>
            </a:extLst>
          </p:cNvPr>
          <p:cNvPicPr>
            <a:picLocks noChangeAspect="1"/>
          </p:cNvPicPr>
          <p:nvPr/>
        </p:nvPicPr>
        <p:blipFill>
          <a:blip r:embed="rId2"/>
          <a:stretch>
            <a:fillRect/>
          </a:stretch>
        </p:blipFill>
        <p:spPr>
          <a:xfrm>
            <a:off x="0" y="0"/>
            <a:ext cx="9144000" cy="5143500"/>
          </a:xfrm>
          <a:prstGeom prst="rect">
            <a:avLst/>
          </a:prstGeom>
        </p:spPr>
      </p:pic>
      <p:sp>
        <p:nvSpPr>
          <p:cNvPr id="3" name="TextBox 72">
            <a:extLst>
              <a:ext uri="{FF2B5EF4-FFF2-40B4-BE49-F238E27FC236}">
                <a16:creationId xmlns:a16="http://schemas.microsoft.com/office/drawing/2014/main" id="{2BA318E7-6543-44E8-95A0-2A893C16933D}"/>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130613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6401675-9eb2e0e1ce4f64a0">
            <a:extLst>
              <a:ext uri="{FF2B5EF4-FFF2-40B4-BE49-F238E27FC236}">
                <a16:creationId xmlns:a16="http://schemas.microsoft.com/office/drawing/2014/main" id="{D0C64195-8029-4BFD-9E38-BB9B23F9FC69}"/>
              </a:ext>
            </a:extLst>
          </p:cNvPr>
          <p:cNvPicPr>
            <a:picLocks noChangeAspect="1"/>
          </p:cNvPicPr>
          <p:nvPr/>
        </p:nvPicPr>
        <p:blipFill>
          <a:blip r:embed="rId2"/>
          <a:stretch>
            <a:fillRect/>
          </a:stretch>
        </p:blipFill>
        <p:spPr>
          <a:xfrm>
            <a:off x="-19488" y="-1"/>
            <a:ext cx="9163488" cy="5143501"/>
          </a:xfrm>
          <a:prstGeom prst="rect">
            <a:avLst/>
          </a:prstGeom>
        </p:spPr>
      </p:pic>
      <p:sp>
        <p:nvSpPr>
          <p:cNvPr id="3" name="TextBox 72">
            <a:extLst>
              <a:ext uri="{FF2B5EF4-FFF2-40B4-BE49-F238E27FC236}">
                <a16:creationId xmlns:a16="http://schemas.microsoft.com/office/drawing/2014/main" id="{749AB26B-AE34-4675-9FFD-513E82A9CF69}"/>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278539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358635" y="1784707"/>
            <a:ext cx="349446" cy="349446"/>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17" name="组合 16"/>
          <p:cNvGrpSpPr/>
          <p:nvPr/>
        </p:nvGrpSpPr>
        <p:grpSpPr>
          <a:xfrm>
            <a:off x="8011610" y="561940"/>
            <a:ext cx="156292" cy="156292"/>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0" name="组合 19"/>
          <p:cNvGrpSpPr/>
          <p:nvPr/>
        </p:nvGrpSpPr>
        <p:grpSpPr>
          <a:xfrm>
            <a:off x="7759790" y="1372520"/>
            <a:ext cx="208440" cy="208440"/>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23" name="椭圆 22"/>
          <p:cNvSpPr/>
          <p:nvPr/>
        </p:nvSpPr>
        <p:spPr>
          <a:xfrm>
            <a:off x="7794388" y="4443265"/>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423305" y="3522698"/>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7316009" y="4096544"/>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6629511" y="4707644"/>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8585278" y="4984207"/>
            <a:ext cx="137389" cy="137389"/>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40" name="圆角矩形 39"/>
          <p:cNvSpPr/>
          <p:nvPr/>
        </p:nvSpPr>
        <p:spPr>
          <a:xfrm>
            <a:off x="5580113" y="2691894"/>
            <a:ext cx="3005166" cy="519113"/>
          </a:xfrm>
          <a:prstGeom prst="roundRect">
            <a:avLst/>
          </a:prstGeom>
          <a:solidFill>
            <a:schemeClr val="accent1"/>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109" tIns="30555" rIns="61109" bIns="30555" rtlCol="0" anchor="ctr"/>
          <a:lstStyle/>
          <a:p>
            <a:pPr algn="ctr"/>
            <a:endParaRPr lang="zh-CN" altLang="en-US"/>
          </a:p>
        </p:txBody>
      </p:sp>
      <p:sp>
        <p:nvSpPr>
          <p:cNvPr id="41" name="TextBox 26"/>
          <p:cNvSpPr txBox="1"/>
          <p:nvPr/>
        </p:nvSpPr>
        <p:spPr>
          <a:xfrm>
            <a:off x="5436096" y="2717053"/>
            <a:ext cx="3149182" cy="477052"/>
          </a:xfrm>
          <a:prstGeom prst="rect">
            <a:avLst/>
          </a:prstGeom>
          <a:noFill/>
        </p:spPr>
        <p:txBody>
          <a:bodyPr wrap="square" lIns="91438" tIns="45719" rIns="91438" bIns="45719" rtlCol="0">
            <a:spAutoFit/>
          </a:bodyPr>
          <a:lstStyle/>
          <a:p>
            <a:pPr algn="r"/>
            <a:r>
              <a:rPr lang="zh-CN" altLang="en-US" sz="2500" b="1" dirty="0">
                <a:solidFill>
                  <a:schemeClr val="bg1"/>
                </a:solidFill>
                <a:latin typeface="+mn-ea"/>
                <a:ea typeface="+mn-ea"/>
              </a:rPr>
              <a:t>量化投资的研究过程</a:t>
            </a:r>
            <a:endParaRPr lang="zh-CN" sz="2500" b="1" dirty="0">
              <a:solidFill>
                <a:schemeClr val="bg1"/>
              </a:solidFill>
              <a:latin typeface="+mn-ea"/>
              <a:ea typeface="+mn-ea"/>
            </a:endParaRPr>
          </a:p>
        </p:txBody>
      </p:sp>
      <p:grpSp>
        <p:nvGrpSpPr>
          <p:cNvPr id="42" name="组合 41"/>
          <p:cNvGrpSpPr/>
          <p:nvPr/>
        </p:nvGrpSpPr>
        <p:grpSpPr>
          <a:xfrm>
            <a:off x="6330302" y="534323"/>
            <a:ext cx="1523415" cy="1481014"/>
            <a:chOff x="4345444" y="2542859"/>
            <a:chExt cx="1810550" cy="1811205"/>
          </a:xfrm>
        </p:grpSpPr>
        <p:grpSp>
          <p:nvGrpSpPr>
            <p:cNvPr id="43" name="组合 4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4" name="同心圆 4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566770" y="2764296"/>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extBox 11"/>
          <p:cNvSpPr txBox="1"/>
          <p:nvPr/>
        </p:nvSpPr>
        <p:spPr>
          <a:xfrm>
            <a:off x="6523178" y="1036303"/>
            <a:ext cx="1217726" cy="477054"/>
          </a:xfrm>
          <a:prstGeom prst="rect">
            <a:avLst/>
          </a:prstGeom>
          <a:noFill/>
        </p:spPr>
        <p:txBody>
          <a:bodyPr wrap="square" rtlCol="0">
            <a:spAutoFit/>
          </a:bodyPr>
          <a:lstStyle/>
          <a:p>
            <a:r>
              <a:rPr lang="zh-CN" altLang="en-US" sz="2500" b="1" dirty="0">
                <a:solidFill>
                  <a:schemeClr val="bg1"/>
                </a:solidFill>
                <a:latin typeface="+mn-ea"/>
                <a:ea typeface="+mn-ea"/>
              </a:rPr>
              <a:t>第三节</a:t>
            </a:r>
            <a:endParaRPr lang="zh-CN" altLang="en-US" sz="25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344250" y="236121"/>
            <a:ext cx="156292" cy="156292"/>
            <a:chOff x="304800" y="673100"/>
            <a:chExt cx="4000500" cy="4000500"/>
          </a:xfrm>
          <a:effectLst>
            <a:outerShdw blurRad="444500" dist="254000" dir="684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7" name="组合 6"/>
          <p:cNvGrpSpPr/>
          <p:nvPr/>
        </p:nvGrpSpPr>
        <p:grpSpPr>
          <a:xfrm>
            <a:off x="6137643" y="378031"/>
            <a:ext cx="156292" cy="156292"/>
            <a:chOff x="304800" y="673100"/>
            <a:chExt cx="4000500" cy="4000500"/>
          </a:xfrm>
          <a:effectLst>
            <a:outerShdw blurRad="444500" dist="254000" dir="684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9" name="椭圆 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pic>
        <p:nvPicPr>
          <p:cNvPr id="10" name="图片 9">
            <a:extLst>
              <a:ext uri="{FF2B5EF4-FFF2-40B4-BE49-F238E27FC236}">
                <a16:creationId xmlns:a16="http://schemas.microsoft.com/office/drawing/2014/main" id="{28B940AB-557B-448C-BD16-1F52AF9AF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 y="0"/>
            <a:ext cx="5100892" cy="5143500"/>
          </a:xfrm>
          <a:prstGeom prst="rect">
            <a:avLst/>
          </a:prstGeom>
        </p:spPr>
      </p:pic>
      <p:sp>
        <p:nvSpPr>
          <p:cNvPr id="5" name="矩形 4"/>
          <p:cNvSpPr/>
          <p:nvPr/>
        </p:nvSpPr>
        <p:spPr>
          <a:xfrm rot="962903">
            <a:off x="4327253" y="-180975"/>
            <a:ext cx="215900" cy="5553075"/>
          </a:xfrm>
          <a:prstGeom prst="rect">
            <a:avLst/>
          </a:prstGeom>
          <a:solidFill>
            <a:srgbClr val="217BFF"/>
          </a:solidFill>
          <a:ln>
            <a:noFill/>
          </a:ln>
          <a:effectLst>
            <a:outerShdw blurRad="152400" dist="635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3" rIns="91386" bIns="45693" spcCol="0" rtlCol="0" anchor="ctr"/>
          <a:lstStyle/>
          <a:p>
            <a:pPr algn="ctr"/>
            <a:endParaRPr lang="zh-CN" altLang="en-US"/>
          </a:p>
        </p:txBody>
      </p:sp>
    </p:spTree>
    <p:extLst>
      <p:ext uri="{BB962C8B-B14F-4D97-AF65-F5344CB8AC3E}">
        <p14:creationId xmlns:p14="http://schemas.microsoft.com/office/powerpoint/2010/main" val="25156890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1000" fill="hold">
                                              <p:stCondLst>
                                                <p:cond delay="0"/>
                                              </p:stCondLst>
                                            </p:cTn>
                                            <p:tgtEl>
                                              <p:spTgt spid="42"/>
                                            </p:tgtEl>
                                            <p:attrNameLst>
                                              <p:attrName>style.visibility</p:attrName>
                                            </p:attrNameLst>
                                          </p:cBhvr>
                                          <p:to>
                                            <p:strVal val="visible"/>
                                          </p:to>
                                        </p:set>
                                        <p:anim calcmode="lin" valueType="num">
                                          <p:cBhvr additive="base">
                                            <p:cTn id="13" dur="1000" fill="hold"/>
                                            <p:tgtEl>
                                              <p:spTgt spid="42"/>
                                            </p:tgtEl>
                                            <p:attrNameLst>
                                              <p:attrName>ppt_x</p:attrName>
                                            </p:attrNameLst>
                                          </p:cBhvr>
                                          <p:tavLst>
                                            <p:tav tm="0">
                                              <p:val>
                                                <p:strVal val="#ppt_x"/>
                                              </p:val>
                                            </p:tav>
                                            <p:tav tm="100000">
                                              <p:val>
                                                <p:strVal val="#ppt_x"/>
                                              </p:val>
                                            </p:tav>
                                          </p:tavLst>
                                        </p:anim>
                                        <p:anim calcmode="lin" valueType="num">
                                          <p:cBhvr additive="base">
                                            <p:cTn id="14" dur="10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14:presetBounceEnd="55000">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14:bounceEnd="55000">
                                          <p:cBhvr additive="base">
                                            <p:cTn id="17" dur="1000" fill="hold"/>
                                            <p:tgtEl>
                                              <p:spTgt spid="2"/>
                                            </p:tgtEl>
                                            <p:attrNameLst>
                                              <p:attrName>ppt_x</p:attrName>
                                            </p:attrNameLst>
                                          </p:cBhvr>
                                          <p:tavLst>
                                            <p:tav tm="0">
                                              <p:val>
                                                <p:strVal val="1+#ppt_w/2"/>
                                              </p:val>
                                            </p:tav>
                                            <p:tav tm="100000">
                                              <p:val>
                                                <p:strVal val="#ppt_x"/>
                                              </p:val>
                                            </p:tav>
                                          </p:tavLst>
                                        </p:anim>
                                        <p:anim calcmode="lin" valueType="num" p14:bounceEnd="55000">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14:presetBounceEnd="55000">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14:bounceEnd="55000">
                                          <p:cBhvr additive="base">
                                            <p:cTn id="21" dur="1000" fill="hold"/>
                                            <p:tgtEl>
                                              <p:spTgt spid="7"/>
                                            </p:tgtEl>
                                            <p:attrNameLst>
                                              <p:attrName>ppt_x</p:attrName>
                                            </p:attrNameLst>
                                          </p:cBhvr>
                                          <p:tavLst>
                                            <p:tav tm="0">
                                              <p:val>
                                                <p:strVal val="1+#ppt_w/2"/>
                                              </p:val>
                                            </p:tav>
                                            <p:tav tm="100000">
                                              <p:val>
                                                <p:strVal val="#ppt_x"/>
                                              </p:val>
                                            </p:tav>
                                          </p:tavLst>
                                        </p:anim>
                                        <p:anim calcmode="lin" valueType="num" p14:bounceEnd="55000">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14:presetBounceEnd="55000">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14:bounceEnd="55000">
                                          <p:cBhvr additive="base">
                                            <p:cTn id="25" dur="1000" fill="hold"/>
                                            <p:tgtEl>
                                              <p:spTgt spid="14"/>
                                            </p:tgtEl>
                                            <p:attrNameLst>
                                              <p:attrName>ppt_x</p:attrName>
                                            </p:attrNameLst>
                                          </p:cBhvr>
                                          <p:tavLst>
                                            <p:tav tm="0">
                                              <p:val>
                                                <p:strVal val="1+#ppt_w/2"/>
                                              </p:val>
                                            </p:tav>
                                            <p:tav tm="100000">
                                              <p:val>
                                                <p:strVal val="#ppt_x"/>
                                              </p:val>
                                            </p:tav>
                                          </p:tavLst>
                                        </p:anim>
                                        <p:anim calcmode="lin" valueType="num" p14:bounceEnd="55000">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14:presetBounceEnd="55000">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14:bounceEnd="55000">
                                          <p:cBhvr additive="base">
                                            <p:cTn id="29" dur="1000" fill="hold"/>
                                            <p:tgtEl>
                                              <p:spTgt spid="17"/>
                                            </p:tgtEl>
                                            <p:attrNameLst>
                                              <p:attrName>ppt_x</p:attrName>
                                            </p:attrNameLst>
                                          </p:cBhvr>
                                          <p:tavLst>
                                            <p:tav tm="0">
                                              <p:val>
                                                <p:strVal val="1+#ppt_w/2"/>
                                              </p:val>
                                            </p:tav>
                                            <p:tav tm="100000">
                                              <p:val>
                                                <p:strVal val="#ppt_x"/>
                                              </p:val>
                                            </p:tav>
                                          </p:tavLst>
                                        </p:anim>
                                        <p:anim calcmode="lin" valueType="num" p14:bounceEnd="55000">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0" nodeType="withEffect">
                                      <p:stCondLst>
                                        <p:cond delay="0"/>
                                      </p:stCondLst>
                                      <p:childTnLst>
                                        <p:set>
                                          <p:cBhvr>
                                            <p:cTn id="32" dur="1000" fill="hold">
                                              <p:stCondLst>
                                                <p:cond delay="0"/>
                                              </p:stCondLst>
                                            </p:cTn>
                                            <p:tgtEl>
                                              <p:spTgt spid="48"/>
                                            </p:tgtEl>
                                            <p:attrNameLst>
                                              <p:attrName>style.visibility</p:attrName>
                                            </p:attrNameLst>
                                          </p:cBhvr>
                                          <p:to>
                                            <p:strVal val="visible"/>
                                          </p:to>
                                        </p:set>
                                        <p:anim calcmode="lin" valueType="num">
                                          <p:cBhvr additive="base">
                                            <p:cTn id="33" dur="1000" fill="hold"/>
                                            <p:tgtEl>
                                              <p:spTgt spid="48"/>
                                            </p:tgtEl>
                                            <p:attrNameLst>
                                              <p:attrName>ppt_x</p:attrName>
                                            </p:attrNameLst>
                                          </p:cBhvr>
                                          <p:tavLst>
                                            <p:tav tm="0">
                                              <p:val>
                                                <p:strVal val="#ppt_x"/>
                                              </p:val>
                                            </p:tav>
                                            <p:tav tm="100000">
                                              <p:val>
                                                <p:strVal val="#ppt_x"/>
                                              </p:val>
                                            </p:tav>
                                          </p:tavLst>
                                        </p:anim>
                                        <p:anim calcmode="lin" valueType="num">
                                          <p:cBhvr additive="base">
                                            <p:cTn id="34" dur="10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14:presetBounceEnd="55000">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14:bounceEnd="55000">
                                          <p:cBhvr additive="base">
                                            <p:cTn id="37" dur="10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38" dur="10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500"/>
                                </p:stCondLst>
                                <p:childTnLst>
                                  <p:par>
                                    <p:cTn id="44" presetID="26"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290">
                                              <p:stCondLst>
                                                <p:cond delay="0"/>
                                              </p:stCondLst>
                                            </p:cTn>
                                            <p:tgtEl>
                                              <p:spTgt spid="41"/>
                                            </p:tgtEl>
                                          </p:cBhvr>
                                        </p:animEffect>
                                        <p:anim calcmode="lin" valueType="num">
                                          <p:cBhvr>
                                            <p:cTn id="47"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52" dur="13">
                                              <p:stCondLst>
                                                <p:cond delay="325"/>
                                              </p:stCondLst>
                                            </p:cTn>
                                            <p:tgtEl>
                                              <p:spTgt spid="41"/>
                                            </p:tgtEl>
                                          </p:cBhvr>
                                          <p:to x="100000" y="60000"/>
                                        </p:animScale>
                                        <p:animScale>
                                          <p:cBhvr>
                                            <p:cTn id="53" dur="83" decel="50000">
                                              <p:stCondLst>
                                                <p:cond delay="338"/>
                                              </p:stCondLst>
                                            </p:cTn>
                                            <p:tgtEl>
                                              <p:spTgt spid="41"/>
                                            </p:tgtEl>
                                          </p:cBhvr>
                                          <p:to x="100000" y="100000"/>
                                        </p:animScale>
                                        <p:animScale>
                                          <p:cBhvr>
                                            <p:cTn id="54" dur="13">
                                              <p:stCondLst>
                                                <p:cond delay="656"/>
                                              </p:stCondLst>
                                            </p:cTn>
                                            <p:tgtEl>
                                              <p:spTgt spid="41"/>
                                            </p:tgtEl>
                                          </p:cBhvr>
                                          <p:to x="100000" y="80000"/>
                                        </p:animScale>
                                        <p:animScale>
                                          <p:cBhvr>
                                            <p:cTn id="55" dur="83" decel="50000">
                                              <p:stCondLst>
                                                <p:cond delay="669"/>
                                              </p:stCondLst>
                                            </p:cTn>
                                            <p:tgtEl>
                                              <p:spTgt spid="41"/>
                                            </p:tgtEl>
                                          </p:cBhvr>
                                          <p:to x="100000" y="100000"/>
                                        </p:animScale>
                                        <p:animScale>
                                          <p:cBhvr>
                                            <p:cTn id="56" dur="13">
                                              <p:stCondLst>
                                                <p:cond delay="821"/>
                                              </p:stCondLst>
                                            </p:cTn>
                                            <p:tgtEl>
                                              <p:spTgt spid="41"/>
                                            </p:tgtEl>
                                          </p:cBhvr>
                                          <p:to x="100000" y="90000"/>
                                        </p:animScale>
                                        <p:animScale>
                                          <p:cBhvr>
                                            <p:cTn id="57" dur="83" decel="50000">
                                              <p:stCondLst>
                                                <p:cond delay="834"/>
                                              </p:stCondLst>
                                            </p:cTn>
                                            <p:tgtEl>
                                              <p:spTgt spid="41"/>
                                            </p:tgtEl>
                                          </p:cBhvr>
                                          <p:to x="100000" y="100000"/>
                                        </p:animScale>
                                        <p:animScale>
                                          <p:cBhvr>
                                            <p:cTn id="58" dur="13">
                                              <p:stCondLst>
                                                <p:cond delay="904"/>
                                              </p:stCondLst>
                                            </p:cTn>
                                            <p:tgtEl>
                                              <p:spTgt spid="41"/>
                                            </p:tgtEl>
                                          </p:cBhvr>
                                          <p:to x="100000" y="95000"/>
                                        </p:animScale>
                                        <p:animScale>
                                          <p:cBhvr>
                                            <p:cTn id="59" dur="83" decel="50000">
                                              <p:stCondLst>
                                                <p:cond delay="917"/>
                                              </p:stCondLst>
                                            </p:cTn>
                                            <p:tgtEl>
                                              <p:spTgt spid="41"/>
                                            </p:tgtEl>
                                          </p:cBhvr>
                                          <p:to x="100000" y="100000"/>
                                        </p:animScale>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34" grpId="0" bldLvl="0" animBg="1"/>
          <p:bldP spid="35" grpId="0" bldLvl="0" animBg="1"/>
          <p:bldP spid="36" grpId="0"/>
          <p:bldP spid="40" grpId="0" bldLvl="0" animBg="1"/>
          <p:bldP spid="41" grpId="0"/>
          <p:bldP spid="48" grpId="0"/>
          <p:bldP spid="5" grpId="0" bldLvl="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1000" fill="hold">
                                              <p:stCondLst>
                                                <p:cond delay="0"/>
                                              </p:stCondLst>
                                            </p:cTn>
                                            <p:tgtEl>
                                              <p:spTgt spid="42"/>
                                            </p:tgtEl>
                                            <p:attrNameLst>
                                              <p:attrName>style.visibility</p:attrName>
                                            </p:attrNameLst>
                                          </p:cBhvr>
                                          <p:to>
                                            <p:strVal val="visible"/>
                                          </p:to>
                                        </p:set>
                                        <p:anim calcmode="lin" valueType="num">
                                          <p:cBhvr additive="base">
                                            <p:cTn id="13" dur="1000" fill="hold"/>
                                            <p:tgtEl>
                                              <p:spTgt spid="42"/>
                                            </p:tgtEl>
                                            <p:attrNameLst>
                                              <p:attrName>ppt_x</p:attrName>
                                            </p:attrNameLst>
                                          </p:cBhvr>
                                          <p:tavLst>
                                            <p:tav tm="0">
                                              <p:val>
                                                <p:strVal val="#ppt_x"/>
                                              </p:val>
                                            </p:tav>
                                            <p:tav tm="100000">
                                              <p:val>
                                                <p:strVal val="#ppt_x"/>
                                              </p:val>
                                            </p:tav>
                                          </p:tavLst>
                                        </p:anim>
                                        <p:anim calcmode="lin" valueType="num">
                                          <p:cBhvr additive="base">
                                            <p:cTn id="14" dur="10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1+#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1+#ppt_w/2"/>
                                              </p:val>
                                            </p:tav>
                                            <p:tav tm="100000">
                                              <p:val>
                                                <p:strVal val="#ppt_x"/>
                                              </p:val>
                                            </p:tav>
                                          </p:tavLst>
                                        </p:anim>
                                        <p:anim calcmode="lin" valueType="num">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1+#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1000" fill="hold"/>
                                            <p:tgtEl>
                                              <p:spTgt spid="17"/>
                                            </p:tgtEl>
                                            <p:attrNameLst>
                                              <p:attrName>ppt_x</p:attrName>
                                            </p:attrNameLst>
                                          </p:cBhvr>
                                          <p:tavLst>
                                            <p:tav tm="0">
                                              <p:val>
                                                <p:strVal val="1+#ppt_w/2"/>
                                              </p:val>
                                            </p:tav>
                                            <p:tav tm="100000">
                                              <p:val>
                                                <p:strVal val="#ppt_x"/>
                                              </p:val>
                                            </p:tav>
                                          </p:tavLst>
                                        </p:anim>
                                        <p:anim calcmode="lin" valueType="num">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0" nodeType="withEffect">
                                      <p:stCondLst>
                                        <p:cond delay="0"/>
                                      </p:stCondLst>
                                      <p:childTnLst>
                                        <p:set>
                                          <p:cBhvr>
                                            <p:cTn id="32" dur="1000" fill="hold">
                                              <p:stCondLst>
                                                <p:cond delay="0"/>
                                              </p:stCondLst>
                                            </p:cTn>
                                            <p:tgtEl>
                                              <p:spTgt spid="48"/>
                                            </p:tgtEl>
                                            <p:attrNameLst>
                                              <p:attrName>style.visibility</p:attrName>
                                            </p:attrNameLst>
                                          </p:cBhvr>
                                          <p:to>
                                            <p:strVal val="visible"/>
                                          </p:to>
                                        </p:set>
                                        <p:anim calcmode="lin" valueType="num">
                                          <p:cBhvr additive="base">
                                            <p:cTn id="33" dur="1000" fill="hold"/>
                                            <p:tgtEl>
                                              <p:spTgt spid="48"/>
                                            </p:tgtEl>
                                            <p:attrNameLst>
                                              <p:attrName>ppt_x</p:attrName>
                                            </p:attrNameLst>
                                          </p:cBhvr>
                                          <p:tavLst>
                                            <p:tav tm="0">
                                              <p:val>
                                                <p:strVal val="#ppt_x"/>
                                              </p:val>
                                            </p:tav>
                                            <p:tav tm="100000">
                                              <p:val>
                                                <p:strVal val="#ppt_x"/>
                                              </p:val>
                                            </p:tav>
                                          </p:tavLst>
                                        </p:anim>
                                        <p:anim calcmode="lin" valueType="num">
                                          <p:cBhvr additive="base">
                                            <p:cTn id="34" dur="10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1000" fill="hold"/>
                                            <p:tgtEl>
                                              <p:spTgt spid="20"/>
                                            </p:tgtEl>
                                            <p:attrNameLst>
                                              <p:attrName>ppt_x</p:attrName>
                                            </p:attrNameLst>
                                          </p:cBhvr>
                                          <p:tavLst>
                                            <p:tav tm="0">
                                              <p:val>
                                                <p:strVal val="1+#ppt_w/2"/>
                                              </p:val>
                                            </p:tav>
                                            <p:tav tm="100000">
                                              <p:val>
                                                <p:strVal val="#ppt_x"/>
                                              </p:val>
                                            </p:tav>
                                          </p:tavLst>
                                        </p:anim>
                                        <p:anim calcmode="lin" valueType="num">
                                          <p:cBhvr additive="base">
                                            <p:cTn id="38" dur="10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500"/>
                                </p:stCondLst>
                                <p:childTnLst>
                                  <p:par>
                                    <p:cTn id="44" presetID="26"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290">
                                              <p:stCondLst>
                                                <p:cond delay="0"/>
                                              </p:stCondLst>
                                            </p:cTn>
                                            <p:tgtEl>
                                              <p:spTgt spid="41"/>
                                            </p:tgtEl>
                                          </p:cBhvr>
                                        </p:animEffect>
                                        <p:anim calcmode="lin" valueType="num">
                                          <p:cBhvr>
                                            <p:cTn id="47"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52" dur="13">
                                              <p:stCondLst>
                                                <p:cond delay="325"/>
                                              </p:stCondLst>
                                            </p:cTn>
                                            <p:tgtEl>
                                              <p:spTgt spid="41"/>
                                            </p:tgtEl>
                                          </p:cBhvr>
                                          <p:to x="100000" y="60000"/>
                                        </p:animScale>
                                        <p:animScale>
                                          <p:cBhvr>
                                            <p:cTn id="53" dur="83" decel="50000">
                                              <p:stCondLst>
                                                <p:cond delay="338"/>
                                              </p:stCondLst>
                                            </p:cTn>
                                            <p:tgtEl>
                                              <p:spTgt spid="41"/>
                                            </p:tgtEl>
                                          </p:cBhvr>
                                          <p:to x="100000" y="100000"/>
                                        </p:animScale>
                                        <p:animScale>
                                          <p:cBhvr>
                                            <p:cTn id="54" dur="13">
                                              <p:stCondLst>
                                                <p:cond delay="656"/>
                                              </p:stCondLst>
                                            </p:cTn>
                                            <p:tgtEl>
                                              <p:spTgt spid="41"/>
                                            </p:tgtEl>
                                          </p:cBhvr>
                                          <p:to x="100000" y="80000"/>
                                        </p:animScale>
                                        <p:animScale>
                                          <p:cBhvr>
                                            <p:cTn id="55" dur="83" decel="50000">
                                              <p:stCondLst>
                                                <p:cond delay="669"/>
                                              </p:stCondLst>
                                            </p:cTn>
                                            <p:tgtEl>
                                              <p:spTgt spid="41"/>
                                            </p:tgtEl>
                                          </p:cBhvr>
                                          <p:to x="100000" y="100000"/>
                                        </p:animScale>
                                        <p:animScale>
                                          <p:cBhvr>
                                            <p:cTn id="56" dur="13">
                                              <p:stCondLst>
                                                <p:cond delay="821"/>
                                              </p:stCondLst>
                                            </p:cTn>
                                            <p:tgtEl>
                                              <p:spTgt spid="41"/>
                                            </p:tgtEl>
                                          </p:cBhvr>
                                          <p:to x="100000" y="90000"/>
                                        </p:animScale>
                                        <p:animScale>
                                          <p:cBhvr>
                                            <p:cTn id="57" dur="83" decel="50000">
                                              <p:stCondLst>
                                                <p:cond delay="834"/>
                                              </p:stCondLst>
                                            </p:cTn>
                                            <p:tgtEl>
                                              <p:spTgt spid="41"/>
                                            </p:tgtEl>
                                          </p:cBhvr>
                                          <p:to x="100000" y="100000"/>
                                        </p:animScale>
                                        <p:animScale>
                                          <p:cBhvr>
                                            <p:cTn id="58" dur="13">
                                              <p:stCondLst>
                                                <p:cond delay="904"/>
                                              </p:stCondLst>
                                            </p:cTn>
                                            <p:tgtEl>
                                              <p:spTgt spid="41"/>
                                            </p:tgtEl>
                                          </p:cBhvr>
                                          <p:to x="100000" y="95000"/>
                                        </p:animScale>
                                        <p:animScale>
                                          <p:cBhvr>
                                            <p:cTn id="59" dur="83" decel="50000">
                                              <p:stCondLst>
                                                <p:cond delay="917"/>
                                              </p:stCondLst>
                                            </p:cTn>
                                            <p:tgtEl>
                                              <p:spTgt spid="41"/>
                                            </p:tgtEl>
                                          </p:cBhvr>
                                          <p:to x="100000" y="100000"/>
                                        </p:animScale>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34" grpId="0" bldLvl="0" animBg="1"/>
          <p:bldP spid="35" grpId="0" bldLvl="0" animBg="1"/>
          <p:bldP spid="36" grpId="0"/>
          <p:bldP spid="40" grpId="0" bldLvl="0" animBg="1"/>
          <p:bldP spid="41" grpId="0"/>
          <p:bldP spid="48" grpId="0"/>
          <p:bldP spid="5" grpId="0" bldLvl="0" animBg="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3">
            <a:extLst>
              <a:ext uri="{FF2B5EF4-FFF2-40B4-BE49-F238E27FC236}">
                <a16:creationId xmlns:a16="http://schemas.microsoft.com/office/drawing/2014/main" id="{AFFBB0A1-02FC-4F4E-B080-5308B3097B68}"/>
              </a:ext>
            </a:extLst>
          </p:cNvPr>
          <p:cNvSpPr txBox="1"/>
          <p:nvPr/>
        </p:nvSpPr>
        <p:spPr>
          <a:xfrm>
            <a:off x="107504" y="123478"/>
            <a:ext cx="2419252" cy="32316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1</a:t>
            </a:r>
            <a:r>
              <a:rPr lang="zh-CN" altLang="en-US" sz="1500" b="1" dirty="0">
                <a:latin typeface="微软雅黑" panose="020B0503020204020204" pitchFamily="34" charset="-122"/>
                <a:ea typeface="微软雅黑" panose="020B0503020204020204" pitchFamily="34" charset="-122"/>
              </a:rPr>
              <a:t>、量化投资研究的系统性</a:t>
            </a:r>
          </a:p>
        </p:txBody>
      </p:sp>
      <p:sp>
        <p:nvSpPr>
          <p:cNvPr id="4" name="矩形 160">
            <a:extLst>
              <a:ext uri="{FF2B5EF4-FFF2-40B4-BE49-F238E27FC236}">
                <a16:creationId xmlns:a16="http://schemas.microsoft.com/office/drawing/2014/main" id="{64F3DBC7-7CAD-4C20-A21F-85DC963A7263}"/>
              </a:ext>
            </a:extLst>
          </p:cNvPr>
          <p:cNvSpPr>
            <a:spLocks noChangeArrowheads="1"/>
          </p:cNvSpPr>
          <p:nvPr/>
        </p:nvSpPr>
        <p:spPr bwMode="auto">
          <a:xfrm flipH="1">
            <a:off x="-756592" y="888533"/>
            <a:ext cx="11161240" cy="2835345"/>
          </a:xfrm>
          <a:custGeom>
            <a:avLst/>
            <a:gdLst>
              <a:gd name="connsiteX0" fmla="*/ 0 w 7260238"/>
              <a:gd name="connsiteY0" fmla="*/ 0 h 3090960"/>
              <a:gd name="connsiteX1" fmla="*/ 7260238 w 7260238"/>
              <a:gd name="connsiteY1" fmla="*/ 0 h 3090960"/>
              <a:gd name="connsiteX2" fmla="*/ 7260238 w 7260238"/>
              <a:gd name="connsiteY2" fmla="*/ 3090960 h 3090960"/>
              <a:gd name="connsiteX3" fmla="*/ 0 w 7260238"/>
              <a:gd name="connsiteY3" fmla="*/ 3090960 h 3090960"/>
              <a:gd name="connsiteX4" fmla="*/ 0 w 7260238"/>
              <a:gd name="connsiteY4" fmla="*/ 0 h 3090960"/>
              <a:gd name="connsiteX0-1" fmla="*/ 0 w 7260238"/>
              <a:gd name="connsiteY0-2" fmla="*/ 0 h 3090960"/>
              <a:gd name="connsiteX1-3" fmla="*/ 7260238 w 7260238"/>
              <a:gd name="connsiteY1-4" fmla="*/ 0 h 3090960"/>
              <a:gd name="connsiteX2-5" fmla="*/ 7260238 w 7260238"/>
              <a:gd name="connsiteY2-6" fmla="*/ 3090960 h 3090960"/>
              <a:gd name="connsiteX3-7" fmla="*/ 666205 w 7260238"/>
              <a:gd name="connsiteY3-8" fmla="*/ 3090960 h 3090960"/>
              <a:gd name="connsiteX4-9" fmla="*/ 0 w 7260238"/>
              <a:gd name="connsiteY4-10" fmla="*/ 0 h 3090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60238" h="3090960">
                <a:moveTo>
                  <a:pt x="0" y="0"/>
                </a:moveTo>
                <a:lnTo>
                  <a:pt x="7260238" y="0"/>
                </a:lnTo>
                <a:lnTo>
                  <a:pt x="7260238" y="3090960"/>
                </a:lnTo>
                <a:lnTo>
                  <a:pt x="666205" y="3090960"/>
                </a:lnTo>
                <a:lnTo>
                  <a:pt x="0" y="0"/>
                </a:lnTo>
                <a:close/>
              </a:path>
            </a:pathLst>
          </a:custGeom>
          <a:solidFill>
            <a:schemeClr val="accent1">
              <a:alpha val="24000"/>
            </a:schemeClr>
          </a:solidFill>
          <a:ln w="12700" cmpd="sng">
            <a:solidFill>
              <a:schemeClr val="accent1"/>
            </a:solidFill>
            <a:miter lim="800000"/>
          </a:ln>
        </p:spPr>
        <p:txBody>
          <a:bodyPr anchor="ctr"/>
          <a:lstStyle/>
          <a:p>
            <a:pPr algn="ctr">
              <a:defRPr/>
            </a:pPr>
            <a:endParaRPr lang="zh-CN" altLang="en-US" b="1" dirty="0">
              <a:solidFill>
                <a:srgbClr val="FFC000"/>
              </a:solidFill>
              <a:latin typeface="+mn-ea"/>
              <a:ea typeface="+mn-ea"/>
            </a:endParaRPr>
          </a:p>
        </p:txBody>
      </p:sp>
      <p:pic>
        <p:nvPicPr>
          <p:cNvPr id="5" name="Picture 2">
            <a:extLst>
              <a:ext uri="{FF2B5EF4-FFF2-40B4-BE49-F238E27FC236}">
                <a16:creationId xmlns:a16="http://schemas.microsoft.com/office/drawing/2014/main" id="{0AD02C2B-1A03-4B8B-B545-CDDE26DDF9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23928" y="51470"/>
            <a:ext cx="5220072" cy="3570530"/>
          </a:xfrm>
          <a:prstGeom prst="rect">
            <a:avLst/>
          </a:prstGeom>
          <a:noFill/>
          <a:ln w="9525">
            <a:noFill/>
            <a:miter lim="800000"/>
            <a:headEnd/>
            <a:tailEnd/>
          </a:ln>
        </p:spPr>
      </p:pic>
      <p:pic>
        <p:nvPicPr>
          <p:cNvPr id="6" name="图片 5">
            <a:extLst>
              <a:ext uri="{FF2B5EF4-FFF2-40B4-BE49-F238E27FC236}">
                <a16:creationId xmlns:a16="http://schemas.microsoft.com/office/drawing/2014/main" id="{BFE69A52-8C5E-4ED3-9BC2-810FE87637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2477" y="1036956"/>
            <a:ext cx="783102" cy="676012"/>
          </a:xfrm>
          <a:prstGeom prst="rect">
            <a:avLst/>
          </a:prstGeom>
        </p:spPr>
      </p:pic>
      <p:sp>
        <p:nvSpPr>
          <p:cNvPr id="7" name="矩形 6">
            <a:extLst>
              <a:ext uri="{FF2B5EF4-FFF2-40B4-BE49-F238E27FC236}">
                <a16:creationId xmlns:a16="http://schemas.microsoft.com/office/drawing/2014/main" id="{7F578073-0D04-4EC6-8ACA-15991BA60AA4}"/>
              </a:ext>
            </a:extLst>
          </p:cNvPr>
          <p:cNvSpPr/>
          <p:nvPr/>
        </p:nvSpPr>
        <p:spPr>
          <a:xfrm flipH="1">
            <a:off x="323528" y="1037660"/>
            <a:ext cx="1210588" cy="430374"/>
          </a:xfrm>
          <a:prstGeom prst="rect">
            <a:avLst/>
          </a:prstGeom>
        </p:spPr>
        <p:txBody>
          <a:bodyPr wrap="none">
            <a:spAutoFit/>
          </a:bodyPr>
          <a:lstStyle/>
          <a:p>
            <a:pPr fontAlgn="base">
              <a:lnSpc>
                <a:spcPct val="120000"/>
              </a:lnSpc>
            </a:pPr>
            <a:r>
              <a:rPr lang="zh-CN" altLang="en-US" sz="2000" b="1"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“二多”</a:t>
            </a:r>
          </a:p>
        </p:txBody>
      </p:sp>
      <p:grpSp>
        <p:nvGrpSpPr>
          <p:cNvPr id="8" name="组合 7">
            <a:extLst>
              <a:ext uri="{FF2B5EF4-FFF2-40B4-BE49-F238E27FC236}">
                <a16:creationId xmlns:a16="http://schemas.microsoft.com/office/drawing/2014/main" id="{A45EAECD-9A39-4C93-A40F-99AF5B2B5348}"/>
              </a:ext>
            </a:extLst>
          </p:cNvPr>
          <p:cNvGrpSpPr/>
          <p:nvPr/>
        </p:nvGrpSpPr>
        <p:grpSpPr>
          <a:xfrm flipH="1">
            <a:off x="363558" y="1570416"/>
            <a:ext cx="4572000" cy="827942"/>
            <a:chOff x="-107776" y="1594012"/>
            <a:chExt cx="4572000" cy="827942"/>
          </a:xfrm>
        </p:grpSpPr>
        <p:sp>
          <p:nvSpPr>
            <p:cNvPr id="9" name="矩形 8">
              <a:extLst>
                <a:ext uri="{FF2B5EF4-FFF2-40B4-BE49-F238E27FC236}">
                  <a16:creationId xmlns:a16="http://schemas.microsoft.com/office/drawing/2014/main" id="{24FE239F-4426-42C6-B2A1-0620DBE3CE38}"/>
                </a:ext>
              </a:extLst>
            </p:cNvPr>
            <p:cNvSpPr/>
            <p:nvPr/>
          </p:nvSpPr>
          <p:spPr>
            <a:xfrm>
              <a:off x="3560693" y="1594012"/>
              <a:ext cx="723275" cy="328936"/>
            </a:xfrm>
            <a:prstGeom prst="rect">
              <a:avLst/>
            </a:prstGeom>
          </p:spPr>
          <p:txBody>
            <a:bodyPr wrap="none">
              <a:spAutoFit/>
            </a:bodyPr>
            <a:lstStyle/>
            <a:p>
              <a:pPr fontAlgn="base">
                <a:lnSpc>
                  <a:spcPct val="120000"/>
                </a:lnSpc>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多层次</a:t>
              </a:r>
            </a:p>
          </p:txBody>
        </p:sp>
        <p:sp>
          <p:nvSpPr>
            <p:cNvPr id="10" name="椭圆 9">
              <a:extLst>
                <a:ext uri="{FF2B5EF4-FFF2-40B4-BE49-F238E27FC236}">
                  <a16:creationId xmlns:a16="http://schemas.microsoft.com/office/drawing/2014/main" id="{D2C2340C-C46E-46C7-96E5-018FBEEB2A00}"/>
                </a:ext>
              </a:extLst>
            </p:cNvPr>
            <p:cNvSpPr/>
            <p:nvPr/>
          </p:nvSpPr>
          <p:spPr>
            <a:xfrm>
              <a:off x="4283968" y="1722476"/>
              <a:ext cx="72008" cy="720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a:extLst>
                <a:ext uri="{FF2B5EF4-FFF2-40B4-BE49-F238E27FC236}">
                  <a16:creationId xmlns:a16="http://schemas.microsoft.com/office/drawing/2014/main" id="{DEA46BBF-E449-4AD9-A4F0-3D5660751EF6}"/>
                </a:ext>
              </a:extLst>
            </p:cNvPr>
            <p:cNvSpPr/>
            <p:nvPr/>
          </p:nvSpPr>
          <p:spPr>
            <a:xfrm>
              <a:off x="-107776" y="1851670"/>
              <a:ext cx="4572000" cy="570284"/>
            </a:xfrm>
            <a:prstGeom prst="rect">
              <a:avLst/>
            </a:prstGeom>
          </p:spPr>
          <p:txBody>
            <a:bodyPr>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量化投资研究具有多层次性，也就是说把研究的对象进行多层分解，逐层进行分析，把复杂的问题进行拆解，就单个问题进行分析。</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CAE2E787-FF17-43C2-89F9-944E4FC80604}"/>
              </a:ext>
            </a:extLst>
          </p:cNvPr>
          <p:cNvGrpSpPr/>
          <p:nvPr/>
        </p:nvGrpSpPr>
        <p:grpSpPr>
          <a:xfrm flipH="1">
            <a:off x="360040" y="2463888"/>
            <a:ext cx="4572000" cy="827942"/>
            <a:chOff x="-107776" y="1594012"/>
            <a:chExt cx="4572000" cy="827942"/>
          </a:xfrm>
        </p:grpSpPr>
        <p:sp>
          <p:nvSpPr>
            <p:cNvPr id="13" name="矩形 12">
              <a:extLst>
                <a:ext uri="{FF2B5EF4-FFF2-40B4-BE49-F238E27FC236}">
                  <a16:creationId xmlns:a16="http://schemas.microsoft.com/office/drawing/2014/main" id="{83336369-5CAE-4B4E-9E67-1BB9BD206511}"/>
                </a:ext>
              </a:extLst>
            </p:cNvPr>
            <p:cNvSpPr/>
            <p:nvPr/>
          </p:nvSpPr>
          <p:spPr>
            <a:xfrm>
              <a:off x="3560693" y="1594012"/>
              <a:ext cx="723275" cy="328936"/>
            </a:xfrm>
            <a:prstGeom prst="rect">
              <a:avLst/>
            </a:prstGeom>
          </p:spPr>
          <p:txBody>
            <a:bodyPr wrap="none">
              <a:spAutoFit/>
            </a:bodyPr>
            <a:lstStyle/>
            <a:p>
              <a:pPr fontAlgn="base">
                <a:lnSpc>
                  <a:spcPct val="120000"/>
                </a:lnSpc>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多角度</a:t>
              </a:r>
            </a:p>
          </p:txBody>
        </p:sp>
        <p:sp>
          <p:nvSpPr>
            <p:cNvPr id="14" name="椭圆 13">
              <a:extLst>
                <a:ext uri="{FF2B5EF4-FFF2-40B4-BE49-F238E27FC236}">
                  <a16:creationId xmlns:a16="http://schemas.microsoft.com/office/drawing/2014/main" id="{04F9524C-1C86-4984-B4A6-1392F30AF746}"/>
                </a:ext>
              </a:extLst>
            </p:cNvPr>
            <p:cNvSpPr/>
            <p:nvPr/>
          </p:nvSpPr>
          <p:spPr>
            <a:xfrm>
              <a:off x="4283968" y="1722476"/>
              <a:ext cx="72008" cy="720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矩形 14">
              <a:extLst>
                <a:ext uri="{FF2B5EF4-FFF2-40B4-BE49-F238E27FC236}">
                  <a16:creationId xmlns:a16="http://schemas.microsoft.com/office/drawing/2014/main" id="{1EC5B19D-06F0-472C-BD86-C750F62BB2BD}"/>
                </a:ext>
              </a:extLst>
            </p:cNvPr>
            <p:cNvSpPr/>
            <p:nvPr/>
          </p:nvSpPr>
          <p:spPr>
            <a:xfrm>
              <a:off x="-107776" y="1851670"/>
              <a:ext cx="4572000" cy="570284"/>
            </a:xfrm>
            <a:prstGeom prst="rect">
              <a:avLst/>
            </a:prstGeom>
          </p:spPr>
          <p:txBody>
            <a:bodyPr>
              <a:spAutoFit/>
            </a:bodyPr>
            <a:lstStyle/>
            <a:p>
              <a:pPr>
                <a:lnSpc>
                  <a:spcPct val="150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量化投资研究不仅仅是停留在研究的某一个方面，通过对量化投资各方面理论的应用，能够使单一问题进行多角度思考。</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6" name="矩形 15">
            <a:extLst>
              <a:ext uri="{FF2B5EF4-FFF2-40B4-BE49-F238E27FC236}">
                <a16:creationId xmlns:a16="http://schemas.microsoft.com/office/drawing/2014/main" id="{035984D4-2B86-45AC-8F93-8302397798E4}"/>
              </a:ext>
            </a:extLst>
          </p:cNvPr>
          <p:cNvSpPr>
            <a:spLocks noChangeArrowheads="1"/>
          </p:cNvSpPr>
          <p:nvPr/>
        </p:nvSpPr>
        <p:spPr bwMode="auto">
          <a:xfrm>
            <a:off x="365440" y="3867894"/>
            <a:ext cx="8455032" cy="112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050" dirty="0">
                <a:solidFill>
                  <a:sysClr val="windowText" lastClr="000000"/>
                </a:solidFill>
                <a:latin typeface="微软雅黑" panose="020B0503020204020204" pitchFamily="34" charset="-122"/>
                <a:ea typeface="微软雅黑" panose="020B0503020204020204" pitchFamily="34" charset="-122"/>
              </a:rPr>
              <a:t>“二多”：是一名真正的量化投资研究员所必须的素质。定量分析是量化投资最重要的核心，用数据说话是量化投资区别于其他投资理论最有特色的方面。抛弃主观性和个人经验性，量化投资遵循客观规律和客观结果。</a:t>
            </a:r>
            <a:endParaRPr lang="en-US" altLang="zh-CN" sz="105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ysClr val="windowText" lastClr="000000"/>
                </a:solidFill>
                <a:latin typeface="微软雅黑" panose="020B0503020204020204" pitchFamily="34" charset="-122"/>
                <a:ea typeface="微软雅黑" panose="020B0503020204020204" pitchFamily="34" charset="-122"/>
              </a:rPr>
              <a:t>举例：比如分析一个我们最常用的布林带模型。</a:t>
            </a:r>
            <a:endParaRPr lang="en-US" altLang="zh-CN" sz="105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ysClr val="windowText" lastClr="000000"/>
                </a:solidFill>
                <a:latin typeface="微软雅黑" panose="020B0503020204020204" pitchFamily="34" charset="-122"/>
                <a:ea typeface="微软雅黑" panose="020B0503020204020204" pitchFamily="34" charset="-122"/>
              </a:rPr>
              <a:t>多层次：把布林带拆解成均线、标准差等，原理是采用正态分布的方式来分析数据。（</a:t>
            </a:r>
            <a:r>
              <a:rPr lang="zh-CN" altLang="en-US" sz="1050" dirty="0">
                <a:solidFill>
                  <a:srgbClr val="FF0000"/>
                </a:solidFill>
                <a:latin typeface="微软雅黑" panose="020B0503020204020204" pitchFamily="34" charset="-122"/>
                <a:ea typeface="微软雅黑" panose="020B0503020204020204" pitchFamily="34" charset="-122"/>
              </a:rPr>
              <a:t>知其然、知其所以然</a:t>
            </a:r>
            <a:r>
              <a:rPr lang="zh-CN" altLang="en-US" sz="1050" dirty="0">
                <a:solidFill>
                  <a:sysClr val="windowText" lastClr="000000"/>
                </a:solidFill>
                <a:latin typeface="微软雅黑" panose="020B0503020204020204" pitchFamily="34" charset="-122"/>
                <a:ea typeface="微软雅黑" panose="020B0503020204020204" pitchFamily="34" charset="-122"/>
              </a:rPr>
              <a:t>）</a:t>
            </a:r>
            <a:endParaRPr lang="en-US" altLang="zh-CN" sz="105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ysClr val="windowText" lastClr="000000"/>
                </a:solidFill>
                <a:latin typeface="微软雅黑" panose="020B0503020204020204" pitchFamily="34" charset="-122"/>
                <a:ea typeface="微软雅黑" panose="020B0503020204020204" pitchFamily="34" charset="-122"/>
              </a:rPr>
              <a:t>多角度：从布林带给予的绩效结果分析在盘整时的表现，在趋势时的表现，分析月度、年度的标准差表现等。</a:t>
            </a:r>
            <a:endParaRPr lang="en-US" altLang="zh-CN" sz="1050" dirty="0">
              <a:solidFill>
                <a:sysClr val="windowText" lastClr="000000"/>
              </a:solidFill>
              <a:latin typeface="微软雅黑" panose="020B0503020204020204" pitchFamily="34" charset="-122"/>
              <a:ea typeface="微软雅黑" panose="020B0503020204020204" pitchFamily="34" charset="-122"/>
            </a:endParaRPr>
          </a:p>
        </p:txBody>
      </p:sp>
      <p:sp>
        <p:nvSpPr>
          <p:cNvPr id="17" name="TextBox 87">
            <a:extLst>
              <a:ext uri="{FF2B5EF4-FFF2-40B4-BE49-F238E27FC236}">
                <a16:creationId xmlns:a16="http://schemas.microsoft.com/office/drawing/2014/main" id="{21599EC2-C646-4C3C-9062-C38ECA78E1E4}"/>
              </a:ext>
            </a:extLst>
          </p:cNvPr>
          <p:cNvSpPr txBox="1"/>
          <p:nvPr/>
        </p:nvSpPr>
        <p:spPr>
          <a:xfrm>
            <a:off x="1654179" y="5629889"/>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426055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2" presetClass="entr" presetSubtype="8"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0-#ppt_w/2"/>
                                              </p:val>
                                            </p:tav>
                                            <p:tav tm="100000">
                                              <p:val>
                                                <p:strVal val="#ppt_x"/>
                                              </p:val>
                                            </p:tav>
                                          </p:tavLst>
                                        </p:anim>
                                        <p:anim calcmode="lin" valueType="num">
                                          <p:cBhvr additive="base">
                                            <p:cTn id="24" dur="1000" fill="hold"/>
                                            <p:tgtEl>
                                              <p:spTgt spid="4"/>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1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2" presetClass="entr" presetSubtype="6" accel="74000" fill="hold" nodeType="withEffect" p14:presetBounceEnd="26000">
                                      <p:stCondLst>
                                        <p:cond delay="1500"/>
                                      </p:stCondLst>
                                      <p:childTnLst>
                                        <p:set>
                                          <p:cBhvr>
                                            <p:cTn id="29" dur="1" fill="hold">
                                              <p:stCondLst>
                                                <p:cond delay="0"/>
                                              </p:stCondLst>
                                            </p:cTn>
                                            <p:tgtEl>
                                              <p:spTgt spid="6"/>
                                            </p:tgtEl>
                                            <p:attrNameLst>
                                              <p:attrName>style.visibility</p:attrName>
                                            </p:attrNameLst>
                                          </p:cBhvr>
                                          <p:to>
                                            <p:strVal val="visible"/>
                                          </p:to>
                                        </p:set>
                                        <p:anim calcmode="lin" valueType="num" p14:bounceEnd="26000">
                                          <p:cBhvr additive="base">
                                            <p:cTn id="30" dur="1000" fill="hold"/>
                                            <p:tgtEl>
                                              <p:spTgt spid="6"/>
                                            </p:tgtEl>
                                            <p:attrNameLst>
                                              <p:attrName>ppt_x</p:attrName>
                                            </p:attrNameLst>
                                          </p:cBhvr>
                                          <p:tavLst>
                                            <p:tav tm="0">
                                              <p:val>
                                                <p:strVal val="1+#ppt_w/2"/>
                                              </p:val>
                                            </p:tav>
                                            <p:tav tm="100000">
                                              <p:val>
                                                <p:strVal val="#ppt_x"/>
                                              </p:val>
                                            </p:tav>
                                          </p:tavLst>
                                        </p:anim>
                                        <p:anim calcmode="lin" valueType="num" p14:bounceEnd="26000">
                                          <p:cBhvr additive="base">
                                            <p:cTn id="31" dur="10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2" presetClass="entr" presetSubtype="8"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0-#ppt_w/2"/>
                                              </p:val>
                                            </p:tav>
                                            <p:tav tm="100000">
                                              <p:val>
                                                <p:strVal val="#ppt_x"/>
                                              </p:val>
                                            </p:tav>
                                          </p:tavLst>
                                        </p:anim>
                                        <p:anim calcmode="lin" valueType="num">
                                          <p:cBhvr additive="base">
                                            <p:cTn id="24" dur="1000" fill="hold"/>
                                            <p:tgtEl>
                                              <p:spTgt spid="4"/>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1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2" presetClass="entr" presetSubtype="6" accel="74000" fill="hold" nodeType="withEffect">
                                      <p:stCondLst>
                                        <p:cond delay="1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1+#ppt_w/2"/>
                                              </p:val>
                                            </p:tav>
                                            <p:tav tm="100000">
                                              <p:val>
                                                <p:strVal val="#ppt_x"/>
                                              </p:val>
                                            </p:tav>
                                          </p:tavLst>
                                        </p:anim>
                                        <p:anim calcmode="lin" valueType="num">
                                          <p:cBhvr additive="base">
                                            <p:cTn id="31" dur="10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p:bldP spid="16" grpId="0"/>
          <p:bldP spid="17" grpId="0"/>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Administrator\Desktop\787637.png">
            <a:extLst>
              <a:ext uri="{FF2B5EF4-FFF2-40B4-BE49-F238E27FC236}">
                <a16:creationId xmlns:a16="http://schemas.microsoft.com/office/drawing/2014/main" id="{5929DE8C-89AF-4A2A-8A14-8DB70C86FF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4488" y="699542"/>
            <a:ext cx="2907506" cy="40930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id="{F9B0B99B-560C-4FF3-B447-7C6CF463904E}"/>
              </a:ext>
            </a:extLst>
          </p:cNvPr>
          <p:cNvGrpSpPr/>
          <p:nvPr/>
        </p:nvGrpSpPr>
        <p:grpSpPr>
          <a:xfrm>
            <a:off x="3955844" y="3918992"/>
            <a:ext cx="764793" cy="764793"/>
            <a:chOff x="3832873" y="2297208"/>
            <a:chExt cx="1516550" cy="1516550"/>
          </a:xfrm>
        </p:grpSpPr>
        <p:grpSp>
          <p:nvGrpSpPr>
            <p:cNvPr id="5" name="组合 4">
              <a:extLst>
                <a:ext uri="{FF2B5EF4-FFF2-40B4-BE49-F238E27FC236}">
                  <a16:creationId xmlns:a16="http://schemas.microsoft.com/office/drawing/2014/main" id="{BC37AEB5-1963-4886-8433-5DC6CB7D1E0F}"/>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7" name="同心圆 32">
                <a:extLst>
                  <a:ext uri="{FF2B5EF4-FFF2-40B4-BE49-F238E27FC236}">
                    <a16:creationId xmlns:a16="http://schemas.microsoft.com/office/drawing/2014/main" id="{F770FFBB-B0BB-4368-BFC8-B39B4A6F71E6}"/>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8" name="椭圆 7">
                <a:extLst>
                  <a:ext uri="{FF2B5EF4-FFF2-40B4-BE49-F238E27FC236}">
                    <a16:creationId xmlns:a16="http://schemas.microsoft.com/office/drawing/2014/main" id="{0B2A2775-FBCA-479C-B7A3-78624E16655F}"/>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6" name="椭圆 5">
              <a:extLst>
                <a:ext uri="{FF2B5EF4-FFF2-40B4-BE49-F238E27FC236}">
                  <a16:creationId xmlns:a16="http://schemas.microsoft.com/office/drawing/2014/main" id="{B944F692-A235-4B43-A4CF-D00B7FDC4F76}"/>
                </a:ext>
              </a:extLst>
            </p:cNvPr>
            <p:cNvSpPr/>
            <p:nvPr/>
          </p:nvSpPr>
          <p:spPr>
            <a:xfrm>
              <a:off x="3983164" y="2466913"/>
              <a:ext cx="1185736" cy="1185736"/>
            </a:xfrm>
            <a:prstGeom prst="ellipse">
              <a:avLst/>
            </a:prstGeom>
            <a:solidFill>
              <a:schemeClr val="accent6"/>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460578F1-3BFD-40E8-BCB3-6139BED9085F}"/>
              </a:ext>
            </a:extLst>
          </p:cNvPr>
          <p:cNvGrpSpPr/>
          <p:nvPr/>
        </p:nvGrpSpPr>
        <p:grpSpPr>
          <a:xfrm>
            <a:off x="3198401" y="3103156"/>
            <a:ext cx="764793" cy="764793"/>
            <a:chOff x="3832873" y="2297208"/>
            <a:chExt cx="1516550" cy="1516550"/>
          </a:xfrm>
        </p:grpSpPr>
        <p:grpSp>
          <p:nvGrpSpPr>
            <p:cNvPr id="10" name="组合 9">
              <a:extLst>
                <a:ext uri="{FF2B5EF4-FFF2-40B4-BE49-F238E27FC236}">
                  <a16:creationId xmlns:a16="http://schemas.microsoft.com/office/drawing/2014/main" id="{C374727F-25AC-46C4-9487-A0A598C0A3C8}"/>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2" name="同心圆 37">
                <a:extLst>
                  <a:ext uri="{FF2B5EF4-FFF2-40B4-BE49-F238E27FC236}">
                    <a16:creationId xmlns:a16="http://schemas.microsoft.com/office/drawing/2014/main" id="{E06B9204-233E-48D5-9ABB-D3E0AAD04B03}"/>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3" name="椭圆 12">
                <a:extLst>
                  <a:ext uri="{FF2B5EF4-FFF2-40B4-BE49-F238E27FC236}">
                    <a16:creationId xmlns:a16="http://schemas.microsoft.com/office/drawing/2014/main" id="{F0820427-8970-405A-9696-3F3148661BC5}"/>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1" name="椭圆 10">
              <a:extLst>
                <a:ext uri="{FF2B5EF4-FFF2-40B4-BE49-F238E27FC236}">
                  <a16:creationId xmlns:a16="http://schemas.microsoft.com/office/drawing/2014/main" id="{1AFA39F4-1675-4379-B90D-B748B024FAFC}"/>
                </a:ext>
              </a:extLst>
            </p:cNvPr>
            <p:cNvSpPr/>
            <p:nvPr/>
          </p:nvSpPr>
          <p:spPr>
            <a:xfrm>
              <a:off x="3983164" y="2466913"/>
              <a:ext cx="1185736" cy="1185736"/>
            </a:xfrm>
            <a:prstGeom prst="ellipse">
              <a:avLst/>
            </a:prstGeom>
            <a:solidFill>
              <a:schemeClr val="accent5"/>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6966F2E3-3B34-42F9-A8CF-23370D6EDDE9}"/>
              </a:ext>
            </a:extLst>
          </p:cNvPr>
          <p:cNvGrpSpPr/>
          <p:nvPr/>
        </p:nvGrpSpPr>
        <p:grpSpPr>
          <a:xfrm>
            <a:off x="4725194" y="2604542"/>
            <a:ext cx="764793" cy="764793"/>
            <a:chOff x="3832873" y="2297208"/>
            <a:chExt cx="1516550" cy="1516550"/>
          </a:xfrm>
        </p:grpSpPr>
        <p:grpSp>
          <p:nvGrpSpPr>
            <p:cNvPr id="15" name="组合 14">
              <a:extLst>
                <a:ext uri="{FF2B5EF4-FFF2-40B4-BE49-F238E27FC236}">
                  <a16:creationId xmlns:a16="http://schemas.microsoft.com/office/drawing/2014/main" id="{039BE1FF-71E8-4CF5-A9B4-938AB13AFA70}"/>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7" name="同心圆 42">
                <a:extLst>
                  <a:ext uri="{FF2B5EF4-FFF2-40B4-BE49-F238E27FC236}">
                    <a16:creationId xmlns:a16="http://schemas.microsoft.com/office/drawing/2014/main" id="{D551D234-3EC7-4F2E-A05F-5FB53BC2A58F}"/>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8" name="椭圆 17">
                <a:extLst>
                  <a:ext uri="{FF2B5EF4-FFF2-40B4-BE49-F238E27FC236}">
                    <a16:creationId xmlns:a16="http://schemas.microsoft.com/office/drawing/2014/main" id="{409CC7E5-E271-40FC-BAD1-B96489D04A18}"/>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6" name="椭圆 15">
              <a:extLst>
                <a:ext uri="{FF2B5EF4-FFF2-40B4-BE49-F238E27FC236}">
                  <a16:creationId xmlns:a16="http://schemas.microsoft.com/office/drawing/2014/main" id="{5C3CB507-7425-4832-BE22-99A0EAF4A884}"/>
                </a:ext>
              </a:extLst>
            </p:cNvPr>
            <p:cNvSpPr/>
            <p:nvPr/>
          </p:nvSpPr>
          <p:spPr>
            <a:xfrm>
              <a:off x="3983164" y="2466913"/>
              <a:ext cx="1185736" cy="1185736"/>
            </a:xfrm>
            <a:prstGeom prst="ellipse">
              <a:avLst/>
            </a:prstGeom>
            <a:solidFill>
              <a:schemeClr val="accent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76CA3444-0627-4F8E-A32A-2DE54CA918EB}"/>
              </a:ext>
            </a:extLst>
          </p:cNvPr>
          <p:cNvGrpSpPr/>
          <p:nvPr/>
        </p:nvGrpSpPr>
        <p:grpSpPr>
          <a:xfrm>
            <a:off x="3198401" y="2131606"/>
            <a:ext cx="764793" cy="764793"/>
            <a:chOff x="3832873" y="2297208"/>
            <a:chExt cx="1516550" cy="1516550"/>
          </a:xfrm>
        </p:grpSpPr>
        <p:grpSp>
          <p:nvGrpSpPr>
            <p:cNvPr id="20" name="组合 19">
              <a:extLst>
                <a:ext uri="{FF2B5EF4-FFF2-40B4-BE49-F238E27FC236}">
                  <a16:creationId xmlns:a16="http://schemas.microsoft.com/office/drawing/2014/main" id="{68520826-413B-4AC6-8501-8BFA5AC7E24C}"/>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2" name="同心圆 47">
                <a:extLst>
                  <a:ext uri="{FF2B5EF4-FFF2-40B4-BE49-F238E27FC236}">
                    <a16:creationId xmlns:a16="http://schemas.microsoft.com/office/drawing/2014/main" id="{C2108928-8A3A-45B7-B55F-3147B8FA9EB3}"/>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a:extLst>
                  <a:ext uri="{FF2B5EF4-FFF2-40B4-BE49-F238E27FC236}">
                    <a16:creationId xmlns:a16="http://schemas.microsoft.com/office/drawing/2014/main" id="{A7876462-BBE6-46B9-8BE0-BB836790D81F}"/>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21" name="椭圆 20">
              <a:extLst>
                <a:ext uri="{FF2B5EF4-FFF2-40B4-BE49-F238E27FC236}">
                  <a16:creationId xmlns:a16="http://schemas.microsoft.com/office/drawing/2014/main" id="{32E0D3F7-7E4A-42DB-8123-F85AE2E147A9}"/>
                </a:ext>
              </a:extLst>
            </p:cNvPr>
            <p:cNvSpPr/>
            <p:nvPr/>
          </p:nvSpPr>
          <p:spPr>
            <a:xfrm>
              <a:off x="3983164" y="2466913"/>
              <a:ext cx="1185736" cy="1185736"/>
            </a:xfrm>
            <a:prstGeom prst="ellipse">
              <a:avLst/>
            </a:prstGeom>
            <a:solidFill>
              <a:schemeClr val="accent3"/>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53EE3FE7-F654-44CF-92B0-099EEB9AE38B}"/>
              </a:ext>
            </a:extLst>
          </p:cNvPr>
          <p:cNvGrpSpPr/>
          <p:nvPr/>
        </p:nvGrpSpPr>
        <p:grpSpPr>
          <a:xfrm>
            <a:off x="4725194" y="1621562"/>
            <a:ext cx="764793" cy="764793"/>
            <a:chOff x="3832873" y="2297208"/>
            <a:chExt cx="1516550" cy="1516550"/>
          </a:xfrm>
        </p:grpSpPr>
        <p:grpSp>
          <p:nvGrpSpPr>
            <p:cNvPr id="25" name="组合 24">
              <a:extLst>
                <a:ext uri="{FF2B5EF4-FFF2-40B4-BE49-F238E27FC236}">
                  <a16:creationId xmlns:a16="http://schemas.microsoft.com/office/drawing/2014/main" id="{C48D33E4-3A89-45A7-AF09-3A63EE674AD7}"/>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7" name="同心圆 52">
                <a:extLst>
                  <a:ext uri="{FF2B5EF4-FFF2-40B4-BE49-F238E27FC236}">
                    <a16:creationId xmlns:a16="http://schemas.microsoft.com/office/drawing/2014/main" id="{AD0A4351-572D-45DB-A468-3A4DC794026F}"/>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8" name="椭圆 27">
                <a:extLst>
                  <a:ext uri="{FF2B5EF4-FFF2-40B4-BE49-F238E27FC236}">
                    <a16:creationId xmlns:a16="http://schemas.microsoft.com/office/drawing/2014/main" id="{F62FBD56-AA51-406D-8976-B05FDAB01693}"/>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26" name="椭圆 25">
              <a:extLst>
                <a:ext uri="{FF2B5EF4-FFF2-40B4-BE49-F238E27FC236}">
                  <a16:creationId xmlns:a16="http://schemas.microsoft.com/office/drawing/2014/main" id="{C3651D2F-4D77-4FBC-98F6-3F4A49CC659A}"/>
                </a:ext>
              </a:extLst>
            </p:cNvPr>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EC110972-6D4A-4C37-AC78-BC352FF11CC6}"/>
              </a:ext>
            </a:extLst>
          </p:cNvPr>
          <p:cNvGrpSpPr/>
          <p:nvPr/>
        </p:nvGrpSpPr>
        <p:grpSpPr>
          <a:xfrm>
            <a:off x="3955844" y="775742"/>
            <a:ext cx="764793" cy="764793"/>
            <a:chOff x="3832873" y="2297208"/>
            <a:chExt cx="1516550" cy="1516550"/>
          </a:xfrm>
        </p:grpSpPr>
        <p:grpSp>
          <p:nvGrpSpPr>
            <p:cNvPr id="30" name="组合 29">
              <a:extLst>
                <a:ext uri="{FF2B5EF4-FFF2-40B4-BE49-F238E27FC236}">
                  <a16:creationId xmlns:a16="http://schemas.microsoft.com/office/drawing/2014/main" id="{E4AE3F8C-E372-4EC5-AF28-156DCD7F7728}"/>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2" name="同心圆 57">
                <a:extLst>
                  <a:ext uri="{FF2B5EF4-FFF2-40B4-BE49-F238E27FC236}">
                    <a16:creationId xmlns:a16="http://schemas.microsoft.com/office/drawing/2014/main" id="{2EBCDEB3-7D5D-4A9C-86FB-550AF2E5D9D0}"/>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3" name="椭圆 32">
                <a:extLst>
                  <a:ext uri="{FF2B5EF4-FFF2-40B4-BE49-F238E27FC236}">
                    <a16:creationId xmlns:a16="http://schemas.microsoft.com/office/drawing/2014/main" id="{D79CF387-FA95-4FC0-8F1B-C767293BD39A}"/>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31" name="椭圆 30">
              <a:extLst>
                <a:ext uri="{FF2B5EF4-FFF2-40B4-BE49-F238E27FC236}">
                  <a16:creationId xmlns:a16="http://schemas.microsoft.com/office/drawing/2014/main" id="{E1275EA5-549A-44BC-A252-BBAAB4D5272C}"/>
                </a:ext>
              </a:extLst>
            </p:cNvPr>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
            <a:extLst>
              <a:ext uri="{FF2B5EF4-FFF2-40B4-BE49-F238E27FC236}">
                <a16:creationId xmlns:a16="http://schemas.microsoft.com/office/drawing/2014/main" id="{53BE3A2D-EBC4-44A6-89CC-127FDB673A42}"/>
              </a:ext>
            </a:extLst>
          </p:cNvPr>
          <p:cNvSpPr>
            <a:spLocks noChangeArrowheads="1"/>
          </p:cNvSpPr>
          <p:nvPr/>
        </p:nvSpPr>
        <p:spPr bwMode="auto">
          <a:xfrm>
            <a:off x="4864801" y="1009056"/>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阶段一</a:t>
            </a:r>
          </a:p>
        </p:txBody>
      </p:sp>
      <p:sp>
        <p:nvSpPr>
          <p:cNvPr id="39" name="文本框 13">
            <a:extLst>
              <a:ext uri="{FF2B5EF4-FFF2-40B4-BE49-F238E27FC236}">
                <a16:creationId xmlns:a16="http://schemas.microsoft.com/office/drawing/2014/main" id="{F2423B36-3A76-47AB-8E30-527CC34AC993}"/>
              </a:ext>
            </a:extLst>
          </p:cNvPr>
          <p:cNvSpPr txBox="1"/>
          <p:nvPr/>
        </p:nvSpPr>
        <p:spPr>
          <a:xfrm>
            <a:off x="5715795" y="1017395"/>
            <a:ext cx="2438400" cy="218558"/>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提出研究方向和研究目标</a:t>
            </a:r>
          </a:p>
        </p:txBody>
      </p:sp>
      <p:sp>
        <p:nvSpPr>
          <p:cNvPr id="40" name="矩形 3">
            <a:extLst>
              <a:ext uri="{FF2B5EF4-FFF2-40B4-BE49-F238E27FC236}">
                <a16:creationId xmlns:a16="http://schemas.microsoft.com/office/drawing/2014/main" id="{B8E8DBBE-53DE-48B3-B22B-BF3BDD1DB692}"/>
              </a:ext>
            </a:extLst>
          </p:cNvPr>
          <p:cNvSpPr>
            <a:spLocks noChangeArrowheads="1"/>
          </p:cNvSpPr>
          <p:nvPr/>
        </p:nvSpPr>
        <p:spPr bwMode="auto">
          <a:xfrm>
            <a:off x="5722249" y="1613942"/>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阶段二</a:t>
            </a:r>
          </a:p>
        </p:txBody>
      </p:sp>
      <p:sp>
        <p:nvSpPr>
          <p:cNvPr id="41" name="文本框 13">
            <a:extLst>
              <a:ext uri="{FF2B5EF4-FFF2-40B4-BE49-F238E27FC236}">
                <a16:creationId xmlns:a16="http://schemas.microsoft.com/office/drawing/2014/main" id="{D69DF234-F0C7-4D4A-8119-EFB02A4EC53D}"/>
              </a:ext>
            </a:extLst>
          </p:cNvPr>
          <p:cNvSpPr txBox="1"/>
          <p:nvPr/>
        </p:nvSpPr>
        <p:spPr>
          <a:xfrm>
            <a:off x="5715795" y="1918742"/>
            <a:ext cx="2438400" cy="218558"/>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结合研究工具给出定量分析结果</a:t>
            </a:r>
          </a:p>
        </p:txBody>
      </p:sp>
      <p:sp>
        <p:nvSpPr>
          <p:cNvPr id="43" name="矩形 3">
            <a:extLst>
              <a:ext uri="{FF2B5EF4-FFF2-40B4-BE49-F238E27FC236}">
                <a16:creationId xmlns:a16="http://schemas.microsoft.com/office/drawing/2014/main" id="{F120CFA2-6C50-4222-81DC-728B7ED56F9E}"/>
              </a:ext>
            </a:extLst>
          </p:cNvPr>
          <p:cNvSpPr>
            <a:spLocks noChangeArrowheads="1"/>
          </p:cNvSpPr>
          <p:nvPr/>
        </p:nvSpPr>
        <p:spPr bwMode="auto">
          <a:xfrm>
            <a:off x="2200231" y="1994942"/>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阶段三</a:t>
            </a:r>
          </a:p>
        </p:txBody>
      </p:sp>
      <p:sp>
        <p:nvSpPr>
          <p:cNvPr id="44" name="文本框 13">
            <a:extLst>
              <a:ext uri="{FF2B5EF4-FFF2-40B4-BE49-F238E27FC236}">
                <a16:creationId xmlns:a16="http://schemas.microsoft.com/office/drawing/2014/main" id="{7B166733-8656-4B82-9126-D624BFE0D50E}"/>
              </a:ext>
            </a:extLst>
          </p:cNvPr>
          <p:cNvSpPr txBox="1"/>
          <p:nvPr/>
        </p:nvSpPr>
        <p:spPr>
          <a:xfrm>
            <a:off x="686593" y="2288879"/>
            <a:ext cx="2333658" cy="218558"/>
          </a:xfrm>
          <a:prstGeom prst="rect">
            <a:avLst/>
          </a:prstGeom>
          <a:noFill/>
        </p:spPr>
        <p:txBody>
          <a:bodyPr wrap="square" lIns="65824" tIns="32911" rIns="65824" bIns="32911" rtlCol="0">
            <a:spAutoFit/>
          </a:bodyPr>
          <a:lstStyle/>
          <a:p>
            <a:pPr algn="r">
              <a:lnSpc>
                <a:spcPct val="120000"/>
              </a:lnSpc>
              <a:spcBef>
                <a:spcPct val="0"/>
              </a:spcBef>
              <a:buNone/>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经过分析看是否可以用于交易建模分析</a:t>
            </a:r>
          </a:p>
        </p:txBody>
      </p:sp>
      <p:sp>
        <p:nvSpPr>
          <p:cNvPr id="48" name="矩形 3">
            <a:extLst>
              <a:ext uri="{FF2B5EF4-FFF2-40B4-BE49-F238E27FC236}">
                <a16:creationId xmlns:a16="http://schemas.microsoft.com/office/drawing/2014/main" id="{99623473-6421-4405-AD5E-88EB15DCB85B}"/>
              </a:ext>
            </a:extLst>
          </p:cNvPr>
          <p:cNvSpPr>
            <a:spLocks noChangeArrowheads="1"/>
          </p:cNvSpPr>
          <p:nvPr/>
        </p:nvSpPr>
        <p:spPr bwMode="auto">
          <a:xfrm>
            <a:off x="5715794" y="2604542"/>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阶段四</a:t>
            </a:r>
          </a:p>
        </p:txBody>
      </p:sp>
      <p:sp>
        <p:nvSpPr>
          <p:cNvPr id="49" name="文本框 13">
            <a:extLst>
              <a:ext uri="{FF2B5EF4-FFF2-40B4-BE49-F238E27FC236}">
                <a16:creationId xmlns:a16="http://schemas.microsoft.com/office/drawing/2014/main" id="{AFC3C25B-2D32-4A04-9B68-6D16E671FB7B}"/>
              </a:ext>
            </a:extLst>
          </p:cNvPr>
          <p:cNvSpPr txBox="1"/>
          <p:nvPr/>
        </p:nvSpPr>
        <p:spPr>
          <a:xfrm>
            <a:off x="5715795" y="2896642"/>
            <a:ext cx="2438400" cy="384757"/>
          </a:xfrm>
          <a:prstGeom prst="rect">
            <a:avLst/>
          </a:prstGeom>
          <a:noFill/>
        </p:spPr>
        <p:txBody>
          <a:bodyPr wrap="square" lIns="65824" tIns="32911" rIns="65824" bIns="32911" rtlCol="0">
            <a:spAutoFit/>
          </a:bodyPr>
          <a:lstStyle/>
          <a:p>
            <a:pPr>
              <a:lnSpc>
                <a:spcPct val="120000"/>
              </a:lnSpc>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分析适用于那种交易模式</a:t>
            </a: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(CTA,</a:t>
            </a: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日内等</a:t>
            </a: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和交易方式</a:t>
            </a: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趋势交易，高频交易，日内交易等</a:t>
            </a: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3">
            <a:extLst>
              <a:ext uri="{FF2B5EF4-FFF2-40B4-BE49-F238E27FC236}">
                <a16:creationId xmlns:a16="http://schemas.microsoft.com/office/drawing/2014/main" id="{206C5B85-5090-487F-A930-B934A37F2D34}"/>
              </a:ext>
            </a:extLst>
          </p:cNvPr>
          <p:cNvSpPr>
            <a:spLocks noChangeArrowheads="1"/>
          </p:cNvSpPr>
          <p:nvPr/>
        </p:nvSpPr>
        <p:spPr bwMode="auto">
          <a:xfrm>
            <a:off x="2200231" y="3156992"/>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阶段五</a:t>
            </a:r>
          </a:p>
        </p:txBody>
      </p:sp>
      <p:sp>
        <p:nvSpPr>
          <p:cNvPr id="63" name="文本框 13">
            <a:extLst>
              <a:ext uri="{FF2B5EF4-FFF2-40B4-BE49-F238E27FC236}">
                <a16:creationId xmlns:a16="http://schemas.microsoft.com/office/drawing/2014/main" id="{B896ED4B-3FB2-4D13-B86E-BD885901690F}"/>
              </a:ext>
            </a:extLst>
          </p:cNvPr>
          <p:cNvSpPr txBox="1"/>
          <p:nvPr/>
        </p:nvSpPr>
        <p:spPr>
          <a:xfrm>
            <a:off x="686593" y="3422354"/>
            <a:ext cx="2333658" cy="383283"/>
          </a:xfrm>
          <a:prstGeom prst="rect">
            <a:avLst/>
          </a:prstGeom>
          <a:noFill/>
        </p:spPr>
        <p:txBody>
          <a:bodyPr wrap="square" lIns="65824" tIns="32911" rIns="65824" bIns="32911" rtlCol="0">
            <a:spAutoFit/>
          </a:bodyPr>
          <a:lstStyle/>
          <a:p>
            <a:pPr algn="ctr">
              <a:lnSpc>
                <a:spcPct val="120000"/>
              </a:lnSpc>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rPr>
              <a:t>契合实际交易的数据结构，对数据进行必要的清洗工作</a:t>
            </a:r>
            <a:endPar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矩形 3">
            <a:extLst>
              <a:ext uri="{FF2B5EF4-FFF2-40B4-BE49-F238E27FC236}">
                <a16:creationId xmlns:a16="http://schemas.microsoft.com/office/drawing/2014/main" id="{6D7A9538-72C5-4CC5-90A3-8CB5FF90AB7F}"/>
              </a:ext>
            </a:extLst>
          </p:cNvPr>
          <p:cNvSpPr>
            <a:spLocks noChangeArrowheads="1"/>
          </p:cNvSpPr>
          <p:nvPr/>
        </p:nvSpPr>
        <p:spPr bwMode="auto">
          <a:xfrm>
            <a:off x="4864801" y="4125743"/>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b="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阶段六</a:t>
            </a:r>
          </a:p>
        </p:txBody>
      </p:sp>
      <p:sp>
        <p:nvSpPr>
          <p:cNvPr id="77" name="文本框 13">
            <a:extLst>
              <a:ext uri="{FF2B5EF4-FFF2-40B4-BE49-F238E27FC236}">
                <a16:creationId xmlns:a16="http://schemas.microsoft.com/office/drawing/2014/main" id="{72E07DB6-2E21-4189-93E4-6A5E62706546}"/>
              </a:ext>
            </a:extLst>
          </p:cNvPr>
          <p:cNvSpPr txBox="1"/>
          <p:nvPr/>
        </p:nvSpPr>
        <p:spPr>
          <a:xfrm>
            <a:off x="5722249" y="4172452"/>
            <a:ext cx="2438400" cy="218558"/>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编写数据计算部分</a:t>
            </a:r>
          </a:p>
        </p:txBody>
      </p:sp>
      <p:sp>
        <p:nvSpPr>
          <p:cNvPr id="81" name="TextBox 106">
            <a:extLst>
              <a:ext uri="{FF2B5EF4-FFF2-40B4-BE49-F238E27FC236}">
                <a16:creationId xmlns:a16="http://schemas.microsoft.com/office/drawing/2014/main" id="{02BAD5D8-3BBE-4AAE-8BCD-64B7B12D912A}"/>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82" name="TextBox 33">
            <a:extLst>
              <a:ext uri="{FF2B5EF4-FFF2-40B4-BE49-F238E27FC236}">
                <a16:creationId xmlns:a16="http://schemas.microsoft.com/office/drawing/2014/main" id="{988BC37A-76E6-4C60-A4CF-5B3B5CCB1565}"/>
              </a:ext>
            </a:extLst>
          </p:cNvPr>
          <p:cNvSpPr txBox="1"/>
          <p:nvPr/>
        </p:nvSpPr>
        <p:spPr>
          <a:xfrm>
            <a:off x="179512" y="123478"/>
            <a:ext cx="2611613" cy="323165"/>
          </a:xfrm>
          <a:prstGeom prst="rect">
            <a:avLst/>
          </a:prstGeom>
          <a:noFill/>
        </p:spPr>
        <p:txBody>
          <a:bodyPr wrap="none" rtlCol="0">
            <a:spAutoFit/>
          </a:bodyPr>
          <a:lstStyle/>
          <a:p>
            <a:pPr algn="ctr"/>
            <a:r>
              <a:rPr lang="en-US" altLang="zh-CN" sz="1500" b="1" dirty="0">
                <a:latin typeface="微软雅黑" panose="020B0503020204020204" pitchFamily="34" charset="-122"/>
                <a:ea typeface="微软雅黑" panose="020B0503020204020204" pitchFamily="34" charset="-122"/>
              </a:rPr>
              <a:t>2</a:t>
            </a:r>
            <a:r>
              <a:rPr lang="zh-CN" altLang="en-US" sz="1500" b="1" dirty="0">
                <a:latin typeface="微软雅黑" panose="020B0503020204020204" pitchFamily="34" charset="-122"/>
                <a:ea typeface="微软雅黑" panose="020B0503020204020204" pitchFamily="34" charset="-122"/>
              </a:rPr>
              <a:t>、量化投资研究的主要过程</a:t>
            </a:r>
          </a:p>
        </p:txBody>
      </p:sp>
      <p:cxnSp>
        <p:nvCxnSpPr>
          <p:cNvPr id="83" name="直接连接符 82">
            <a:extLst>
              <a:ext uri="{FF2B5EF4-FFF2-40B4-BE49-F238E27FC236}">
                <a16:creationId xmlns:a16="http://schemas.microsoft.com/office/drawing/2014/main" id="{CE6C966F-48CF-46CF-B967-039DFD4AF5ED}"/>
              </a:ext>
            </a:extLst>
          </p:cNvPr>
          <p:cNvCxnSpPr/>
          <p:nvPr/>
        </p:nvCxnSpPr>
        <p:spPr>
          <a:xfrm>
            <a:off x="107504" y="2571750"/>
            <a:ext cx="8470640" cy="0"/>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Line 39">
            <a:extLst>
              <a:ext uri="{FF2B5EF4-FFF2-40B4-BE49-F238E27FC236}">
                <a16:creationId xmlns:a16="http://schemas.microsoft.com/office/drawing/2014/main" id="{9FE92958-FCC4-43E2-A021-0F6DBD16A8D9}"/>
              </a:ext>
            </a:extLst>
          </p:cNvPr>
          <p:cNvSpPr>
            <a:spLocks noChangeShapeType="1"/>
          </p:cNvSpPr>
          <p:nvPr/>
        </p:nvSpPr>
        <p:spPr bwMode="auto">
          <a:xfrm flipH="1" flipV="1">
            <a:off x="8386457" y="1204897"/>
            <a:ext cx="93691" cy="1328587"/>
          </a:xfrm>
          <a:prstGeom prst="line">
            <a:avLst/>
          </a:prstGeom>
          <a:noFill/>
          <a:ln w="57150" cap="rnd">
            <a:solidFill>
              <a:schemeClr val="tx1">
                <a:lumMod val="50000"/>
                <a:lumOff val="50000"/>
              </a:schemeClr>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39">
            <a:extLst>
              <a:ext uri="{FF2B5EF4-FFF2-40B4-BE49-F238E27FC236}">
                <a16:creationId xmlns:a16="http://schemas.microsoft.com/office/drawing/2014/main" id="{B57F68BB-275B-479C-A9BC-98A864774161}"/>
              </a:ext>
            </a:extLst>
          </p:cNvPr>
          <p:cNvSpPr>
            <a:spLocks noChangeShapeType="1"/>
          </p:cNvSpPr>
          <p:nvPr/>
        </p:nvSpPr>
        <p:spPr bwMode="auto">
          <a:xfrm flipH="1">
            <a:off x="8213207" y="2618729"/>
            <a:ext cx="379745" cy="1210595"/>
          </a:xfrm>
          <a:prstGeom prst="line">
            <a:avLst/>
          </a:prstGeom>
          <a:noFill/>
          <a:ln w="57150" cap="rnd">
            <a:solidFill>
              <a:schemeClr val="tx1">
                <a:lumMod val="50000"/>
                <a:lumOff val="50000"/>
              </a:schemeClr>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文本框 13">
            <a:extLst>
              <a:ext uri="{FF2B5EF4-FFF2-40B4-BE49-F238E27FC236}">
                <a16:creationId xmlns:a16="http://schemas.microsoft.com/office/drawing/2014/main" id="{14CA79C3-65A3-4E2E-8BA5-1D05B0A96BAB}"/>
              </a:ext>
            </a:extLst>
          </p:cNvPr>
          <p:cNvSpPr txBox="1"/>
          <p:nvPr/>
        </p:nvSpPr>
        <p:spPr>
          <a:xfrm>
            <a:off x="8064925" y="972661"/>
            <a:ext cx="1008106" cy="218558"/>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数据研究</a:t>
            </a:r>
          </a:p>
        </p:txBody>
      </p:sp>
      <p:sp>
        <p:nvSpPr>
          <p:cNvPr id="93" name="文本框 13">
            <a:extLst>
              <a:ext uri="{FF2B5EF4-FFF2-40B4-BE49-F238E27FC236}">
                <a16:creationId xmlns:a16="http://schemas.microsoft.com/office/drawing/2014/main" id="{E986873E-1908-4B6A-9A3C-22C42F97C990}"/>
              </a:ext>
            </a:extLst>
          </p:cNvPr>
          <p:cNvSpPr txBox="1"/>
          <p:nvPr/>
        </p:nvSpPr>
        <p:spPr>
          <a:xfrm>
            <a:off x="8016290" y="3843002"/>
            <a:ext cx="927716" cy="218558"/>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模型研究</a:t>
            </a:r>
          </a:p>
        </p:txBody>
      </p:sp>
      <p:sp>
        <p:nvSpPr>
          <p:cNvPr id="52" name="TextBox 72">
            <a:extLst>
              <a:ext uri="{FF2B5EF4-FFF2-40B4-BE49-F238E27FC236}">
                <a16:creationId xmlns:a16="http://schemas.microsoft.com/office/drawing/2014/main" id="{ED344E80-FF7B-4DB3-9B67-37EAA0268FCA}"/>
              </a:ext>
            </a:extLst>
          </p:cNvPr>
          <p:cNvSpPr txBox="1"/>
          <p:nvPr/>
        </p:nvSpPr>
        <p:spPr>
          <a:xfrm>
            <a:off x="1806579" y="60703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139384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290">
                                              <p:stCondLst>
                                                <p:cond delay="0"/>
                                              </p:stCondLst>
                                            </p:cTn>
                                            <p:tgtEl>
                                              <p:spTgt spid="82"/>
                                            </p:tgtEl>
                                          </p:cBhvr>
                                        </p:animEffect>
                                        <p:anim calcmode="lin" valueType="num">
                                          <p:cBhvr>
                                            <p:cTn id="8" dur="911" tmFilter="0,0; 0.14,0.36; 0.43,0.73; 0.71,0.91; 1.0,1.0">
                                              <p:stCondLst>
                                                <p:cond delay="0"/>
                                              </p:stCondLst>
                                            </p:cTn>
                                            <p:tgtEl>
                                              <p:spTgt spid="8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8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8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8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82"/>
                                            </p:tgtEl>
                                            <p:attrNameLst>
                                              <p:attrName>ppt_y</p:attrName>
                                            </p:attrNameLst>
                                          </p:cBhvr>
                                          <p:tavLst>
                                            <p:tav tm="0" fmla="#ppt_y-sin(pi*$)/81">
                                              <p:val>
                                                <p:fltVal val="0"/>
                                              </p:val>
                                            </p:tav>
                                            <p:tav tm="100000">
                                              <p:val>
                                                <p:fltVal val="1"/>
                                              </p:val>
                                            </p:tav>
                                          </p:tavLst>
                                        </p:anim>
                                        <p:animScale>
                                          <p:cBhvr>
                                            <p:cTn id="13" dur="13">
                                              <p:stCondLst>
                                                <p:cond delay="325"/>
                                              </p:stCondLst>
                                            </p:cTn>
                                            <p:tgtEl>
                                              <p:spTgt spid="82"/>
                                            </p:tgtEl>
                                          </p:cBhvr>
                                          <p:to x="100000" y="60000"/>
                                        </p:animScale>
                                        <p:animScale>
                                          <p:cBhvr>
                                            <p:cTn id="14" dur="83" decel="50000">
                                              <p:stCondLst>
                                                <p:cond delay="338"/>
                                              </p:stCondLst>
                                            </p:cTn>
                                            <p:tgtEl>
                                              <p:spTgt spid="82"/>
                                            </p:tgtEl>
                                          </p:cBhvr>
                                          <p:to x="100000" y="100000"/>
                                        </p:animScale>
                                        <p:animScale>
                                          <p:cBhvr>
                                            <p:cTn id="15" dur="13">
                                              <p:stCondLst>
                                                <p:cond delay="656"/>
                                              </p:stCondLst>
                                            </p:cTn>
                                            <p:tgtEl>
                                              <p:spTgt spid="82"/>
                                            </p:tgtEl>
                                          </p:cBhvr>
                                          <p:to x="100000" y="80000"/>
                                        </p:animScale>
                                        <p:animScale>
                                          <p:cBhvr>
                                            <p:cTn id="16" dur="83" decel="50000">
                                              <p:stCondLst>
                                                <p:cond delay="669"/>
                                              </p:stCondLst>
                                            </p:cTn>
                                            <p:tgtEl>
                                              <p:spTgt spid="82"/>
                                            </p:tgtEl>
                                          </p:cBhvr>
                                          <p:to x="100000" y="100000"/>
                                        </p:animScale>
                                        <p:animScale>
                                          <p:cBhvr>
                                            <p:cTn id="17" dur="13">
                                              <p:stCondLst>
                                                <p:cond delay="821"/>
                                              </p:stCondLst>
                                            </p:cTn>
                                            <p:tgtEl>
                                              <p:spTgt spid="82"/>
                                            </p:tgtEl>
                                          </p:cBhvr>
                                          <p:to x="100000" y="90000"/>
                                        </p:animScale>
                                        <p:animScale>
                                          <p:cBhvr>
                                            <p:cTn id="18" dur="83" decel="50000">
                                              <p:stCondLst>
                                                <p:cond delay="834"/>
                                              </p:stCondLst>
                                            </p:cTn>
                                            <p:tgtEl>
                                              <p:spTgt spid="82"/>
                                            </p:tgtEl>
                                          </p:cBhvr>
                                          <p:to x="100000" y="100000"/>
                                        </p:animScale>
                                        <p:animScale>
                                          <p:cBhvr>
                                            <p:cTn id="19" dur="13">
                                              <p:stCondLst>
                                                <p:cond delay="904"/>
                                              </p:stCondLst>
                                            </p:cTn>
                                            <p:tgtEl>
                                              <p:spTgt spid="82"/>
                                            </p:tgtEl>
                                          </p:cBhvr>
                                          <p:to x="100000" y="95000"/>
                                        </p:animScale>
                                        <p:animScale>
                                          <p:cBhvr>
                                            <p:cTn id="20" dur="83" decel="50000">
                                              <p:stCondLst>
                                                <p:cond delay="917"/>
                                              </p:stCondLst>
                                            </p:cTn>
                                            <p:tgtEl>
                                              <p:spTgt spid="82"/>
                                            </p:tgtEl>
                                          </p:cBhvr>
                                          <p:to x="100000" y="100000"/>
                                        </p:animScale>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par>
                              <p:cTn id="25" fill="hold">
                                <p:stCondLst>
                                  <p:cond delay="1500"/>
                                </p:stCondLst>
                                <p:childTnLst>
                                  <p:par>
                                    <p:cTn id="26" presetID="2" presetClass="entr" presetSubtype="12" accel="61000" fill="hold" nodeType="afterEffect" p14:presetBounceEnd="58000">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14:bounceEnd="58000">
                                          <p:cBhvr additive="base">
                                            <p:cTn id="28" dur="1000" fill="hold"/>
                                            <p:tgtEl>
                                              <p:spTgt spid="4"/>
                                            </p:tgtEl>
                                            <p:attrNameLst>
                                              <p:attrName>ppt_x</p:attrName>
                                            </p:attrNameLst>
                                          </p:cBhvr>
                                          <p:tavLst>
                                            <p:tav tm="0">
                                              <p:val>
                                                <p:strVal val="0-#ppt_w/2"/>
                                              </p:val>
                                            </p:tav>
                                            <p:tav tm="100000">
                                              <p:val>
                                                <p:strVal val="#ppt_x"/>
                                              </p:val>
                                            </p:tav>
                                          </p:tavLst>
                                        </p:anim>
                                        <p:anim calcmode="lin" valueType="num" p14:bounceEnd="58000">
                                          <p:cBhvr additive="base">
                                            <p:cTn id="29" dur="100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3" accel="61000" fill="hold" nodeType="withEffect" p14:presetBounceEnd="58000">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14:bounceEnd="58000">
                                          <p:cBhvr additive="base">
                                            <p:cTn id="32" dur="1000" fill="hold"/>
                                            <p:tgtEl>
                                              <p:spTgt spid="9"/>
                                            </p:tgtEl>
                                            <p:attrNameLst>
                                              <p:attrName>ppt_x</p:attrName>
                                            </p:attrNameLst>
                                          </p:cBhvr>
                                          <p:tavLst>
                                            <p:tav tm="0">
                                              <p:val>
                                                <p:strVal val="1+#ppt_w/2"/>
                                              </p:val>
                                            </p:tav>
                                            <p:tav tm="100000">
                                              <p:val>
                                                <p:strVal val="#ppt_x"/>
                                              </p:val>
                                            </p:tav>
                                          </p:tavLst>
                                        </p:anim>
                                        <p:anim calcmode="lin" valueType="num" p14:bounceEnd="58000">
                                          <p:cBhvr additive="base">
                                            <p:cTn id="33" dur="100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3" accel="61000" fill="hold" nodeType="withEffect" p14:presetBounceEnd="58000">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14:bounceEnd="58000">
                                          <p:cBhvr additive="base">
                                            <p:cTn id="36" dur="1000" fill="hold"/>
                                            <p:tgtEl>
                                              <p:spTgt spid="19"/>
                                            </p:tgtEl>
                                            <p:attrNameLst>
                                              <p:attrName>ppt_x</p:attrName>
                                            </p:attrNameLst>
                                          </p:cBhvr>
                                          <p:tavLst>
                                            <p:tav tm="0">
                                              <p:val>
                                                <p:strVal val="1+#ppt_w/2"/>
                                              </p:val>
                                            </p:tav>
                                            <p:tav tm="100000">
                                              <p:val>
                                                <p:strVal val="#ppt_x"/>
                                              </p:val>
                                            </p:tav>
                                          </p:tavLst>
                                        </p:anim>
                                        <p:anim calcmode="lin" valueType="num" p14:bounceEnd="58000">
                                          <p:cBhvr additive="base">
                                            <p:cTn id="37" dur="1000" fill="hold"/>
                                            <p:tgtEl>
                                              <p:spTgt spid="19"/>
                                            </p:tgtEl>
                                            <p:attrNameLst>
                                              <p:attrName>ppt_y</p:attrName>
                                            </p:attrNameLst>
                                          </p:cBhvr>
                                          <p:tavLst>
                                            <p:tav tm="0">
                                              <p:val>
                                                <p:strVal val="0-#ppt_h/2"/>
                                              </p:val>
                                            </p:tav>
                                            <p:tav tm="100000">
                                              <p:val>
                                                <p:strVal val="#ppt_y"/>
                                              </p:val>
                                            </p:tav>
                                          </p:tavLst>
                                        </p:anim>
                                      </p:childTnLst>
                                    </p:cTn>
                                  </p:par>
                                  <p:par>
                                    <p:cTn id="38" presetID="2" presetClass="entr" presetSubtype="12" accel="61000" fill="hold" nodeType="withEffect" p14:presetBounceEnd="58000">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14:bounceEnd="58000">
                                          <p:cBhvr additive="base">
                                            <p:cTn id="40" dur="1000" fill="hold"/>
                                            <p:tgtEl>
                                              <p:spTgt spid="24"/>
                                            </p:tgtEl>
                                            <p:attrNameLst>
                                              <p:attrName>ppt_x</p:attrName>
                                            </p:attrNameLst>
                                          </p:cBhvr>
                                          <p:tavLst>
                                            <p:tav tm="0">
                                              <p:val>
                                                <p:strVal val="0-#ppt_w/2"/>
                                              </p:val>
                                            </p:tav>
                                            <p:tav tm="100000">
                                              <p:val>
                                                <p:strVal val="#ppt_x"/>
                                              </p:val>
                                            </p:tav>
                                          </p:tavLst>
                                        </p:anim>
                                        <p:anim calcmode="lin" valueType="num" p14:bounceEnd="58000">
                                          <p:cBhvr additive="base">
                                            <p:cTn id="41" dur="1000" fill="hold"/>
                                            <p:tgtEl>
                                              <p:spTgt spid="24"/>
                                            </p:tgtEl>
                                            <p:attrNameLst>
                                              <p:attrName>ppt_y</p:attrName>
                                            </p:attrNameLst>
                                          </p:cBhvr>
                                          <p:tavLst>
                                            <p:tav tm="0">
                                              <p:val>
                                                <p:strVal val="1+#ppt_h/2"/>
                                              </p:val>
                                            </p:tav>
                                            <p:tav tm="100000">
                                              <p:val>
                                                <p:strVal val="#ppt_y"/>
                                              </p:val>
                                            </p:tav>
                                          </p:tavLst>
                                        </p:anim>
                                      </p:childTnLst>
                                    </p:cTn>
                                  </p:par>
                                  <p:par>
                                    <p:cTn id="42" presetID="2" presetClass="entr" presetSubtype="3" accel="61000" fill="hold" nodeType="withEffect" p14:presetBounceEnd="58000">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14:bounceEnd="58000">
                                          <p:cBhvr additive="base">
                                            <p:cTn id="44" dur="1000" fill="hold"/>
                                            <p:tgtEl>
                                              <p:spTgt spid="29"/>
                                            </p:tgtEl>
                                            <p:attrNameLst>
                                              <p:attrName>ppt_x</p:attrName>
                                            </p:attrNameLst>
                                          </p:cBhvr>
                                          <p:tavLst>
                                            <p:tav tm="0">
                                              <p:val>
                                                <p:strVal val="1+#ppt_w/2"/>
                                              </p:val>
                                            </p:tav>
                                            <p:tav tm="100000">
                                              <p:val>
                                                <p:strVal val="#ppt_x"/>
                                              </p:val>
                                            </p:tav>
                                          </p:tavLst>
                                        </p:anim>
                                        <p:anim calcmode="lin" valueType="num" p14:bounceEnd="58000">
                                          <p:cBhvr additive="base">
                                            <p:cTn id="45" dur="1000" fill="hold"/>
                                            <p:tgtEl>
                                              <p:spTgt spid="29"/>
                                            </p:tgtEl>
                                            <p:attrNameLst>
                                              <p:attrName>ppt_y</p:attrName>
                                            </p:attrNameLst>
                                          </p:cBhvr>
                                          <p:tavLst>
                                            <p:tav tm="0">
                                              <p:val>
                                                <p:strVal val="0-#ppt_h/2"/>
                                              </p:val>
                                            </p:tav>
                                            <p:tav tm="100000">
                                              <p:val>
                                                <p:strVal val="#ppt_y"/>
                                              </p:val>
                                            </p:tav>
                                          </p:tavLst>
                                        </p:anim>
                                      </p:childTnLst>
                                    </p:cTn>
                                  </p:par>
                                  <p:par>
                                    <p:cTn id="46" presetID="2" presetClass="entr" presetSubtype="12" accel="61000" fill="hold" nodeType="withEffect" p14:presetBounceEnd="58000">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14:bounceEnd="58000">
                                          <p:cBhvr additive="base">
                                            <p:cTn id="48" dur="1000" fill="hold"/>
                                            <p:tgtEl>
                                              <p:spTgt spid="14"/>
                                            </p:tgtEl>
                                            <p:attrNameLst>
                                              <p:attrName>ppt_x</p:attrName>
                                            </p:attrNameLst>
                                          </p:cBhvr>
                                          <p:tavLst>
                                            <p:tav tm="0">
                                              <p:val>
                                                <p:strVal val="0-#ppt_w/2"/>
                                              </p:val>
                                            </p:tav>
                                            <p:tav tm="100000">
                                              <p:val>
                                                <p:strVal val="#ppt_x"/>
                                              </p:val>
                                            </p:tav>
                                          </p:tavLst>
                                        </p:anim>
                                        <p:anim calcmode="lin" valueType="num" p14:bounceEnd="58000">
                                          <p:cBhvr additive="base">
                                            <p:cTn id="49" dur="1000" fill="hold"/>
                                            <p:tgtEl>
                                              <p:spTgt spid="14"/>
                                            </p:tgtEl>
                                            <p:attrNameLst>
                                              <p:attrName>ppt_y</p:attrName>
                                            </p:attrNameLst>
                                          </p:cBhvr>
                                          <p:tavLst>
                                            <p:tav tm="0">
                                              <p:val>
                                                <p:strVal val="1+#ppt_h/2"/>
                                              </p:val>
                                            </p:tav>
                                            <p:tav tm="100000">
                                              <p:val>
                                                <p:strVal val="#ppt_y"/>
                                              </p:val>
                                            </p:tav>
                                          </p:tavLst>
                                        </p:anim>
                                      </p:childTnLst>
                                    </p:cTn>
                                  </p:par>
                                </p:childTnLst>
                              </p:cTn>
                            </p:par>
                            <p:par>
                              <p:cTn id="50" fill="hold">
                                <p:stCondLst>
                                  <p:cond delay="2500"/>
                                </p:stCondLst>
                                <p:childTnLst>
                                  <p:par>
                                    <p:cTn id="51" presetID="22" presetClass="entr" presetSubtype="8"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right)">
                                          <p:cBhvr>
                                            <p:cTn id="56" dur="750"/>
                                            <p:tgtEl>
                                              <p:spTgt spid="39"/>
                                            </p:tgtEl>
                                          </p:cBhvr>
                                        </p:animEffect>
                                      </p:childTnLst>
                                    </p:cTn>
                                  </p:par>
                                </p:childTnLst>
                              </p:cTn>
                            </p:par>
                            <p:par>
                              <p:cTn id="57" fill="hold">
                                <p:stCondLst>
                                  <p:cond delay="3250"/>
                                </p:stCondLst>
                                <p:childTnLst>
                                  <p:par>
                                    <p:cTn id="58" presetID="22" presetClass="entr" presetSubtype="8"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right)">
                                          <p:cBhvr>
                                            <p:cTn id="63" dur="750"/>
                                            <p:tgtEl>
                                              <p:spTgt spid="41"/>
                                            </p:tgtEl>
                                          </p:cBhvr>
                                        </p:animEffect>
                                      </p:childTnLst>
                                    </p:cTn>
                                  </p:par>
                                </p:childTnLst>
                              </p:cTn>
                            </p:par>
                            <p:par>
                              <p:cTn id="64" fill="hold">
                                <p:stCondLst>
                                  <p:cond delay="4000"/>
                                </p:stCondLst>
                                <p:childTnLst>
                                  <p:par>
                                    <p:cTn id="65" presetID="22" presetClass="entr" presetSubtype="8"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left)">
                                          <p:cBhvr>
                                            <p:cTn id="67" dur="500"/>
                                            <p:tgtEl>
                                              <p:spTgt spid="43"/>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right)">
                                          <p:cBhvr>
                                            <p:cTn id="70" dur="750"/>
                                            <p:tgtEl>
                                              <p:spTgt spid="44"/>
                                            </p:tgtEl>
                                          </p:cBhvr>
                                        </p:animEffect>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left)">
                                          <p:cBhvr>
                                            <p:cTn id="74" dur="500"/>
                                            <p:tgtEl>
                                              <p:spTgt spid="48"/>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wipe(right)">
                                          <p:cBhvr>
                                            <p:cTn id="77" dur="750"/>
                                            <p:tgtEl>
                                              <p:spTgt spid="49"/>
                                            </p:tgtEl>
                                          </p:cBhvr>
                                        </p:animEffect>
                                      </p:childTnLst>
                                    </p:cTn>
                                  </p:par>
                                </p:childTnLst>
                              </p:cTn>
                            </p:par>
                            <p:par>
                              <p:cTn id="78" fill="hold">
                                <p:stCondLst>
                                  <p:cond delay="5500"/>
                                </p:stCondLst>
                                <p:childTnLst>
                                  <p:par>
                                    <p:cTn id="79" presetID="22" presetClass="entr" presetSubtype="8" fill="hold" grpId="0" nodeType="afterEffect">
                                      <p:stCondLst>
                                        <p:cond delay="0"/>
                                      </p:stCondLst>
                                      <p:childTnLst>
                                        <p:set>
                                          <p:cBhvr>
                                            <p:cTn id="80" dur="1" fill="hold">
                                              <p:stCondLst>
                                                <p:cond delay="0"/>
                                              </p:stCondLst>
                                            </p:cTn>
                                            <p:tgtEl>
                                              <p:spTgt spid="62"/>
                                            </p:tgtEl>
                                            <p:attrNameLst>
                                              <p:attrName>style.visibility</p:attrName>
                                            </p:attrNameLst>
                                          </p:cBhvr>
                                          <p:to>
                                            <p:strVal val="visible"/>
                                          </p:to>
                                        </p:set>
                                        <p:animEffect transition="in" filter="wipe(left)">
                                          <p:cBhvr>
                                            <p:cTn id="81" dur="500"/>
                                            <p:tgtEl>
                                              <p:spTgt spid="62"/>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right)">
                                          <p:cBhvr>
                                            <p:cTn id="84" dur="750"/>
                                            <p:tgtEl>
                                              <p:spTgt spid="63"/>
                                            </p:tgtEl>
                                          </p:cBhvr>
                                        </p:animEffect>
                                      </p:childTnLst>
                                    </p:cTn>
                                  </p:par>
                                </p:childTnLst>
                              </p:cTn>
                            </p:par>
                            <p:par>
                              <p:cTn id="85" fill="hold">
                                <p:stCondLst>
                                  <p:cond delay="6250"/>
                                </p:stCondLst>
                                <p:childTnLst>
                                  <p:par>
                                    <p:cTn id="86" presetID="22" presetClass="entr" presetSubtype="8" fill="hold" grpId="0" nodeType="after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wipe(left)">
                                          <p:cBhvr>
                                            <p:cTn id="88" dur="500"/>
                                            <p:tgtEl>
                                              <p:spTgt spid="76"/>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wipe(right)">
                                          <p:cBhvr>
                                            <p:cTn id="91" dur="750"/>
                                            <p:tgtEl>
                                              <p:spTgt spid="77"/>
                                            </p:tgtEl>
                                          </p:cBhvr>
                                        </p:animEffect>
                                      </p:childTnLst>
                                    </p:cTn>
                                  </p:par>
                                </p:childTnLst>
                              </p:cTn>
                            </p:par>
                            <p:par>
                              <p:cTn id="92" fill="hold">
                                <p:stCondLst>
                                  <p:cond delay="7000"/>
                                </p:stCondLst>
                                <p:childTnLst>
                                  <p:par>
                                    <p:cTn id="93" presetID="10" presetClass="entr" presetSubtype="0" fill="hold" grpId="0" nodeType="after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fade">
                                          <p:cBhvr>
                                            <p:cTn id="95" dur="500"/>
                                            <p:tgtEl>
                                              <p:spTgt spid="81"/>
                                            </p:tgtEl>
                                          </p:cBhvr>
                                        </p:animEffect>
                                      </p:childTnLst>
                                    </p:cTn>
                                  </p:par>
                                </p:childTnLst>
                              </p:cTn>
                            </p:par>
                            <p:par>
                              <p:cTn id="96" fill="hold">
                                <p:stCondLst>
                                  <p:cond delay="7500"/>
                                </p:stCondLst>
                                <p:childTnLst>
                                  <p:par>
                                    <p:cTn id="97" presetID="22" presetClass="entr" presetSubtype="4" fill="hold" nodeType="afterEffect">
                                      <p:stCondLst>
                                        <p:cond delay="0"/>
                                      </p:stCondLst>
                                      <p:childTnLst>
                                        <p:set>
                                          <p:cBhvr>
                                            <p:cTn id="98" dur="1" fill="hold">
                                              <p:stCondLst>
                                                <p:cond delay="0"/>
                                              </p:stCondLst>
                                            </p:cTn>
                                            <p:tgtEl>
                                              <p:spTgt spid="83"/>
                                            </p:tgtEl>
                                            <p:attrNameLst>
                                              <p:attrName>style.visibility</p:attrName>
                                            </p:attrNameLst>
                                          </p:cBhvr>
                                          <p:to>
                                            <p:strVal val="visible"/>
                                          </p:to>
                                        </p:set>
                                        <p:animEffect transition="in" filter="wipe(down)">
                                          <p:cBhvr>
                                            <p:cTn id="99" dur="500"/>
                                            <p:tgtEl>
                                              <p:spTgt spid="83"/>
                                            </p:tgtEl>
                                          </p:cBhvr>
                                        </p:animEffect>
                                      </p:childTnLst>
                                    </p:cTn>
                                  </p:par>
                                </p:childTnLst>
                              </p:cTn>
                            </p:par>
                            <p:par>
                              <p:cTn id="100" fill="hold">
                                <p:stCondLst>
                                  <p:cond delay="8000"/>
                                </p:stCondLst>
                                <p:childTnLst>
                                  <p:par>
                                    <p:cTn id="101" presetID="22" presetClass="entr" presetSubtype="8" fill="hold" grpId="0" nodeType="afterEffect">
                                      <p:stCondLst>
                                        <p:cond delay="0"/>
                                      </p:stCondLst>
                                      <p:childTnLst>
                                        <p:set>
                                          <p:cBhvr>
                                            <p:cTn id="102" dur="1" fill="hold">
                                              <p:stCondLst>
                                                <p:cond delay="0"/>
                                              </p:stCondLst>
                                            </p:cTn>
                                            <p:tgtEl>
                                              <p:spTgt spid="90"/>
                                            </p:tgtEl>
                                            <p:attrNameLst>
                                              <p:attrName>style.visibility</p:attrName>
                                            </p:attrNameLst>
                                          </p:cBhvr>
                                          <p:to>
                                            <p:strVal val="visible"/>
                                          </p:to>
                                        </p:set>
                                        <p:animEffect transition="in" filter="wipe(left)">
                                          <p:cBhvr>
                                            <p:cTn id="103" dur="500"/>
                                            <p:tgtEl>
                                              <p:spTgt spid="90"/>
                                            </p:tgtEl>
                                          </p:cBhvr>
                                        </p:animEffect>
                                      </p:childTnLst>
                                    </p:cTn>
                                  </p:par>
                                </p:childTnLst>
                              </p:cTn>
                            </p:par>
                            <p:par>
                              <p:cTn id="104" fill="hold">
                                <p:stCondLst>
                                  <p:cond delay="8500"/>
                                </p:stCondLst>
                                <p:childTnLst>
                                  <p:par>
                                    <p:cTn id="105" presetID="22" presetClass="entr" presetSubtype="8" fill="hold" grpId="0" nodeType="afterEffect">
                                      <p:stCondLst>
                                        <p:cond delay="0"/>
                                      </p:stCondLst>
                                      <p:childTnLst>
                                        <p:set>
                                          <p:cBhvr>
                                            <p:cTn id="106" dur="1" fill="hold">
                                              <p:stCondLst>
                                                <p:cond delay="0"/>
                                              </p:stCondLst>
                                            </p:cTn>
                                            <p:tgtEl>
                                              <p:spTgt spid="91"/>
                                            </p:tgtEl>
                                            <p:attrNameLst>
                                              <p:attrName>style.visibility</p:attrName>
                                            </p:attrNameLst>
                                          </p:cBhvr>
                                          <p:to>
                                            <p:strVal val="visible"/>
                                          </p:to>
                                        </p:set>
                                        <p:animEffect transition="in" filter="wipe(left)">
                                          <p:cBhvr>
                                            <p:cTn id="107" dur="500"/>
                                            <p:tgtEl>
                                              <p:spTgt spid="91"/>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92"/>
                                            </p:tgtEl>
                                            <p:attrNameLst>
                                              <p:attrName>style.visibility</p:attrName>
                                            </p:attrNameLst>
                                          </p:cBhvr>
                                          <p:to>
                                            <p:strVal val="visible"/>
                                          </p:to>
                                        </p:set>
                                        <p:animEffect transition="in" filter="wipe(right)">
                                          <p:cBhvr>
                                            <p:cTn id="110" dur="750"/>
                                            <p:tgtEl>
                                              <p:spTgt spid="92"/>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wipe(right)">
                                          <p:cBhvr>
                                            <p:cTn id="113" dur="750"/>
                                            <p:tgtEl>
                                              <p:spTgt spid="93"/>
                                            </p:tgtEl>
                                          </p:cBhvr>
                                        </p:animEffec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3" grpId="0"/>
          <p:bldP spid="44" grpId="0"/>
          <p:bldP spid="48" grpId="0"/>
          <p:bldP spid="49" grpId="0"/>
          <p:bldP spid="62" grpId="0"/>
          <p:bldP spid="63" grpId="0"/>
          <p:bldP spid="76" grpId="0"/>
          <p:bldP spid="77" grpId="0"/>
          <p:bldP spid="81" grpId="0"/>
          <p:bldP spid="82" grpId="0"/>
          <p:bldP spid="90" grpId="0" animBg="1"/>
          <p:bldP spid="91" grpId="0" animBg="1"/>
          <p:bldP spid="92" grpId="0"/>
          <p:bldP spid="93" grpId="0"/>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290">
                                              <p:stCondLst>
                                                <p:cond delay="0"/>
                                              </p:stCondLst>
                                            </p:cTn>
                                            <p:tgtEl>
                                              <p:spTgt spid="82"/>
                                            </p:tgtEl>
                                          </p:cBhvr>
                                        </p:animEffect>
                                        <p:anim calcmode="lin" valueType="num">
                                          <p:cBhvr>
                                            <p:cTn id="8" dur="911" tmFilter="0,0; 0.14,0.36; 0.43,0.73; 0.71,0.91; 1.0,1.0">
                                              <p:stCondLst>
                                                <p:cond delay="0"/>
                                              </p:stCondLst>
                                            </p:cTn>
                                            <p:tgtEl>
                                              <p:spTgt spid="8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8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8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8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82"/>
                                            </p:tgtEl>
                                            <p:attrNameLst>
                                              <p:attrName>ppt_y</p:attrName>
                                            </p:attrNameLst>
                                          </p:cBhvr>
                                          <p:tavLst>
                                            <p:tav tm="0" fmla="#ppt_y-sin(pi*$)/81">
                                              <p:val>
                                                <p:fltVal val="0"/>
                                              </p:val>
                                            </p:tav>
                                            <p:tav tm="100000">
                                              <p:val>
                                                <p:fltVal val="1"/>
                                              </p:val>
                                            </p:tav>
                                          </p:tavLst>
                                        </p:anim>
                                        <p:animScale>
                                          <p:cBhvr>
                                            <p:cTn id="13" dur="13">
                                              <p:stCondLst>
                                                <p:cond delay="325"/>
                                              </p:stCondLst>
                                            </p:cTn>
                                            <p:tgtEl>
                                              <p:spTgt spid="82"/>
                                            </p:tgtEl>
                                          </p:cBhvr>
                                          <p:to x="100000" y="60000"/>
                                        </p:animScale>
                                        <p:animScale>
                                          <p:cBhvr>
                                            <p:cTn id="14" dur="83" decel="50000">
                                              <p:stCondLst>
                                                <p:cond delay="338"/>
                                              </p:stCondLst>
                                            </p:cTn>
                                            <p:tgtEl>
                                              <p:spTgt spid="82"/>
                                            </p:tgtEl>
                                          </p:cBhvr>
                                          <p:to x="100000" y="100000"/>
                                        </p:animScale>
                                        <p:animScale>
                                          <p:cBhvr>
                                            <p:cTn id="15" dur="13">
                                              <p:stCondLst>
                                                <p:cond delay="656"/>
                                              </p:stCondLst>
                                            </p:cTn>
                                            <p:tgtEl>
                                              <p:spTgt spid="82"/>
                                            </p:tgtEl>
                                          </p:cBhvr>
                                          <p:to x="100000" y="80000"/>
                                        </p:animScale>
                                        <p:animScale>
                                          <p:cBhvr>
                                            <p:cTn id="16" dur="83" decel="50000">
                                              <p:stCondLst>
                                                <p:cond delay="669"/>
                                              </p:stCondLst>
                                            </p:cTn>
                                            <p:tgtEl>
                                              <p:spTgt spid="82"/>
                                            </p:tgtEl>
                                          </p:cBhvr>
                                          <p:to x="100000" y="100000"/>
                                        </p:animScale>
                                        <p:animScale>
                                          <p:cBhvr>
                                            <p:cTn id="17" dur="13">
                                              <p:stCondLst>
                                                <p:cond delay="821"/>
                                              </p:stCondLst>
                                            </p:cTn>
                                            <p:tgtEl>
                                              <p:spTgt spid="82"/>
                                            </p:tgtEl>
                                          </p:cBhvr>
                                          <p:to x="100000" y="90000"/>
                                        </p:animScale>
                                        <p:animScale>
                                          <p:cBhvr>
                                            <p:cTn id="18" dur="83" decel="50000">
                                              <p:stCondLst>
                                                <p:cond delay="834"/>
                                              </p:stCondLst>
                                            </p:cTn>
                                            <p:tgtEl>
                                              <p:spTgt spid="82"/>
                                            </p:tgtEl>
                                          </p:cBhvr>
                                          <p:to x="100000" y="100000"/>
                                        </p:animScale>
                                        <p:animScale>
                                          <p:cBhvr>
                                            <p:cTn id="19" dur="13">
                                              <p:stCondLst>
                                                <p:cond delay="904"/>
                                              </p:stCondLst>
                                            </p:cTn>
                                            <p:tgtEl>
                                              <p:spTgt spid="82"/>
                                            </p:tgtEl>
                                          </p:cBhvr>
                                          <p:to x="100000" y="95000"/>
                                        </p:animScale>
                                        <p:animScale>
                                          <p:cBhvr>
                                            <p:cTn id="20" dur="83" decel="50000">
                                              <p:stCondLst>
                                                <p:cond delay="917"/>
                                              </p:stCondLst>
                                            </p:cTn>
                                            <p:tgtEl>
                                              <p:spTgt spid="82"/>
                                            </p:tgtEl>
                                          </p:cBhvr>
                                          <p:to x="100000" y="100000"/>
                                        </p:animScale>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par>
                              <p:cTn id="25" fill="hold">
                                <p:stCondLst>
                                  <p:cond delay="1500"/>
                                </p:stCondLst>
                                <p:childTnLst>
                                  <p:par>
                                    <p:cTn id="26" presetID="2" presetClass="entr" presetSubtype="12" accel="6100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0-#ppt_w/2"/>
                                              </p:val>
                                            </p:tav>
                                            <p:tav tm="100000">
                                              <p:val>
                                                <p:strVal val="#ppt_x"/>
                                              </p:val>
                                            </p:tav>
                                          </p:tavLst>
                                        </p:anim>
                                        <p:anim calcmode="lin" valueType="num">
                                          <p:cBhvr additive="base">
                                            <p:cTn id="29" dur="100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3" accel="6100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1000" fill="hold"/>
                                            <p:tgtEl>
                                              <p:spTgt spid="9"/>
                                            </p:tgtEl>
                                            <p:attrNameLst>
                                              <p:attrName>ppt_x</p:attrName>
                                            </p:attrNameLst>
                                          </p:cBhvr>
                                          <p:tavLst>
                                            <p:tav tm="0">
                                              <p:val>
                                                <p:strVal val="1+#ppt_w/2"/>
                                              </p:val>
                                            </p:tav>
                                            <p:tav tm="100000">
                                              <p:val>
                                                <p:strVal val="#ppt_x"/>
                                              </p:val>
                                            </p:tav>
                                          </p:tavLst>
                                        </p:anim>
                                        <p:anim calcmode="lin" valueType="num">
                                          <p:cBhvr additive="base">
                                            <p:cTn id="33" dur="100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3" accel="6100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1000" fill="hold"/>
                                            <p:tgtEl>
                                              <p:spTgt spid="19"/>
                                            </p:tgtEl>
                                            <p:attrNameLst>
                                              <p:attrName>ppt_x</p:attrName>
                                            </p:attrNameLst>
                                          </p:cBhvr>
                                          <p:tavLst>
                                            <p:tav tm="0">
                                              <p:val>
                                                <p:strVal val="1+#ppt_w/2"/>
                                              </p:val>
                                            </p:tav>
                                            <p:tav tm="100000">
                                              <p:val>
                                                <p:strVal val="#ppt_x"/>
                                              </p:val>
                                            </p:tav>
                                          </p:tavLst>
                                        </p:anim>
                                        <p:anim calcmode="lin" valueType="num">
                                          <p:cBhvr additive="base">
                                            <p:cTn id="37" dur="1000" fill="hold"/>
                                            <p:tgtEl>
                                              <p:spTgt spid="19"/>
                                            </p:tgtEl>
                                            <p:attrNameLst>
                                              <p:attrName>ppt_y</p:attrName>
                                            </p:attrNameLst>
                                          </p:cBhvr>
                                          <p:tavLst>
                                            <p:tav tm="0">
                                              <p:val>
                                                <p:strVal val="0-#ppt_h/2"/>
                                              </p:val>
                                            </p:tav>
                                            <p:tav tm="100000">
                                              <p:val>
                                                <p:strVal val="#ppt_y"/>
                                              </p:val>
                                            </p:tav>
                                          </p:tavLst>
                                        </p:anim>
                                      </p:childTnLst>
                                    </p:cTn>
                                  </p:par>
                                  <p:par>
                                    <p:cTn id="38" presetID="2" presetClass="entr" presetSubtype="12" accel="6100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1000" fill="hold"/>
                                            <p:tgtEl>
                                              <p:spTgt spid="24"/>
                                            </p:tgtEl>
                                            <p:attrNameLst>
                                              <p:attrName>ppt_x</p:attrName>
                                            </p:attrNameLst>
                                          </p:cBhvr>
                                          <p:tavLst>
                                            <p:tav tm="0">
                                              <p:val>
                                                <p:strVal val="0-#ppt_w/2"/>
                                              </p:val>
                                            </p:tav>
                                            <p:tav tm="100000">
                                              <p:val>
                                                <p:strVal val="#ppt_x"/>
                                              </p:val>
                                            </p:tav>
                                          </p:tavLst>
                                        </p:anim>
                                        <p:anim calcmode="lin" valueType="num">
                                          <p:cBhvr additive="base">
                                            <p:cTn id="41" dur="1000" fill="hold"/>
                                            <p:tgtEl>
                                              <p:spTgt spid="24"/>
                                            </p:tgtEl>
                                            <p:attrNameLst>
                                              <p:attrName>ppt_y</p:attrName>
                                            </p:attrNameLst>
                                          </p:cBhvr>
                                          <p:tavLst>
                                            <p:tav tm="0">
                                              <p:val>
                                                <p:strVal val="1+#ppt_h/2"/>
                                              </p:val>
                                            </p:tav>
                                            <p:tav tm="100000">
                                              <p:val>
                                                <p:strVal val="#ppt_y"/>
                                              </p:val>
                                            </p:tav>
                                          </p:tavLst>
                                        </p:anim>
                                      </p:childTnLst>
                                    </p:cTn>
                                  </p:par>
                                  <p:par>
                                    <p:cTn id="42" presetID="2" presetClass="entr" presetSubtype="3" accel="6100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1000" fill="hold"/>
                                            <p:tgtEl>
                                              <p:spTgt spid="29"/>
                                            </p:tgtEl>
                                            <p:attrNameLst>
                                              <p:attrName>ppt_x</p:attrName>
                                            </p:attrNameLst>
                                          </p:cBhvr>
                                          <p:tavLst>
                                            <p:tav tm="0">
                                              <p:val>
                                                <p:strVal val="1+#ppt_w/2"/>
                                              </p:val>
                                            </p:tav>
                                            <p:tav tm="100000">
                                              <p:val>
                                                <p:strVal val="#ppt_x"/>
                                              </p:val>
                                            </p:tav>
                                          </p:tavLst>
                                        </p:anim>
                                        <p:anim calcmode="lin" valueType="num">
                                          <p:cBhvr additive="base">
                                            <p:cTn id="45" dur="1000" fill="hold"/>
                                            <p:tgtEl>
                                              <p:spTgt spid="29"/>
                                            </p:tgtEl>
                                            <p:attrNameLst>
                                              <p:attrName>ppt_y</p:attrName>
                                            </p:attrNameLst>
                                          </p:cBhvr>
                                          <p:tavLst>
                                            <p:tav tm="0">
                                              <p:val>
                                                <p:strVal val="0-#ppt_h/2"/>
                                              </p:val>
                                            </p:tav>
                                            <p:tav tm="100000">
                                              <p:val>
                                                <p:strVal val="#ppt_y"/>
                                              </p:val>
                                            </p:tav>
                                          </p:tavLst>
                                        </p:anim>
                                      </p:childTnLst>
                                    </p:cTn>
                                  </p:par>
                                  <p:par>
                                    <p:cTn id="46" presetID="2" presetClass="entr" presetSubtype="12" accel="6100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1000" fill="hold"/>
                                            <p:tgtEl>
                                              <p:spTgt spid="14"/>
                                            </p:tgtEl>
                                            <p:attrNameLst>
                                              <p:attrName>ppt_x</p:attrName>
                                            </p:attrNameLst>
                                          </p:cBhvr>
                                          <p:tavLst>
                                            <p:tav tm="0">
                                              <p:val>
                                                <p:strVal val="0-#ppt_w/2"/>
                                              </p:val>
                                            </p:tav>
                                            <p:tav tm="100000">
                                              <p:val>
                                                <p:strVal val="#ppt_x"/>
                                              </p:val>
                                            </p:tav>
                                          </p:tavLst>
                                        </p:anim>
                                        <p:anim calcmode="lin" valueType="num">
                                          <p:cBhvr additive="base">
                                            <p:cTn id="49" dur="1000" fill="hold"/>
                                            <p:tgtEl>
                                              <p:spTgt spid="14"/>
                                            </p:tgtEl>
                                            <p:attrNameLst>
                                              <p:attrName>ppt_y</p:attrName>
                                            </p:attrNameLst>
                                          </p:cBhvr>
                                          <p:tavLst>
                                            <p:tav tm="0">
                                              <p:val>
                                                <p:strVal val="1+#ppt_h/2"/>
                                              </p:val>
                                            </p:tav>
                                            <p:tav tm="100000">
                                              <p:val>
                                                <p:strVal val="#ppt_y"/>
                                              </p:val>
                                            </p:tav>
                                          </p:tavLst>
                                        </p:anim>
                                      </p:childTnLst>
                                    </p:cTn>
                                  </p:par>
                                </p:childTnLst>
                              </p:cTn>
                            </p:par>
                            <p:par>
                              <p:cTn id="50" fill="hold">
                                <p:stCondLst>
                                  <p:cond delay="2500"/>
                                </p:stCondLst>
                                <p:childTnLst>
                                  <p:par>
                                    <p:cTn id="51" presetID="22" presetClass="entr" presetSubtype="8"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right)">
                                          <p:cBhvr>
                                            <p:cTn id="56" dur="750"/>
                                            <p:tgtEl>
                                              <p:spTgt spid="39"/>
                                            </p:tgtEl>
                                          </p:cBhvr>
                                        </p:animEffect>
                                      </p:childTnLst>
                                    </p:cTn>
                                  </p:par>
                                </p:childTnLst>
                              </p:cTn>
                            </p:par>
                            <p:par>
                              <p:cTn id="57" fill="hold">
                                <p:stCondLst>
                                  <p:cond delay="3250"/>
                                </p:stCondLst>
                                <p:childTnLst>
                                  <p:par>
                                    <p:cTn id="58" presetID="22" presetClass="entr" presetSubtype="8"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right)">
                                          <p:cBhvr>
                                            <p:cTn id="63" dur="750"/>
                                            <p:tgtEl>
                                              <p:spTgt spid="41"/>
                                            </p:tgtEl>
                                          </p:cBhvr>
                                        </p:animEffect>
                                      </p:childTnLst>
                                    </p:cTn>
                                  </p:par>
                                </p:childTnLst>
                              </p:cTn>
                            </p:par>
                            <p:par>
                              <p:cTn id="64" fill="hold">
                                <p:stCondLst>
                                  <p:cond delay="4000"/>
                                </p:stCondLst>
                                <p:childTnLst>
                                  <p:par>
                                    <p:cTn id="65" presetID="22" presetClass="entr" presetSubtype="8"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left)">
                                          <p:cBhvr>
                                            <p:cTn id="67" dur="500"/>
                                            <p:tgtEl>
                                              <p:spTgt spid="43"/>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right)">
                                          <p:cBhvr>
                                            <p:cTn id="70" dur="750"/>
                                            <p:tgtEl>
                                              <p:spTgt spid="44"/>
                                            </p:tgtEl>
                                          </p:cBhvr>
                                        </p:animEffect>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left)">
                                          <p:cBhvr>
                                            <p:cTn id="74" dur="500"/>
                                            <p:tgtEl>
                                              <p:spTgt spid="48"/>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wipe(right)">
                                          <p:cBhvr>
                                            <p:cTn id="77" dur="750"/>
                                            <p:tgtEl>
                                              <p:spTgt spid="49"/>
                                            </p:tgtEl>
                                          </p:cBhvr>
                                        </p:animEffect>
                                      </p:childTnLst>
                                    </p:cTn>
                                  </p:par>
                                </p:childTnLst>
                              </p:cTn>
                            </p:par>
                            <p:par>
                              <p:cTn id="78" fill="hold">
                                <p:stCondLst>
                                  <p:cond delay="5500"/>
                                </p:stCondLst>
                                <p:childTnLst>
                                  <p:par>
                                    <p:cTn id="79" presetID="22" presetClass="entr" presetSubtype="8" fill="hold" grpId="0" nodeType="afterEffect">
                                      <p:stCondLst>
                                        <p:cond delay="0"/>
                                      </p:stCondLst>
                                      <p:childTnLst>
                                        <p:set>
                                          <p:cBhvr>
                                            <p:cTn id="80" dur="1" fill="hold">
                                              <p:stCondLst>
                                                <p:cond delay="0"/>
                                              </p:stCondLst>
                                            </p:cTn>
                                            <p:tgtEl>
                                              <p:spTgt spid="62"/>
                                            </p:tgtEl>
                                            <p:attrNameLst>
                                              <p:attrName>style.visibility</p:attrName>
                                            </p:attrNameLst>
                                          </p:cBhvr>
                                          <p:to>
                                            <p:strVal val="visible"/>
                                          </p:to>
                                        </p:set>
                                        <p:animEffect transition="in" filter="wipe(left)">
                                          <p:cBhvr>
                                            <p:cTn id="81" dur="500"/>
                                            <p:tgtEl>
                                              <p:spTgt spid="62"/>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right)">
                                          <p:cBhvr>
                                            <p:cTn id="84" dur="750"/>
                                            <p:tgtEl>
                                              <p:spTgt spid="63"/>
                                            </p:tgtEl>
                                          </p:cBhvr>
                                        </p:animEffect>
                                      </p:childTnLst>
                                    </p:cTn>
                                  </p:par>
                                </p:childTnLst>
                              </p:cTn>
                            </p:par>
                            <p:par>
                              <p:cTn id="85" fill="hold">
                                <p:stCondLst>
                                  <p:cond delay="6250"/>
                                </p:stCondLst>
                                <p:childTnLst>
                                  <p:par>
                                    <p:cTn id="86" presetID="22" presetClass="entr" presetSubtype="8" fill="hold" grpId="0" nodeType="after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wipe(left)">
                                          <p:cBhvr>
                                            <p:cTn id="88" dur="500"/>
                                            <p:tgtEl>
                                              <p:spTgt spid="76"/>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wipe(right)">
                                          <p:cBhvr>
                                            <p:cTn id="91" dur="750"/>
                                            <p:tgtEl>
                                              <p:spTgt spid="77"/>
                                            </p:tgtEl>
                                          </p:cBhvr>
                                        </p:animEffect>
                                      </p:childTnLst>
                                    </p:cTn>
                                  </p:par>
                                </p:childTnLst>
                              </p:cTn>
                            </p:par>
                            <p:par>
                              <p:cTn id="92" fill="hold">
                                <p:stCondLst>
                                  <p:cond delay="7000"/>
                                </p:stCondLst>
                                <p:childTnLst>
                                  <p:par>
                                    <p:cTn id="93" presetID="10" presetClass="entr" presetSubtype="0" fill="hold" grpId="0" nodeType="after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fade">
                                          <p:cBhvr>
                                            <p:cTn id="95" dur="500"/>
                                            <p:tgtEl>
                                              <p:spTgt spid="81"/>
                                            </p:tgtEl>
                                          </p:cBhvr>
                                        </p:animEffect>
                                      </p:childTnLst>
                                    </p:cTn>
                                  </p:par>
                                </p:childTnLst>
                              </p:cTn>
                            </p:par>
                            <p:par>
                              <p:cTn id="96" fill="hold">
                                <p:stCondLst>
                                  <p:cond delay="7500"/>
                                </p:stCondLst>
                                <p:childTnLst>
                                  <p:par>
                                    <p:cTn id="97" presetID="22" presetClass="entr" presetSubtype="4" fill="hold" nodeType="afterEffect">
                                      <p:stCondLst>
                                        <p:cond delay="0"/>
                                      </p:stCondLst>
                                      <p:childTnLst>
                                        <p:set>
                                          <p:cBhvr>
                                            <p:cTn id="98" dur="1" fill="hold">
                                              <p:stCondLst>
                                                <p:cond delay="0"/>
                                              </p:stCondLst>
                                            </p:cTn>
                                            <p:tgtEl>
                                              <p:spTgt spid="83"/>
                                            </p:tgtEl>
                                            <p:attrNameLst>
                                              <p:attrName>style.visibility</p:attrName>
                                            </p:attrNameLst>
                                          </p:cBhvr>
                                          <p:to>
                                            <p:strVal val="visible"/>
                                          </p:to>
                                        </p:set>
                                        <p:animEffect transition="in" filter="wipe(down)">
                                          <p:cBhvr>
                                            <p:cTn id="99" dur="500"/>
                                            <p:tgtEl>
                                              <p:spTgt spid="83"/>
                                            </p:tgtEl>
                                          </p:cBhvr>
                                        </p:animEffect>
                                      </p:childTnLst>
                                    </p:cTn>
                                  </p:par>
                                </p:childTnLst>
                              </p:cTn>
                            </p:par>
                            <p:par>
                              <p:cTn id="100" fill="hold">
                                <p:stCondLst>
                                  <p:cond delay="8000"/>
                                </p:stCondLst>
                                <p:childTnLst>
                                  <p:par>
                                    <p:cTn id="101" presetID="22" presetClass="entr" presetSubtype="8" fill="hold" grpId="0" nodeType="afterEffect">
                                      <p:stCondLst>
                                        <p:cond delay="0"/>
                                      </p:stCondLst>
                                      <p:childTnLst>
                                        <p:set>
                                          <p:cBhvr>
                                            <p:cTn id="102" dur="1" fill="hold">
                                              <p:stCondLst>
                                                <p:cond delay="0"/>
                                              </p:stCondLst>
                                            </p:cTn>
                                            <p:tgtEl>
                                              <p:spTgt spid="90"/>
                                            </p:tgtEl>
                                            <p:attrNameLst>
                                              <p:attrName>style.visibility</p:attrName>
                                            </p:attrNameLst>
                                          </p:cBhvr>
                                          <p:to>
                                            <p:strVal val="visible"/>
                                          </p:to>
                                        </p:set>
                                        <p:animEffect transition="in" filter="wipe(left)">
                                          <p:cBhvr>
                                            <p:cTn id="103" dur="500"/>
                                            <p:tgtEl>
                                              <p:spTgt spid="90"/>
                                            </p:tgtEl>
                                          </p:cBhvr>
                                        </p:animEffect>
                                      </p:childTnLst>
                                    </p:cTn>
                                  </p:par>
                                </p:childTnLst>
                              </p:cTn>
                            </p:par>
                            <p:par>
                              <p:cTn id="104" fill="hold">
                                <p:stCondLst>
                                  <p:cond delay="8500"/>
                                </p:stCondLst>
                                <p:childTnLst>
                                  <p:par>
                                    <p:cTn id="105" presetID="22" presetClass="entr" presetSubtype="8" fill="hold" grpId="0" nodeType="afterEffect">
                                      <p:stCondLst>
                                        <p:cond delay="0"/>
                                      </p:stCondLst>
                                      <p:childTnLst>
                                        <p:set>
                                          <p:cBhvr>
                                            <p:cTn id="106" dur="1" fill="hold">
                                              <p:stCondLst>
                                                <p:cond delay="0"/>
                                              </p:stCondLst>
                                            </p:cTn>
                                            <p:tgtEl>
                                              <p:spTgt spid="91"/>
                                            </p:tgtEl>
                                            <p:attrNameLst>
                                              <p:attrName>style.visibility</p:attrName>
                                            </p:attrNameLst>
                                          </p:cBhvr>
                                          <p:to>
                                            <p:strVal val="visible"/>
                                          </p:to>
                                        </p:set>
                                        <p:animEffect transition="in" filter="wipe(left)">
                                          <p:cBhvr>
                                            <p:cTn id="107" dur="500"/>
                                            <p:tgtEl>
                                              <p:spTgt spid="91"/>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92"/>
                                            </p:tgtEl>
                                            <p:attrNameLst>
                                              <p:attrName>style.visibility</p:attrName>
                                            </p:attrNameLst>
                                          </p:cBhvr>
                                          <p:to>
                                            <p:strVal val="visible"/>
                                          </p:to>
                                        </p:set>
                                        <p:animEffect transition="in" filter="wipe(right)">
                                          <p:cBhvr>
                                            <p:cTn id="110" dur="750"/>
                                            <p:tgtEl>
                                              <p:spTgt spid="92"/>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wipe(right)">
                                          <p:cBhvr>
                                            <p:cTn id="113" dur="750"/>
                                            <p:tgtEl>
                                              <p:spTgt spid="93"/>
                                            </p:tgtEl>
                                          </p:cBhvr>
                                        </p:animEffec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3" grpId="0"/>
          <p:bldP spid="44" grpId="0"/>
          <p:bldP spid="48" grpId="0"/>
          <p:bldP spid="49" grpId="0"/>
          <p:bldP spid="62" grpId="0"/>
          <p:bldP spid="63" grpId="0"/>
          <p:bldP spid="76" grpId="0"/>
          <p:bldP spid="77" grpId="0"/>
          <p:bldP spid="81" grpId="0"/>
          <p:bldP spid="82" grpId="0"/>
          <p:bldP spid="90" grpId="0" animBg="1"/>
          <p:bldP spid="91" grpId="0" animBg="1"/>
          <p:bldP spid="92" grpId="0"/>
          <p:bldP spid="93" grpId="0"/>
          <p:bldP spid="52"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054705" y="1951527"/>
            <a:ext cx="5724644" cy="646331"/>
          </a:xfrm>
          <a:prstGeom prst="rect">
            <a:avLst/>
          </a:prstGeom>
          <a:noFill/>
        </p:spPr>
        <p:txBody>
          <a:bodyPr wrap="none" rtlCol="0">
            <a:spAutoFit/>
          </a:bodyPr>
          <a:lstStyle/>
          <a:p>
            <a:pPr marL="0" lvl="1"/>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欢迎来到量化投资基础课程</a:t>
            </a:r>
            <a:endParaRPr lang="zh-CN" sz="3600" b="1"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180409" y="76386"/>
            <a:ext cx="1179281" cy="117928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7" name="组合 36"/>
          <p:cNvGrpSpPr/>
          <p:nvPr/>
        </p:nvGrpSpPr>
        <p:grpSpPr>
          <a:xfrm>
            <a:off x="2653257" y="571379"/>
            <a:ext cx="630230" cy="630230"/>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0" name="组合 39"/>
          <p:cNvGrpSpPr/>
          <p:nvPr/>
        </p:nvGrpSpPr>
        <p:grpSpPr>
          <a:xfrm>
            <a:off x="3332046" y="886494"/>
            <a:ext cx="890519" cy="890519"/>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2" name="椭圆 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3" name="组合 42"/>
          <p:cNvGrpSpPr/>
          <p:nvPr/>
        </p:nvGrpSpPr>
        <p:grpSpPr>
          <a:xfrm>
            <a:off x="5654549" y="696617"/>
            <a:ext cx="685800" cy="685800"/>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5" name="椭圆 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6" name="组合 45"/>
          <p:cNvGrpSpPr/>
          <p:nvPr/>
        </p:nvGrpSpPr>
        <p:grpSpPr>
          <a:xfrm>
            <a:off x="3275856" y="3560070"/>
            <a:ext cx="588857" cy="588857"/>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9" name="组合 48"/>
          <p:cNvGrpSpPr/>
          <p:nvPr/>
        </p:nvGrpSpPr>
        <p:grpSpPr>
          <a:xfrm>
            <a:off x="6472478" y="3049434"/>
            <a:ext cx="252491" cy="252491"/>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2" name="组合 51"/>
          <p:cNvGrpSpPr/>
          <p:nvPr/>
        </p:nvGrpSpPr>
        <p:grpSpPr>
          <a:xfrm>
            <a:off x="5691088" y="2846633"/>
            <a:ext cx="529075" cy="529075"/>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5" name="组合 54"/>
          <p:cNvGrpSpPr/>
          <p:nvPr/>
        </p:nvGrpSpPr>
        <p:grpSpPr>
          <a:xfrm>
            <a:off x="6359867" y="-203602"/>
            <a:ext cx="1179281" cy="1179281"/>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58" name="组合 57"/>
          <p:cNvGrpSpPr/>
          <p:nvPr/>
        </p:nvGrpSpPr>
        <p:grpSpPr>
          <a:xfrm>
            <a:off x="6385605" y="1270877"/>
            <a:ext cx="223080" cy="223080"/>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0" name="椭圆 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61" name="组合 60"/>
          <p:cNvGrpSpPr/>
          <p:nvPr/>
        </p:nvGrpSpPr>
        <p:grpSpPr>
          <a:xfrm>
            <a:off x="4452759" y="3225726"/>
            <a:ext cx="1179281" cy="1179281"/>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3" name="椭圆 62"/>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4" name="组合 63"/>
          <p:cNvGrpSpPr/>
          <p:nvPr/>
        </p:nvGrpSpPr>
        <p:grpSpPr>
          <a:xfrm>
            <a:off x="3784700" y="3126227"/>
            <a:ext cx="520192" cy="520192"/>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67" name="组合 66"/>
          <p:cNvGrpSpPr/>
          <p:nvPr/>
        </p:nvGrpSpPr>
        <p:grpSpPr>
          <a:xfrm>
            <a:off x="2800412" y="3441341"/>
            <a:ext cx="316877" cy="316877"/>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9" name="椭圆 6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70" name="组合 69"/>
          <p:cNvGrpSpPr/>
          <p:nvPr/>
        </p:nvGrpSpPr>
        <p:grpSpPr>
          <a:xfrm>
            <a:off x="2626448" y="3258034"/>
            <a:ext cx="158438" cy="158438"/>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72" name="椭圆 7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
        <p:nvSpPr>
          <p:cNvPr id="73" name="TextBox 72"/>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74" name="TextBox 11">
            <a:extLst>
              <a:ext uri="{FF2B5EF4-FFF2-40B4-BE49-F238E27FC236}">
                <a16:creationId xmlns:a16="http://schemas.microsoft.com/office/drawing/2014/main" id="{BFF41878-D89B-4CF1-87EA-5C40D63158E9}"/>
              </a:ext>
            </a:extLst>
          </p:cNvPr>
          <p:cNvSpPr txBox="1"/>
          <p:nvPr/>
        </p:nvSpPr>
        <p:spPr>
          <a:xfrm>
            <a:off x="6976099" y="2651124"/>
            <a:ext cx="1415772" cy="338554"/>
          </a:xfrm>
          <a:prstGeom prst="rect">
            <a:avLst/>
          </a:prstGeom>
          <a:noFill/>
        </p:spPr>
        <p:txBody>
          <a:bodyPr wrap="none" rtlCol="0">
            <a:spAutoFit/>
          </a:bodyPr>
          <a:lstStyle/>
          <a:p>
            <a:pPr marL="0" lvl="1"/>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讲师：时海涛</a:t>
            </a:r>
            <a:endParaRPr lang="zh-CN" sz="16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BEDB736-4F10-4196-A297-D8873824D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230" y="3867894"/>
            <a:ext cx="1179281" cy="1179281"/>
          </a:xfrm>
          <a:prstGeom prst="rect">
            <a:avLst/>
          </a:prstGeom>
        </p:spPr>
      </p:pic>
    </p:spTree>
    <p:extLst>
      <p:ext uri="{BB962C8B-B14F-4D97-AF65-F5344CB8AC3E}">
        <p14:creationId xmlns:p14="http://schemas.microsoft.com/office/powerpoint/2010/main" val="4913963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par>
                          <p:cTn id="9" fill="hold">
                            <p:stCondLst>
                              <p:cond delay="500"/>
                            </p:stCondLst>
                            <p:childTnLst>
                              <p:par>
                                <p:cTn id="10" presetID="23" presetClass="entr" presetSubtype="528"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 calcmode="lin" valueType="num">
                                      <p:cBhvr>
                                        <p:cTn id="14" dur="500" fill="hold"/>
                                        <p:tgtEl>
                                          <p:spTgt spid="34"/>
                                        </p:tgtEl>
                                        <p:attrNameLst>
                                          <p:attrName>ppt_x</p:attrName>
                                        </p:attrNameLst>
                                      </p:cBhvr>
                                      <p:tavLst>
                                        <p:tav tm="0">
                                          <p:val>
                                            <p:fltVal val="0.5"/>
                                          </p:val>
                                        </p:tav>
                                        <p:tav tm="100000">
                                          <p:val>
                                            <p:strVal val="#ppt_x"/>
                                          </p:val>
                                        </p:tav>
                                      </p:tavLst>
                                    </p:anim>
                                    <p:anim calcmode="lin" valueType="num">
                                      <p:cBhvr>
                                        <p:cTn id="15" dur="500" fill="hold"/>
                                        <p:tgtEl>
                                          <p:spTgt spid="34"/>
                                        </p:tgtEl>
                                        <p:attrNameLst>
                                          <p:attrName>ppt_y</p:attrName>
                                        </p:attrNameLst>
                                      </p:cBhvr>
                                      <p:tavLst>
                                        <p:tav tm="0">
                                          <p:val>
                                            <p:fltVal val="0.5"/>
                                          </p:val>
                                        </p:tav>
                                        <p:tav tm="100000">
                                          <p:val>
                                            <p:strVal val="#ppt_y"/>
                                          </p:val>
                                        </p:tav>
                                      </p:tavLst>
                                    </p:anim>
                                  </p:childTnLst>
                                </p:cTn>
                              </p:par>
                              <p:par>
                                <p:cTn id="16" presetID="23" presetClass="entr" presetSubtype="528" fill="hold"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500" fill="hold"/>
                                        <p:tgtEl>
                                          <p:spTgt spid="37"/>
                                        </p:tgtEl>
                                        <p:attrNameLst>
                                          <p:attrName>ppt_w</p:attrName>
                                        </p:attrNameLst>
                                      </p:cBhvr>
                                      <p:tavLst>
                                        <p:tav tm="0">
                                          <p:val>
                                            <p:fltVal val="0"/>
                                          </p:val>
                                        </p:tav>
                                        <p:tav tm="100000">
                                          <p:val>
                                            <p:strVal val="#ppt_w"/>
                                          </p:val>
                                        </p:tav>
                                      </p:tavLst>
                                    </p:anim>
                                    <p:anim calcmode="lin" valueType="num">
                                      <p:cBhvr>
                                        <p:cTn id="19" dur="500" fill="hold"/>
                                        <p:tgtEl>
                                          <p:spTgt spid="37"/>
                                        </p:tgtEl>
                                        <p:attrNameLst>
                                          <p:attrName>ppt_h</p:attrName>
                                        </p:attrNameLst>
                                      </p:cBhvr>
                                      <p:tavLst>
                                        <p:tav tm="0">
                                          <p:val>
                                            <p:fltVal val="0"/>
                                          </p:val>
                                        </p:tav>
                                        <p:tav tm="100000">
                                          <p:val>
                                            <p:strVal val="#ppt_h"/>
                                          </p:val>
                                        </p:tav>
                                      </p:tavLst>
                                    </p:anim>
                                    <p:anim calcmode="lin" valueType="num">
                                      <p:cBhvr>
                                        <p:cTn id="20" dur="500" fill="hold"/>
                                        <p:tgtEl>
                                          <p:spTgt spid="37"/>
                                        </p:tgtEl>
                                        <p:attrNameLst>
                                          <p:attrName>ppt_x</p:attrName>
                                        </p:attrNameLst>
                                      </p:cBhvr>
                                      <p:tavLst>
                                        <p:tav tm="0">
                                          <p:val>
                                            <p:fltVal val="0.5"/>
                                          </p:val>
                                        </p:tav>
                                        <p:tav tm="100000">
                                          <p:val>
                                            <p:strVal val="#ppt_x"/>
                                          </p:val>
                                        </p:tav>
                                      </p:tavLst>
                                    </p:anim>
                                    <p:anim calcmode="lin" valueType="num">
                                      <p:cBhvr>
                                        <p:cTn id="21" dur="500" fill="hold"/>
                                        <p:tgtEl>
                                          <p:spTgt spid="37"/>
                                        </p:tgtEl>
                                        <p:attrNameLst>
                                          <p:attrName>ppt_y</p:attrName>
                                        </p:attrNameLst>
                                      </p:cBhvr>
                                      <p:tavLst>
                                        <p:tav tm="0">
                                          <p:val>
                                            <p:fltVal val="0.5"/>
                                          </p:val>
                                        </p:tav>
                                        <p:tav tm="100000">
                                          <p:val>
                                            <p:strVal val="#ppt_y"/>
                                          </p:val>
                                        </p:tav>
                                      </p:tavLst>
                                    </p:anim>
                                  </p:childTnLst>
                                </p:cTn>
                              </p:par>
                              <p:par>
                                <p:cTn id="22" presetID="23" presetClass="entr" presetSubtype="528" fill="hold" nodeType="withEffect">
                                  <p:stCondLst>
                                    <p:cond delay="70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 calcmode="lin" valueType="num">
                                      <p:cBhvr>
                                        <p:cTn id="26" dur="500" fill="hold"/>
                                        <p:tgtEl>
                                          <p:spTgt spid="40"/>
                                        </p:tgtEl>
                                        <p:attrNameLst>
                                          <p:attrName>ppt_x</p:attrName>
                                        </p:attrNameLst>
                                      </p:cBhvr>
                                      <p:tavLst>
                                        <p:tav tm="0">
                                          <p:val>
                                            <p:fltVal val="0.5"/>
                                          </p:val>
                                        </p:tav>
                                        <p:tav tm="100000">
                                          <p:val>
                                            <p:strVal val="#ppt_x"/>
                                          </p:val>
                                        </p:tav>
                                      </p:tavLst>
                                    </p:anim>
                                    <p:anim calcmode="lin" valueType="num">
                                      <p:cBhvr>
                                        <p:cTn id="27" dur="500" fill="hold"/>
                                        <p:tgtEl>
                                          <p:spTgt spid="40"/>
                                        </p:tgtEl>
                                        <p:attrNameLst>
                                          <p:attrName>ppt_y</p:attrName>
                                        </p:attrNameLst>
                                      </p:cBhvr>
                                      <p:tavLst>
                                        <p:tav tm="0">
                                          <p:val>
                                            <p:fltVal val="0.5"/>
                                          </p:val>
                                        </p:tav>
                                        <p:tav tm="100000">
                                          <p:val>
                                            <p:strVal val="#ppt_y"/>
                                          </p:val>
                                        </p:tav>
                                      </p:tavLst>
                                    </p:anim>
                                  </p:childTnLst>
                                </p:cTn>
                              </p:par>
                              <p:par>
                                <p:cTn id="28" presetID="23" presetClass="entr" presetSubtype="528" fill="hold" nodeType="withEffect">
                                  <p:stCondLst>
                                    <p:cond delay="300"/>
                                  </p:stCondLst>
                                  <p:childTnLst>
                                    <p:set>
                                      <p:cBhvr>
                                        <p:cTn id="29" dur="1" fill="hold">
                                          <p:stCondLst>
                                            <p:cond delay="0"/>
                                          </p:stCondLst>
                                        </p:cTn>
                                        <p:tgtEl>
                                          <p:spTgt spid="43"/>
                                        </p:tgtEl>
                                        <p:attrNameLst>
                                          <p:attrName>style.visibility</p:attrName>
                                        </p:attrNameLst>
                                      </p:cBhvr>
                                      <p:to>
                                        <p:strVal val="visible"/>
                                      </p:to>
                                    </p:set>
                                    <p:anim calcmode="lin" valueType="num">
                                      <p:cBhvr>
                                        <p:cTn id="30" dur="500" fill="hold"/>
                                        <p:tgtEl>
                                          <p:spTgt spid="43"/>
                                        </p:tgtEl>
                                        <p:attrNameLst>
                                          <p:attrName>ppt_w</p:attrName>
                                        </p:attrNameLst>
                                      </p:cBhvr>
                                      <p:tavLst>
                                        <p:tav tm="0">
                                          <p:val>
                                            <p:fltVal val="0"/>
                                          </p:val>
                                        </p:tav>
                                        <p:tav tm="100000">
                                          <p:val>
                                            <p:strVal val="#ppt_w"/>
                                          </p:val>
                                        </p:tav>
                                      </p:tavLst>
                                    </p:anim>
                                    <p:anim calcmode="lin" valueType="num">
                                      <p:cBhvr>
                                        <p:cTn id="31" dur="500" fill="hold"/>
                                        <p:tgtEl>
                                          <p:spTgt spid="43"/>
                                        </p:tgtEl>
                                        <p:attrNameLst>
                                          <p:attrName>ppt_h</p:attrName>
                                        </p:attrNameLst>
                                      </p:cBhvr>
                                      <p:tavLst>
                                        <p:tav tm="0">
                                          <p:val>
                                            <p:fltVal val="0"/>
                                          </p:val>
                                        </p:tav>
                                        <p:tav tm="100000">
                                          <p:val>
                                            <p:strVal val="#ppt_h"/>
                                          </p:val>
                                        </p:tav>
                                      </p:tavLst>
                                    </p:anim>
                                    <p:anim calcmode="lin" valueType="num">
                                      <p:cBhvr>
                                        <p:cTn id="32" dur="500" fill="hold"/>
                                        <p:tgtEl>
                                          <p:spTgt spid="43"/>
                                        </p:tgtEl>
                                        <p:attrNameLst>
                                          <p:attrName>ppt_x</p:attrName>
                                        </p:attrNameLst>
                                      </p:cBhvr>
                                      <p:tavLst>
                                        <p:tav tm="0">
                                          <p:val>
                                            <p:fltVal val="0.5"/>
                                          </p:val>
                                        </p:tav>
                                        <p:tav tm="100000">
                                          <p:val>
                                            <p:strVal val="#ppt_x"/>
                                          </p:val>
                                        </p:tav>
                                      </p:tavLst>
                                    </p:anim>
                                    <p:anim calcmode="lin" valueType="num">
                                      <p:cBhvr>
                                        <p:cTn id="33" dur="500" fill="hold"/>
                                        <p:tgtEl>
                                          <p:spTgt spid="43"/>
                                        </p:tgtEl>
                                        <p:attrNameLst>
                                          <p:attrName>ppt_y</p:attrName>
                                        </p:attrNameLst>
                                      </p:cBhvr>
                                      <p:tavLst>
                                        <p:tav tm="0">
                                          <p:val>
                                            <p:fltVal val="0.5"/>
                                          </p:val>
                                        </p:tav>
                                        <p:tav tm="100000">
                                          <p:val>
                                            <p:strVal val="#ppt_y"/>
                                          </p:val>
                                        </p:tav>
                                      </p:tavLst>
                                    </p:anim>
                                  </p:childTnLst>
                                </p:cTn>
                              </p:par>
                              <p:par>
                                <p:cTn id="34" presetID="23" presetClass="entr" presetSubtype="528" fill="hold" nodeType="withEffect">
                                  <p:stCondLst>
                                    <p:cond delay="10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fill="hold"/>
                                        <p:tgtEl>
                                          <p:spTgt spid="46"/>
                                        </p:tgtEl>
                                        <p:attrNameLst>
                                          <p:attrName>ppt_w</p:attrName>
                                        </p:attrNameLst>
                                      </p:cBhvr>
                                      <p:tavLst>
                                        <p:tav tm="0">
                                          <p:val>
                                            <p:fltVal val="0"/>
                                          </p:val>
                                        </p:tav>
                                        <p:tav tm="100000">
                                          <p:val>
                                            <p:strVal val="#ppt_w"/>
                                          </p:val>
                                        </p:tav>
                                      </p:tavLst>
                                    </p:anim>
                                    <p:anim calcmode="lin" valueType="num">
                                      <p:cBhvr>
                                        <p:cTn id="37" dur="500" fill="hold"/>
                                        <p:tgtEl>
                                          <p:spTgt spid="46"/>
                                        </p:tgtEl>
                                        <p:attrNameLst>
                                          <p:attrName>ppt_h</p:attrName>
                                        </p:attrNameLst>
                                      </p:cBhvr>
                                      <p:tavLst>
                                        <p:tav tm="0">
                                          <p:val>
                                            <p:fltVal val="0"/>
                                          </p:val>
                                        </p:tav>
                                        <p:tav tm="100000">
                                          <p:val>
                                            <p:strVal val="#ppt_h"/>
                                          </p:val>
                                        </p:tav>
                                      </p:tavLst>
                                    </p:anim>
                                    <p:anim calcmode="lin" valueType="num">
                                      <p:cBhvr>
                                        <p:cTn id="38" dur="500" fill="hold"/>
                                        <p:tgtEl>
                                          <p:spTgt spid="46"/>
                                        </p:tgtEl>
                                        <p:attrNameLst>
                                          <p:attrName>ppt_x</p:attrName>
                                        </p:attrNameLst>
                                      </p:cBhvr>
                                      <p:tavLst>
                                        <p:tav tm="0">
                                          <p:val>
                                            <p:fltVal val="0.5"/>
                                          </p:val>
                                        </p:tav>
                                        <p:tav tm="100000">
                                          <p:val>
                                            <p:strVal val="#ppt_x"/>
                                          </p:val>
                                        </p:tav>
                                      </p:tavLst>
                                    </p:anim>
                                    <p:anim calcmode="lin" valueType="num">
                                      <p:cBhvr>
                                        <p:cTn id="39" dur="500" fill="hold"/>
                                        <p:tgtEl>
                                          <p:spTgt spid="46"/>
                                        </p:tgtEl>
                                        <p:attrNameLst>
                                          <p:attrName>ppt_y</p:attrName>
                                        </p:attrNameLst>
                                      </p:cBhvr>
                                      <p:tavLst>
                                        <p:tav tm="0">
                                          <p:val>
                                            <p:fltVal val="0.5"/>
                                          </p:val>
                                        </p:tav>
                                        <p:tav tm="100000">
                                          <p:val>
                                            <p:strVal val="#ppt_y"/>
                                          </p:val>
                                        </p:tav>
                                      </p:tavLst>
                                    </p:anim>
                                  </p:childTnLst>
                                </p:cTn>
                              </p:par>
                              <p:par>
                                <p:cTn id="40" presetID="23" presetClass="entr" presetSubtype="528" fill="hold" nodeType="withEffect">
                                  <p:stCondLst>
                                    <p:cond delay="600"/>
                                  </p:stCondLst>
                                  <p:childTnLst>
                                    <p:set>
                                      <p:cBhvr>
                                        <p:cTn id="41" dur="1" fill="hold">
                                          <p:stCondLst>
                                            <p:cond delay="0"/>
                                          </p:stCondLst>
                                        </p:cTn>
                                        <p:tgtEl>
                                          <p:spTgt spid="49"/>
                                        </p:tgtEl>
                                        <p:attrNameLst>
                                          <p:attrName>style.visibility</p:attrName>
                                        </p:attrNameLst>
                                      </p:cBhvr>
                                      <p:to>
                                        <p:strVal val="visible"/>
                                      </p:to>
                                    </p:set>
                                    <p:anim calcmode="lin" valueType="num">
                                      <p:cBhvr>
                                        <p:cTn id="42" dur="500" fill="hold"/>
                                        <p:tgtEl>
                                          <p:spTgt spid="49"/>
                                        </p:tgtEl>
                                        <p:attrNameLst>
                                          <p:attrName>ppt_w</p:attrName>
                                        </p:attrNameLst>
                                      </p:cBhvr>
                                      <p:tavLst>
                                        <p:tav tm="0">
                                          <p:val>
                                            <p:fltVal val="0"/>
                                          </p:val>
                                        </p:tav>
                                        <p:tav tm="100000">
                                          <p:val>
                                            <p:strVal val="#ppt_w"/>
                                          </p:val>
                                        </p:tav>
                                      </p:tavLst>
                                    </p:anim>
                                    <p:anim calcmode="lin" valueType="num">
                                      <p:cBhvr>
                                        <p:cTn id="43" dur="500" fill="hold"/>
                                        <p:tgtEl>
                                          <p:spTgt spid="49"/>
                                        </p:tgtEl>
                                        <p:attrNameLst>
                                          <p:attrName>ppt_h</p:attrName>
                                        </p:attrNameLst>
                                      </p:cBhvr>
                                      <p:tavLst>
                                        <p:tav tm="0">
                                          <p:val>
                                            <p:fltVal val="0"/>
                                          </p:val>
                                        </p:tav>
                                        <p:tav tm="100000">
                                          <p:val>
                                            <p:strVal val="#ppt_h"/>
                                          </p:val>
                                        </p:tav>
                                      </p:tavLst>
                                    </p:anim>
                                    <p:anim calcmode="lin" valueType="num">
                                      <p:cBhvr>
                                        <p:cTn id="44" dur="500" fill="hold"/>
                                        <p:tgtEl>
                                          <p:spTgt spid="49"/>
                                        </p:tgtEl>
                                        <p:attrNameLst>
                                          <p:attrName>ppt_x</p:attrName>
                                        </p:attrNameLst>
                                      </p:cBhvr>
                                      <p:tavLst>
                                        <p:tav tm="0">
                                          <p:val>
                                            <p:fltVal val="0.5"/>
                                          </p:val>
                                        </p:tav>
                                        <p:tav tm="100000">
                                          <p:val>
                                            <p:strVal val="#ppt_x"/>
                                          </p:val>
                                        </p:tav>
                                      </p:tavLst>
                                    </p:anim>
                                    <p:anim calcmode="lin" valueType="num">
                                      <p:cBhvr>
                                        <p:cTn id="45" dur="500" fill="hold"/>
                                        <p:tgtEl>
                                          <p:spTgt spid="49"/>
                                        </p:tgtEl>
                                        <p:attrNameLst>
                                          <p:attrName>ppt_y</p:attrName>
                                        </p:attrNameLst>
                                      </p:cBhvr>
                                      <p:tavLst>
                                        <p:tav tm="0">
                                          <p:val>
                                            <p:fltVal val="0.5"/>
                                          </p:val>
                                        </p:tav>
                                        <p:tav tm="100000">
                                          <p:val>
                                            <p:strVal val="#ppt_y"/>
                                          </p:val>
                                        </p:tav>
                                      </p:tavLst>
                                    </p:anim>
                                  </p:childTnLst>
                                </p:cTn>
                              </p:par>
                              <p:par>
                                <p:cTn id="46" presetID="23" presetClass="entr" presetSubtype="528" fill="hold" nodeType="withEffect">
                                  <p:stCondLst>
                                    <p:cond delay="30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ppt_w</p:attrName>
                                        </p:attrNameLst>
                                      </p:cBhvr>
                                      <p:tavLst>
                                        <p:tav tm="0">
                                          <p:val>
                                            <p:fltVal val="0"/>
                                          </p:val>
                                        </p:tav>
                                        <p:tav tm="100000">
                                          <p:val>
                                            <p:strVal val="#ppt_w"/>
                                          </p:val>
                                        </p:tav>
                                      </p:tavLst>
                                    </p:anim>
                                    <p:anim calcmode="lin" valueType="num">
                                      <p:cBhvr>
                                        <p:cTn id="49" dur="500" fill="hold"/>
                                        <p:tgtEl>
                                          <p:spTgt spid="52"/>
                                        </p:tgtEl>
                                        <p:attrNameLst>
                                          <p:attrName>ppt_h</p:attrName>
                                        </p:attrNameLst>
                                      </p:cBhvr>
                                      <p:tavLst>
                                        <p:tav tm="0">
                                          <p:val>
                                            <p:fltVal val="0"/>
                                          </p:val>
                                        </p:tav>
                                        <p:tav tm="100000">
                                          <p:val>
                                            <p:strVal val="#ppt_h"/>
                                          </p:val>
                                        </p:tav>
                                      </p:tavLst>
                                    </p:anim>
                                    <p:anim calcmode="lin" valueType="num">
                                      <p:cBhvr>
                                        <p:cTn id="50" dur="500" fill="hold"/>
                                        <p:tgtEl>
                                          <p:spTgt spid="52"/>
                                        </p:tgtEl>
                                        <p:attrNameLst>
                                          <p:attrName>ppt_x</p:attrName>
                                        </p:attrNameLst>
                                      </p:cBhvr>
                                      <p:tavLst>
                                        <p:tav tm="0">
                                          <p:val>
                                            <p:fltVal val="0.5"/>
                                          </p:val>
                                        </p:tav>
                                        <p:tav tm="100000">
                                          <p:val>
                                            <p:strVal val="#ppt_x"/>
                                          </p:val>
                                        </p:tav>
                                      </p:tavLst>
                                    </p:anim>
                                    <p:anim calcmode="lin" valueType="num">
                                      <p:cBhvr>
                                        <p:cTn id="51" dur="500" fill="hold"/>
                                        <p:tgtEl>
                                          <p:spTgt spid="52"/>
                                        </p:tgtEl>
                                        <p:attrNameLst>
                                          <p:attrName>ppt_y</p:attrName>
                                        </p:attrNameLst>
                                      </p:cBhvr>
                                      <p:tavLst>
                                        <p:tav tm="0">
                                          <p:val>
                                            <p:fltVal val="0.5"/>
                                          </p:val>
                                        </p:tav>
                                        <p:tav tm="100000">
                                          <p:val>
                                            <p:strVal val="#ppt_y"/>
                                          </p:val>
                                        </p:tav>
                                      </p:tavLst>
                                    </p:anim>
                                  </p:childTnLst>
                                </p:cTn>
                              </p:par>
                              <p:par>
                                <p:cTn id="52" presetID="23" presetClass="entr" presetSubtype="528" fill="hold" nodeType="withEffect">
                                  <p:stCondLst>
                                    <p:cond delay="30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 calcmode="lin" valueType="num">
                                      <p:cBhvr>
                                        <p:cTn id="56" dur="500" fill="hold"/>
                                        <p:tgtEl>
                                          <p:spTgt spid="55"/>
                                        </p:tgtEl>
                                        <p:attrNameLst>
                                          <p:attrName>ppt_x</p:attrName>
                                        </p:attrNameLst>
                                      </p:cBhvr>
                                      <p:tavLst>
                                        <p:tav tm="0">
                                          <p:val>
                                            <p:fltVal val="0.5"/>
                                          </p:val>
                                        </p:tav>
                                        <p:tav tm="100000">
                                          <p:val>
                                            <p:strVal val="#ppt_x"/>
                                          </p:val>
                                        </p:tav>
                                      </p:tavLst>
                                    </p:anim>
                                    <p:anim calcmode="lin" valueType="num">
                                      <p:cBhvr>
                                        <p:cTn id="57" dur="500" fill="hold"/>
                                        <p:tgtEl>
                                          <p:spTgt spid="55"/>
                                        </p:tgtEl>
                                        <p:attrNameLst>
                                          <p:attrName>ppt_y</p:attrName>
                                        </p:attrNameLst>
                                      </p:cBhvr>
                                      <p:tavLst>
                                        <p:tav tm="0">
                                          <p:val>
                                            <p:fltVal val="0.5"/>
                                          </p:val>
                                        </p:tav>
                                        <p:tav tm="100000">
                                          <p:val>
                                            <p:strVal val="#ppt_y"/>
                                          </p:val>
                                        </p:tav>
                                      </p:tavLst>
                                    </p:anim>
                                  </p:childTnLst>
                                </p:cTn>
                              </p:par>
                              <p:par>
                                <p:cTn id="58" presetID="23" presetClass="entr" presetSubtype="528" fill="hold" nodeType="withEffect">
                                  <p:stCondLst>
                                    <p:cond delay="600"/>
                                  </p:stCondLst>
                                  <p:childTnLst>
                                    <p:set>
                                      <p:cBhvr>
                                        <p:cTn id="59" dur="1" fill="hold">
                                          <p:stCondLst>
                                            <p:cond delay="0"/>
                                          </p:stCondLst>
                                        </p:cTn>
                                        <p:tgtEl>
                                          <p:spTgt spid="58"/>
                                        </p:tgtEl>
                                        <p:attrNameLst>
                                          <p:attrName>style.visibility</p:attrName>
                                        </p:attrNameLst>
                                      </p:cBhvr>
                                      <p:to>
                                        <p:strVal val="visible"/>
                                      </p:to>
                                    </p:set>
                                    <p:anim calcmode="lin" valueType="num">
                                      <p:cBhvr>
                                        <p:cTn id="60" dur="500" fill="hold"/>
                                        <p:tgtEl>
                                          <p:spTgt spid="58"/>
                                        </p:tgtEl>
                                        <p:attrNameLst>
                                          <p:attrName>ppt_w</p:attrName>
                                        </p:attrNameLst>
                                      </p:cBhvr>
                                      <p:tavLst>
                                        <p:tav tm="0">
                                          <p:val>
                                            <p:fltVal val="0"/>
                                          </p:val>
                                        </p:tav>
                                        <p:tav tm="100000">
                                          <p:val>
                                            <p:strVal val="#ppt_w"/>
                                          </p:val>
                                        </p:tav>
                                      </p:tavLst>
                                    </p:anim>
                                    <p:anim calcmode="lin" valueType="num">
                                      <p:cBhvr>
                                        <p:cTn id="61" dur="500" fill="hold"/>
                                        <p:tgtEl>
                                          <p:spTgt spid="58"/>
                                        </p:tgtEl>
                                        <p:attrNameLst>
                                          <p:attrName>ppt_h</p:attrName>
                                        </p:attrNameLst>
                                      </p:cBhvr>
                                      <p:tavLst>
                                        <p:tav tm="0">
                                          <p:val>
                                            <p:fltVal val="0"/>
                                          </p:val>
                                        </p:tav>
                                        <p:tav tm="100000">
                                          <p:val>
                                            <p:strVal val="#ppt_h"/>
                                          </p:val>
                                        </p:tav>
                                      </p:tavLst>
                                    </p:anim>
                                    <p:anim calcmode="lin" valueType="num">
                                      <p:cBhvr>
                                        <p:cTn id="62" dur="500" fill="hold"/>
                                        <p:tgtEl>
                                          <p:spTgt spid="58"/>
                                        </p:tgtEl>
                                        <p:attrNameLst>
                                          <p:attrName>ppt_x</p:attrName>
                                        </p:attrNameLst>
                                      </p:cBhvr>
                                      <p:tavLst>
                                        <p:tav tm="0">
                                          <p:val>
                                            <p:fltVal val="0.5"/>
                                          </p:val>
                                        </p:tav>
                                        <p:tav tm="100000">
                                          <p:val>
                                            <p:strVal val="#ppt_x"/>
                                          </p:val>
                                        </p:tav>
                                      </p:tavLst>
                                    </p:anim>
                                    <p:anim calcmode="lin" valueType="num">
                                      <p:cBhvr>
                                        <p:cTn id="63" dur="500" fill="hold"/>
                                        <p:tgtEl>
                                          <p:spTgt spid="58"/>
                                        </p:tgtEl>
                                        <p:attrNameLst>
                                          <p:attrName>ppt_y</p:attrName>
                                        </p:attrNameLst>
                                      </p:cBhvr>
                                      <p:tavLst>
                                        <p:tav tm="0">
                                          <p:val>
                                            <p:fltVal val="0.5"/>
                                          </p:val>
                                        </p:tav>
                                        <p:tav tm="100000">
                                          <p:val>
                                            <p:strVal val="#ppt_y"/>
                                          </p:val>
                                        </p:tav>
                                      </p:tavLst>
                                    </p:anim>
                                  </p:childTnLst>
                                </p:cTn>
                              </p:par>
                              <p:par>
                                <p:cTn id="64" presetID="23" presetClass="entr" presetSubtype="528" fill="hold" nodeType="withEffect">
                                  <p:stCondLst>
                                    <p:cond delay="600"/>
                                  </p:stCondLst>
                                  <p:childTnLst>
                                    <p:set>
                                      <p:cBhvr>
                                        <p:cTn id="65" dur="1" fill="hold">
                                          <p:stCondLst>
                                            <p:cond delay="0"/>
                                          </p:stCondLst>
                                        </p:cTn>
                                        <p:tgtEl>
                                          <p:spTgt spid="61"/>
                                        </p:tgtEl>
                                        <p:attrNameLst>
                                          <p:attrName>style.visibility</p:attrName>
                                        </p:attrNameLst>
                                      </p:cBhvr>
                                      <p:to>
                                        <p:strVal val="visible"/>
                                      </p:to>
                                    </p:set>
                                    <p:anim calcmode="lin" valueType="num">
                                      <p:cBhvr>
                                        <p:cTn id="66" dur="500" fill="hold"/>
                                        <p:tgtEl>
                                          <p:spTgt spid="61"/>
                                        </p:tgtEl>
                                        <p:attrNameLst>
                                          <p:attrName>ppt_w</p:attrName>
                                        </p:attrNameLst>
                                      </p:cBhvr>
                                      <p:tavLst>
                                        <p:tav tm="0">
                                          <p:val>
                                            <p:fltVal val="0"/>
                                          </p:val>
                                        </p:tav>
                                        <p:tav tm="100000">
                                          <p:val>
                                            <p:strVal val="#ppt_w"/>
                                          </p:val>
                                        </p:tav>
                                      </p:tavLst>
                                    </p:anim>
                                    <p:anim calcmode="lin" valueType="num">
                                      <p:cBhvr>
                                        <p:cTn id="67" dur="500" fill="hold"/>
                                        <p:tgtEl>
                                          <p:spTgt spid="61"/>
                                        </p:tgtEl>
                                        <p:attrNameLst>
                                          <p:attrName>ppt_h</p:attrName>
                                        </p:attrNameLst>
                                      </p:cBhvr>
                                      <p:tavLst>
                                        <p:tav tm="0">
                                          <p:val>
                                            <p:fltVal val="0"/>
                                          </p:val>
                                        </p:tav>
                                        <p:tav tm="100000">
                                          <p:val>
                                            <p:strVal val="#ppt_h"/>
                                          </p:val>
                                        </p:tav>
                                      </p:tavLst>
                                    </p:anim>
                                    <p:anim calcmode="lin" valueType="num">
                                      <p:cBhvr>
                                        <p:cTn id="68" dur="500" fill="hold"/>
                                        <p:tgtEl>
                                          <p:spTgt spid="61"/>
                                        </p:tgtEl>
                                        <p:attrNameLst>
                                          <p:attrName>ppt_x</p:attrName>
                                        </p:attrNameLst>
                                      </p:cBhvr>
                                      <p:tavLst>
                                        <p:tav tm="0">
                                          <p:val>
                                            <p:fltVal val="0.5"/>
                                          </p:val>
                                        </p:tav>
                                        <p:tav tm="100000">
                                          <p:val>
                                            <p:strVal val="#ppt_x"/>
                                          </p:val>
                                        </p:tav>
                                      </p:tavLst>
                                    </p:anim>
                                    <p:anim calcmode="lin" valueType="num">
                                      <p:cBhvr>
                                        <p:cTn id="69" dur="500" fill="hold"/>
                                        <p:tgtEl>
                                          <p:spTgt spid="61"/>
                                        </p:tgtEl>
                                        <p:attrNameLst>
                                          <p:attrName>ppt_y</p:attrName>
                                        </p:attrNameLst>
                                      </p:cBhvr>
                                      <p:tavLst>
                                        <p:tav tm="0">
                                          <p:val>
                                            <p:fltVal val="0.5"/>
                                          </p:val>
                                        </p:tav>
                                        <p:tav tm="100000">
                                          <p:val>
                                            <p:strVal val="#ppt_y"/>
                                          </p:val>
                                        </p:tav>
                                      </p:tavLst>
                                    </p:anim>
                                  </p:childTnLst>
                                </p:cTn>
                              </p:par>
                              <p:par>
                                <p:cTn id="70" presetID="23" presetClass="entr" presetSubtype="528" fill="hold" nodeType="withEffect">
                                  <p:stCondLst>
                                    <p:cond delay="300"/>
                                  </p:stCondLst>
                                  <p:childTnLst>
                                    <p:set>
                                      <p:cBhvr>
                                        <p:cTn id="71" dur="1" fill="hold">
                                          <p:stCondLst>
                                            <p:cond delay="0"/>
                                          </p:stCondLst>
                                        </p:cTn>
                                        <p:tgtEl>
                                          <p:spTgt spid="64"/>
                                        </p:tgtEl>
                                        <p:attrNameLst>
                                          <p:attrName>style.visibility</p:attrName>
                                        </p:attrNameLst>
                                      </p:cBhvr>
                                      <p:to>
                                        <p:strVal val="visible"/>
                                      </p:to>
                                    </p:set>
                                    <p:anim calcmode="lin" valueType="num">
                                      <p:cBhvr>
                                        <p:cTn id="72" dur="500" fill="hold"/>
                                        <p:tgtEl>
                                          <p:spTgt spid="64"/>
                                        </p:tgtEl>
                                        <p:attrNameLst>
                                          <p:attrName>ppt_w</p:attrName>
                                        </p:attrNameLst>
                                      </p:cBhvr>
                                      <p:tavLst>
                                        <p:tav tm="0">
                                          <p:val>
                                            <p:fltVal val="0"/>
                                          </p:val>
                                        </p:tav>
                                        <p:tav tm="100000">
                                          <p:val>
                                            <p:strVal val="#ppt_w"/>
                                          </p:val>
                                        </p:tav>
                                      </p:tavLst>
                                    </p:anim>
                                    <p:anim calcmode="lin" valueType="num">
                                      <p:cBhvr>
                                        <p:cTn id="73" dur="500" fill="hold"/>
                                        <p:tgtEl>
                                          <p:spTgt spid="64"/>
                                        </p:tgtEl>
                                        <p:attrNameLst>
                                          <p:attrName>ppt_h</p:attrName>
                                        </p:attrNameLst>
                                      </p:cBhvr>
                                      <p:tavLst>
                                        <p:tav tm="0">
                                          <p:val>
                                            <p:fltVal val="0"/>
                                          </p:val>
                                        </p:tav>
                                        <p:tav tm="100000">
                                          <p:val>
                                            <p:strVal val="#ppt_h"/>
                                          </p:val>
                                        </p:tav>
                                      </p:tavLst>
                                    </p:anim>
                                    <p:anim calcmode="lin" valueType="num">
                                      <p:cBhvr>
                                        <p:cTn id="74" dur="500" fill="hold"/>
                                        <p:tgtEl>
                                          <p:spTgt spid="64"/>
                                        </p:tgtEl>
                                        <p:attrNameLst>
                                          <p:attrName>ppt_x</p:attrName>
                                        </p:attrNameLst>
                                      </p:cBhvr>
                                      <p:tavLst>
                                        <p:tav tm="0">
                                          <p:val>
                                            <p:fltVal val="0.5"/>
                                          </p:val>
                                        </p:tav>
                                        <p:tav tm="100000">
                                          <p:val>
                                            <p:strVal val="#ppt_x"/>
                                          </p:val>
                                        </p:tav>
                                      </p:tavLst>
                                    </p:anim>
                                    <p:anim calcmode="lin" valueType="num">
                                      <p:cBhvr>
                                        <p:cTn id="75" dur="500" fill="hold"/>
                                        <p:tgtEl>
                                          <p:spTgt spid="64"/>
                                        </p:tgtEl>
                                        <p:attrNameLst>
                                          <p:attrName>ppt_y</p:attrName>
                                        </p:attrNameLst>
                                      </p:cBhvr>
                                      <p:tavLst>
                                        <p:tav tm="0">
                                          <p:val>
                                            <p:fltVal val="0.5"/>
                                          </p:val>
                                        </p:tav>
                                        <p:tav tm="100000">
                                          <p:val>
                                            <p:strVal val="#ppt_y"/>
                                          </p:val>
                                        </p:tav>
                                      </p:tavLst>
                                    </p:anim>
                                  </p:childTnLst>
                                </p:cTn>
                              </p:par>
                              <p:par>
                                <p:cTn id="76" presetID="23" presetClass="entr" presetSubtype="528" fill="hold" nodeType="withEffect">
                                  <p:stCondLst>
                                    <p:cond delay="600"/>
                                  </p:stCondLst>
                                  <p:childTnLst>
                                    <p:set>
                                      <p:cBhvr>
                                        <p:cTn id="77" dur="1" fill="hold">
                                          <p:stCondLst>
                                            <p:cond delay="0"/>
                                          </p:stCondLst>
                                        </p:cTn>
                                        <p:tgtEl>
                                          <p:spTgt spid="67"/>
                                        </p:tgtEl>
                                        <p:attrNameLst>
                                          <p:attrName>style.visibility</p:attrName>
                                        </p:attrNameLst>
                                      </p:cBhvr>
                                      <p:to>
                                        <p:strVal val="visible"/>
                                      </p:to>
                                    </p:set>
                                    <p:anim calcmode="lin" valueType="num">
                                      <p:cBhvr>
                                        <p:cTn id="78" dur="500" fill="hold"/>
                                        <p:tgtEl>
                                          <p:spTgt spid="67"/>
                                        </p:tgtEl>
                                        <p:attrNameLst>
                                          <p:attrName>ppt_w</p:attrName>
                                        </p:attrNameLst>
                                      </p:cBhvr>
                                      <p:tavLst>
                                        <p:tav tm="0">
                                          <p:val>
                                            <p:fltVal val="0"/>
                                          </p:val>
                                        </p:tav>
                                        <p:tav tm="100000">
                                          <p:val>
                                            <p:strVal val="#ppt_w"/>
                                          </p:val>
                                        </p:tav>
                                      </p:tavLst>
                                    </p:anim>
                                    <p:anim calcmode="lin" valueType="num">
                                      <p:cBhvr>
                                        <p:cTn id="79" dur="500" fill="hold"/>
                                        <p:tgtEl>
                                          <p:spTgt spid="67"/>
                                        </p:tgtEl>
                                        <p:attrNameLst>
                                          <p:attrName>ppt_h</p:attrName>
                                        </p:attrNameLst>
                                      </p:cBhvr>
                                      <p:tavLst>
                                        <p:tav tm="0">
                                          <p:val>
                                            <p:fltVal val="0"/>
                                          </p:val>
                                        </p:tav>
                                        <p:tav tm="100000">
                                          <p:val>
                                            <p:strVal val="#ppt_h"/>
                                          </p:val>
                                        </p:tav>
                                      </p:tavLst>
                                    </p:anim>
                                    <p:anim calcmode="lin" valueType="num">
                                      <p:cBhvr>
                                        <p:cTn id="80" dur="500" fill="hold"/>
                                        <p:tgtEl>
                                          <p:spTgt spid="67"/>
                                        </p:tgtEl>
                                        <p:attrNameLst>
                                          <p:attrName>ppt_x</p:attrName>
                                        </p:attrNameLst>
                                      </p:cBhvr>
                                      <p:tavLst>
                                        <p:tav tm="0">
                                          <p:val>
                                            <p:fltVal val="0.5"/>
                                          </p:val>
                                        </p:tav>
                                        <p:tav tm="100000">
                                          <p:val>
                                            <p:strVal val="#ppt_x"/>
                                          </p:val>
                                        </p:tav>
                                      </p:tavLst>
                                    </p:anim>
                                    <p:anim calcmode="lin" valueType="num">
                                      <p:cBhvr>
                                        <p:cTn id="81" dur="500" fill="hold"/>
                                        <p:tgtEl>
                                          <p:spTgt spid="67"/>
                                        </p:tgtEl>
                                        <p:attrNameLst>
                                          <p:attrName>ppt_y</p:attrName>
                                        </p:attrNameLst>
                                      </p:cBhvr>
                                      <p:tavLst>
                                        <p:tav tm="0">
                                          <p:val>
                                            <p:fltVal val="0.5"/>
                                          </p:val>
                                        </p:tav>
                                        <p:tav tm="100000">
                                          <p:val>
                                            <p:strVal val="#ppt_y"/>
                                          </p:val>
                                        </p:tav>
                                      </p:tavLst>
                                    </p:anim>
                                  </p:childTnLst>
                                </p:cTn>
                              </p:par>
                              <p:par>
                                <p:cTn id="82" presetID="23" presetClass="entr" presetSubtype="528" fill="hold" nodeType="withEffect">
                                  <p:stCondLst>
                                    <p:cond delay="600"/>
                                  </p:stCondLst>
                                  <p:childTnLst>
                                    <p:set>
                                      <p:cBhvr>
                                        <p:cTn id="83" dur="1" fill="hold">
                                          <p:stCondLst>
                                            <p:cond delay="0"/>
                                          </p:stCondLst>
                                        </p:cTn>
                                        <p:tgtEl>
                                          <p:spTgt spid="70"/>
                                        </p:tgtEl>
                                        <p:attrNameLst>
                                          <p:attrName>style.visibility</p:attrName>
                                        </p:attrNameLst>
                                      </p:cBhvr>
                                      <p:to>
                                        <p:strVal val="visible"/>
                                      </p:to>
                                    </p:set>
                                    <p:anim calcmode="lin" valueType="num">
                                      <p:cBhvr>
                                        <p:cTn id="84" dur="500" fill="hold"/>
                                        <p:tgtEl>
                                          <p:spTgt spid="70"/>
                                        </p:tgtEl>
                                        <p:attrNameLst>
                                          <p:attrName>ppt_w</p:attrName>
                                        </p:attrNameLst>
                                      </p:cBhvr>
                                      <p:tavLst>
                                        <p:tav tm="0">
                                          <p:val>
                                            <p:fltVal val="0"/>
                                          </p:val>
                                        </p:tav>
                                        <p:tav tm="100000">
                                          <p:val>
                                            <p:strVal val="#ppt_w"/>
                                          </p:val>
                                        </p:tav>
                                      </p:tavLst>
                                    </p:anim>
                                    <p:anim calcmode="lin" valueType="num">
                                      <p:cBhvr>
                                        <p:cTn id="85" dur="500" fill="hold"/>
                                        <p:tgtEl>
                                          <p:spTgt spid="70"/>
                                        </p:tgtEl>
                                        <p:attrNameLst>
                                          <p:attrName>ppt_h</p:attrName>
                                        </p:attrNameLst>
                                      </p:cBhvr>
                                      <p:tavLst>
                                        <p:tav tm="0">
                                          <p:val>
                                            <p:fltVal val="0"/>
                                          </p:val>
                                        </p:tav>
                                        <p:tav tm="100000">
                                          <p:val>
                                            <p:strVal val="#ppt_h"/>
                                          </p:val>
                                        </p:tav>
                                      </p:tavLst>
                                    </p:anim>
                                    <p:anim calcmode="lin" valueType="num">
                                      <p:cBhvr>
                                        <p:cTn id="86" dur="500" fill="hold"/>
                                        <p:tgtEl>
                                          <p:spTgt spid="70"/>
                                        </p:tgtEl>
                                        <p:attrNameLst>
                                          <p:attrName>ppt_x</p:attrName>
                                        </p:attrNameLst>
                                      </p:cBhvr>
                                      <p:tavLst>
                                        <p:tav tm="0">
                                          <p:val>
                                            <p:fltVal val="0.5"/>
                                          </p:val>
                                        </p:tav>
                                        <p:tav tm="100000">
                                          <p:val>
                                            <p:strVal val="#ppt_x"/>
                                          </p:val>
                                        </p:tav>
                                      </p:tavLst>
                                    </p:anim>
                                    <p:anim calcmode="lin" valueType="num">
                                      <p:cBhvr>
                                        <p:cTn id="87" dur="500" fill="hold"/>
                                        <p:tgtEl>
                                          <p:spTgt spid="70"/>
                                        </p:tgtEl>
                                        <p:attrNameLst>
                                          <p:attrName>ppt_y</p:attrName>
                                        </p:attrNameLst>
                                      </p:cBhvr>
                                      <p:tavLst>
                                        <p:tav tm="0">
                                          <p:val>
                                            <p:fltVal val="0.5"/>
                                          </p:val>
                                        </p:tav>
                                        <p:tav tm="100000">
                                          <p:val>
                                            <p:strVal val="#ppt_y"/>
                                          </p:val>
                                        </p:tav>
                                      </p:tavLst>
                                    </p:anim>
                                  </p:childTnLst>
                                </p:cTn>
                              </p:par>
                              <p:par>
                                <p:cTn id="88" presetID="26" presetClass="emph" presetSubtype="0" repeatCount="3000" fill="hold" nodeType="withEffect">
                                  <p:stCondLst>
                                    <p:cond delay="600"/>
                                  </p:stCondLst>
                                  <p:childTnLst>
                                    <p:animEffect transition="out" filter="fade">
                                      <p:cBhvr>
                                        <p:cTn id="89" dur="500" tmFilter="0, 0; .2, .5; .8, .5; 1, 0"/>
                                        <p:tgtEl>
                                          <p:spTgt spid="34"/>
                                        </p:tgtEl>
                                      </p:cBhvr>
                                    </p:animEffect>
                                    <p:animScale>
                                      <p:cBhvr>
                                        <p:cTn id="90" dur="250" autoRev="1" fill="hold"/>
                                        <p:tgtEl>
                                          <p:spTgt spid="34"/>
                                        </p:tgtEl>
                                      </p:cBhvr>
                                      <p:by x="105000" y="105000"/>
                                    </p:animScale>
                                  </p:childTnLst>
                                </p:cTn>
                              </p:par>
                              <p:par>
                                <p:cTn id="91" presetID="26" presetClass="emph" presetSubtype="0" repeatCount="3000" fill="hold" nodeType="withEffect">
                                  <p:stCondLst>
                                    <p:cond delay="710"/>
                                  </p:stCondLst>
                                  <p:childTnLst>
                                    <p:animEffect transition="out" filter="fade">
                                      <p:cBhvr>
                                        <p:cTn id="92" dur="500" tmFilter="0, 0; .2, .5; .8, .5; 1, 0"/>
                                        <p:tgtEl>
                                          <p:spTgt spid="55"/>
                                        </p:tgtEl>
                                      </p:cBhvr>
                                    </p:animEffect>
                                    <p:animScale>
                                      <p:cBhvr>
                                        <p:cTn id="93" dur="250" autoRev="1" fill="hold"/>
                                        <p:tgtEl>
                                          <p:spTgt spid="55"/>
                                        </p:tgtEl>
                                      </p:cBhvr>
                                      <p:by x="105000" y="105000"/>
                                    </p:animScale>
                                  </p:childTnLst>
                                </p:cTn>
                              </p:par>
                              <p:par>
                                <p:cTn id="94" presetID="26" presetClass="emph" presetSubtype="0" repeatCount="3000" fill="hold" nodeType="withEffect">
                                  <p:stCondLst>
                                    <p:cond delay="410"/>
                                  </p:stCondLst>
                                  <p:childTnLst>
                                    <p:animEffect transition="out" filter="fade">
                                      <p:cBhvr>
                                        <p:cTn id="95" dur="500" tmFilter="0, 0; .2, .5; .8, .5; 1, 0"/>
                                        <p:tgtEl>
                                          <p:spTgt spid="61"/>
                                        </p:tgtEl>
                                      </p:cBhvr>
                                    </p:animEffect>
                                    <p:animScale>
                                      <p:cBhvr>
                                        <p:cTn id="96" dur="250" autoRev="1" fill="hold"/>
                                        <p:tgtEl>
                                          <p:spTgt spid="61"/>
                                        </p:tgtEl>
                                      </p:cBhvr>
                                      <p:by x="105000" y="105000"/>
                                    </p:animScale>
                                  </p:childTnLst>
                                </p:cTn>
                              </p:par>
                              <p:par>
                                <p:cTn id="97" presetID="26" presetClass="emph" presetSubtype="0" repeatCount="3000" fill="hold" nodeType="withEffect">
                                  <p:stCondLst>
                                    <p:cond delay="81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810"/>
                            </p:stCondLst>
                            <p:childTnLst>
                              <p:par>
                                <p:cTn id="101" presetID="12" presetClass="entr" presetSubtype="8" fill="hold" grpId="0" nodeType="afterEffect">
                                  <p:stCondLst>
                                    <p:cond delay="0"/>
                                  </p:stCondLst>
                                  <p:childTnLst>
                                    <p:set>
                                      <p:cBhvr>
                                        <p:cTn id="102" dur="1" fill="hold">
                                          <p:stCondLst>
                                            <p:cond delay="0"/>
                                          </p:stCondLst>
                                        </p:cTn>
                                        <p:tgtEl>
                                          <p:spTgt spid="74"/>
                                        </p:tgtEl>
                                        <p:attrNameLst>
                                          <p:attrName>style.visibility</p:attrName>
                                        </p:attrNameLst>
                                      </p:cBhvr>
                                      <p:to>
                                        <p:strVal val="visible"/>
                                      </p:to>
                                    </p:set>
                                    <p:anim calcmode="lin" valueType="num">
                                      <p:cBhvr additive="base">
                                        <p:cTn id="103" dur="500"/>
                                        <p:tgtEl>
                                          <p:spTgt spid="74"/>
                                        </p:tgtEl>
                                        <p:attrNameLst>
                                          <p:attrName>ppt_x</p:attrName>
                                        </p:attrNameLst>
                                      </p:cBhvr>
                                      <p:tavLst>
                                        <p:tav tm="0">
                                          <p:val>
                                            <p:strVal val="#ppt_x-#ppt_w*1.125000"/>
                                          </p:val>
                                        </p:tav>
                                        <p:tav tm="100000">
                                          <p:val>
                                            <p:strVal val="#ppt_x"/>
                                          </p:val>
                                        </p:tav>
                                      </p:tavLst>
                                    </p:anim>
                                    <p:animEffect transition="in" filter="wipe(right)">
                                      <p:cBhvr>
                                        <p:cTn id="104" dur="500"/>
                                        <p:tgtEl>
                                          <p:spTgt spid="74"/>
                                        </p:tgtEl>
                                      </p:cBhvr>
                                    </p:animEffect>
                                  </p:childTnLst>
                                </p:cTn>
                              </p:par>
                            </p:childTnLst>
                          </p:cTn>
                        </p:par>
                        <p:par>
                          <p:cTn id="105" fill="hold">
                            <p:stCondLst>
                              <p:cond delay="3310"/>
                            </p:stCondLst>
                            <p:childTnLst>
                              <p:par>
                                <p:cTn id="106" presetID="10" presetClass="entr" presetSubtype="0" fill="hold" grpId="0" nodeType="after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fade">
                                      <p:cBhvr>
                                        <p:cTn id="10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3" grpId="0"/>
      <p:bldP spid="7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Administrator\Desktop\787637.png">
            <a:extLst>
              <a:ext uri="{FF2B5EF4-FFF2-40B4-BE49-F238E27FC236}">
                <a16:creationId xmlns:a16="http://schemas.microsoft.com/office/drawing/2014/main" id="{DA1CC8AF-5ABE-4965-B4BB-1F08C575E1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4488" y="411510"/>
            <a:ext cx="2907506" cy="40930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BC21F18D-B0E2-4DF0-9BA4-64A55D8032DC}"/>
              </a:ext>
            </a:extLst>
          </p:cNvPr>
          <p:cNvGrpSpPr/>
          <p:nvPr/>
        </p:nvGrpSpPr>
        <p:grpSpPr>
          <a:xfrm>
            <a:off x="3198401" y="2815124"/>
            <a:ext cx="764793" cy="764793"/>
            <a:chOff x="3832873" y="2297208"/>
            <a:chExt cx="1516550" cy="1516550"/>
          </a:xfrm>
        </p:grpSpPr>
        <p:grpSp>
          <p:nvGrpSpPr>
            <p:cNvPr id="9" name="组合 8">
              <a:extLst>
                <a:ext uri="{FF2B5EF4-FFF2-40B4-BE49-F238E27FC236}">
                  <a16:creationId xmlns:a16="http://schemas.microsoft.com/office/drawing/2014/main" id="{E5D712AF-15E5-4578-826F-4DB602917FD9}"/>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1" name="同心圆 37">
                <a:extLst>
                  <a:ext uri="{FF2B5EF4-FFF2-40B4-BE49-F238E27FC236}">
                    <a16:creationId xmlns:a16="http://schemas.microsoft.com/office/drawing/2014/main" id="{73ECCEB5-52C9-44B5-B84F-32964A55EB55}"/>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2" name="椭圆 11">
                <a:extLst>
                  <a:ext uri="{FF2B5EF4-FFF2-40B4-BE49-F238E27FC236}">
                    <a16:creationId xmlns:a16="http://schemas.microsoft.com/office/drawing/2014/main" id="{0C24C043-1F6D-499F-939A-AE7710541407}"/>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0" name="椭圆 9">
              <a:extLst>
                <a:ext uri="{FF2B5EF4-FFF2-40B4-BE49-F238E27FC236}">
                  <a16:creationId xmlns:a16="http://schemas.microsoft.com/office/drawing/2014/main" id="{B1AC4CF5-64AD-4356-AEFE-D860462AC84E}"/>
                </a:ext>
              </a:extLst>
            </p:cNvPr>
            <p:cNvSpPr/>
            <p:nvPr/>
          </p:nvSpPr>
          <p:spPr>
            <a:xfrm>
              <a:off x="3983164" y="2466913"/>
              <a:ext cx="1185736" cy="1185736"/>
            </a:xfrm>
            <a:prstGeom prst="ellipse">
              <a:avLst/>
            </a:prstGeom>
            <a:solidFill>
              <a:schemeClr val="accent5"/>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DCEE0B2B-CA2B-4AFC-AC87-E28E96F8F4FE}"/>
              </a:ext>
            </a:extLst>
          </p:cNvPr>
          <p:cNvGrpSpPr/>
          <p:nvPr/>
        </p:nvGrpSpPr>
        <p:grpSpPr>
          <a:xfrm>
            <a:off x="4725194" y="2316510"/>
            <a:ext cx="764793" cy="764793"/>
            <a:chOff x="3832873" y="2297208"/>
            <a:chExt cx="1516550" cy="1516550"/>
          </a:xfrm>
        </p:grpSpPr>
        <p:grpSp>
          <p:nvGrpSpPr>
            <p:cNvPr id="14" name="组合 13">
              <a:extLst>
                <a:ext uri="{FF2B5EF4-FFF2-40B4-BE49-F238E27FC236}">
                  <a16:creationId xmlns:a16="http://schemas.microsoft.com/office/drawing/2014/main" id="{B185FEB4-FE56-45EE-BCD2-B231F00977DF}"/>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6" name="同心圆 42">
                <a:extLst>
                  <a:ext uri="{FF2B5EF4-FFF2-40B4-BE49-F238E27FC236}">
                    <a16:creationId xmlns:a16="http://schemas.microsoft.com/office/drawing/2014/main" id="{7D50E49B-4BED-4D27-8F33-0D97200C498A}"/>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7" name="椭圆 16">
                <a:extLst>
                  <a:ext uri="{FF2B5EF4-FFF2-40B4-BE49-F238E27FC236}">
                    <a16:creationId xmlns:a16="http://schemas.microsoft.com/office/drawing/2014/main" id="{DDD880FF-FACE-44F3-A5F1-9D3D25CEC236}"/>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5" name="椭圆 14">
              <a:extLst>
                <a:ext uri="{FF2B5EF4-FFF2-40B4-BE49-F238E27FC236}">
                  <a16:creationId xmlns:a16="http://schemas.microsoft.com/office/drawing/2014/main" id="{5C44DE2B-8649-49EB-93CE-031CF12B85D7}"/>
                </a:ext>
              </a:extLst>
            </p:cNvPr>
            <p:cNvSpPr/>
            <p:nvPr/>
          </p:nvSpPr>
          <p:spPr>
            <a:xfrm>
              <a:off x="3983164" y="2466913"/>
              <a:ext cx="1185736" cy="1185736"/>
            </a:xfrm>
            <a:prstGeom prst="ellipse">
              <a:avLst/>
            </a:prstGeom>
            <a:solidFill>
              <a:schemeClr val="accent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015E3097-F04B-4DA7-A07C-1848FEC5F074}"/>
              </a:ext>
            </a:extLst>
          </p:cNvPr>
          <p:cNvGrpSpPr/>
          <p:nvPr/>
        </p:nvGrpSpPr>
        <p:grpSpPr>
          <a:xfrm>
            <a:off x="3198401" y="1843574"/>
            <a:ext cx="764793" cy="764793"/>
            <a:chOff x="3832873" y="2297208"/>
            <a:chExt cx="1516550" cy="1516550"/>
          </a:xfrm>
        </p:grpSpPr>
        <p:grpSp>
          <p:nvGrpSpPr>
            <p:cNvPr id="19" name="组合 18">
              <a:extLst>
                <a:ext uri="{FF2B5EF4-FFF2-40B4-BE49-F238E27FC236}">
                  <a16:creationId xmlns:a16="http://schemas.microsoft.com/office/drawing/2014/main" id="{7AF95363-632C-413A-A02C-958C2CE4F22C}"/>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1" name="同心圆 47">
                <a:extLst>
                  <a:ext uri="{FF2B5EF4-FFF2-40B4-BE49-F238E27FC236}">
                    <a16:creationId xmlns:a16="http://schemas.microsoft.com/office/drawing/2014/main" id="{A237D2E3-8C5D-4003-9A95-CC8FD29238ED}"/>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2" name="椭圆 21">
                <a:extLst>
                  <a:ext uri="{FF2B5EF4-FFF2-40B4-BE49-F238E27FC236}">
                    <a16:creationId xmlns:a16="http://schemas.microsoft.com/office/drawing/2014/main" id="{41562630-9D5B-47B5-B900-6782C9B6FD9B}"/>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20" name="椭圆 19">
              <a:extLst>
                <a:ext uri="{FF2B5EF4-FFF2-40B4-BE49-F238E27FC236}">
                  <a16:creationId xmlns:a16="http://schemas.microsoft.com/office/drawing/2014/main" id="{76A21463-C0D7-45F1-BE2E-C22B6E088BB6}"/>
                </a:ext>
              </a:extLst>
            </p:cNvPr>
            <p:cNvSpPr/>
            <p:nvPr/>
          </p:nvSpPr>
          <p:spPr>
            <a:xfrm>
              <a:off x="3983164" y="2466913"/>
              <a:ext cx="1185736" cy="1185736"/>
            </a:xfrm>
            <a:prstGeom prst="ellipse">
              <a:avLst/>
            </a:prstGeom>
            <a:solidFill>
              <a:schemeClr val="accent3"/>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AE5D08B1-1988-4C7D-BE57-8843F5AC2900}"/>
              </a:ext>
            </a:extLst>
          </p:cNvPr>
          <p:cNvGrpSpPr/>
          <p:nvPr/>
        </p:nvGrpSpPr>
        <p:grpSpPr>
          <a:xfrm>
            <a:off x="4725194" y="1333530"/>
            <a:ext cx="764793" cy="764793"/>
            <a:chOff x="3832873" y="2297208"/>
            <a:chExt cx="1516550" cy="1516550"/>
          </a:xfrm>
        </p:grpSpPr>
        <p:grpSp>
          <p:nvGrpSpPr>
            <p:cNvPr id="24" name="组合 23">
              <a:extLst>
                <a:ext uri="{FF2B5EF4-FFF2-40B4-BE49-F238E27FC236}">
                  <a16:creationId xmlns:a16="http://schemas.microsoft.com/office/drawing/2014/main" id="{2EABB35A-6D53-4013-9609-B61C511E3656}"/>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6" name="同心圆 52">
                <a:extLst>
                  <a:ext uri="{FF2B5EF4-FFF2-40B4-BE49-F238E27FC236}">
                    <a16:creationId xmlns:a16="http://schemas.microsoft.com/office/drawing/2014/main" id="{51B0C240-A2B4-4D68-8E2D-FBC9FDFC9A2A}"/>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7" name="椭圆 26">
                <a:extLst>
                  <a:ext uri="{FF2B5EF4-FFF2-40B4-BE49-F238E27FC236}">
                    <a16:creationId xmlns:a16="http://schemas.microsoft.com/office/drawing/2014/main" id="{D26FFEAB-8300-4CAD-8A93-51FC847674EA}"/>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25" name="椭圆 24">
              <a:extLst>
                <a:ext uri="{FF2B5EF4-FFF2-40B4-BE49-F238E27FC236}">
                  <a16:creationId xmlns:a16="http://schemas.microsoft.com/office/drawing/2014/main" id="{4AD24568-559A-4A46-9482-B582F1CB558D}"/>
                </a:ext>
              </a:extLst>
            </p:cNvPr>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3D3AB008-04AC-4A9E-BAFF-93BD2D6A1E39}"/>
              </a:ext>
            </a:extLst>
          </p:cNvPr>
          <p:cNvGrpSpPr/>
          <p:nvPr/>
        </p:nvGrpSpPr>
        <p:grpSpPr>
          <a:xfrm>
            <a:off x="3955844" y="487710"/>
            <a:ext cx="764793" cy="764793"/>
            <a:chOff x="3832873" y="2297208"/>
            <a:chExt cx="1516550" cy="1516550"/>
          </a:xfrm>
        </p:grpSpPr>
        <p:grpSp>
          <p:nvGrpSpPr>
            <p:cNvPr id="29" name="组合 28">
              <a:extLst>
                <a:ext uri="{FF2B5EF4-FFF2-40B4-BE49-F238E27FC236}">
                  <a16:creationId xmlns:a16="http://schemas.microsoft.com/office/drawing/2014/main" id="{26247A3C-227C-48BB-9001-5D747FE68298}"/>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1" name="同心圆 57">
                <a:extLst>
                  <a:ext uri="{FF2B5EF4-FFF2-40B4-BE49-F238E27FC236}">
                    <a16:creationId xmlns:a16="http://schemas.microsoft.com/office/drawing/2014/main" id="{5EC10E59-5C50-43D1-A2B8-C889B9BB9648}"/>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a:extLst>
                  <a:ext uri="{FF2B5EF4-FFF2-40B4-BE49-F238E27FC236}">
                    <a16:creationId xmlns:a16="http://schemas.microsoft.com/office/drawing/2014/main" id="{BD184E96-2AA1-4661-A0F0-FDE06FC87E3D}"/>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30" name="椭圆 29">
              <a:extLst>
                <a:ext uri="{FF2B5EF4-FFF2-40B4-BE49-F238E27FC236}">
                  <a16:creationId xmlns:a16="http://schemas.microsoft.com/office/drawing/2014/main" id="{30147E92-B04D-4F22-979C-3A418841D1F8}"/>
                </a:ext>
              </a:extLst>
            </p:cNvPr>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
            <a:extLst>
              <a:ext uri="{FF2B5EF4-FFF2-40B4-BE49-F238E27FC236}">
                <a16:creationId xmlns:a16="http://schemas.microsoft.com/office/drawing/2014/main" id="{5FA243AF-5B60-43A9-A61C-CADC6FB0EDDA}"/>
              </a:ext>
            </a:extLst>
          </p:cNvPr>
          <p:cNvSpPr>
            <a:spLocks noChangeArrowheads="1"/>
          </p:cNvSpPr>
          <p:nvPr/>
        </p:nvSpPr>
        <p:spPr bwMode="auto">
          <a:xfrm>
            <a:off x="4864801" y="721024"/>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阶段七</a:t>
            </a:r>
          </a:p>
        </p:txBody>
      </p:sp>
      <p:sp>
        <p:nvSpPr>
          <p:cNvPr id="38" name="文本框 13">
            <a:extLst>
              <a:ext uri="{FF2B5EF4-FFF2-40B4-BE49-F238E27FC236}">
                <a16:creationId xmlns:a16="http://schemas.microsoft.com/office/drawing/2014/main" id="{E770F8C0-72D2-410A-A229-1CD8009C50AE}"/>
              </a:ext>
            </a:extLst>
          </p:cNvPr>
          <p:cNvSpPr txBox="1"/>
          <p:nvPr/>
        </p:nvSpPr>
        <p:spPr>
          <a:xfrm>
            <a:off x="5715795" y="729363"/>
            <a:ext cx="2438400" cy="384757"/>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编写交易逻辑部分</a:t>
            </a: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注意实际的交易过程和交易逻辑的冲突问题</a:t>
            </a: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3">
            <a:extLst>
              <a:ext uri="{FF2B5EF4-FFF2-40B4-BE49-F238E27FC236}">
                <a16:creationId xmlns:a16="http://schemas.microsoft.com/office/drawing/2014/main" id="{4877EB66-8B4B-4425-AF94-F125644D412F}"/>
              </a:ext>
            </a:extLst>
          </p:cNvPr>
          <p:cNvSpPr>
            <a:spLocks noChangeArrowheads="1"/>
          </p:cNvSpPr>
          <p:nvPr/>
        </p:nvSpPr>
        <p:spPr bwMode="auto">
          <a:xfrm>
            <a:off x="5722249" y="1325910"/>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阶段八</a:t>
            </a:r>
          </a:p>
        </p:txBody>
      </p:sp>
      <p:sp>
        <p:nvSpPr>
          <p:cNvPr id="40" name="文本框 13">
            <a:extLst>
              <a:ext uri="{FF2B5EF4-FFF2-40B4-BE49-F238E27FC236}">
                <a16:creationId xmlns:a16="http://schemas.microsoft.com/office/drawing/2014/main" id="{B39D0988-8CB9-4CD1-9201-C50E3649FDD8}"/>
              </a:ext>
            </a:extLst>
          </p:cNvPr>
          <p:cNvSpPr txBox="1"/>
          <p:nvPr/>
        </p:nvSpPr>
        <p:spPr>
          <a:xfrm>
            <a:off x="5715795" y="1630710"/>
            <a:ext cx="2438400" cy="218558"/>
          </a:xfrm>
          <a:prstGeom prst="rect">
            <a:avLst/>
          </a:prstGeom>
          <a:noFill/>
        </p:spPr>
        <p:txBody>
          <a:bodyPr wrap="square" lIns="65824" tIns="32911" rIns="65824" bIns="32911" rtlCol="0">
            <a:spAutoFit/>
          </a:bodyPr>
          <a:lstStyle/>
          <a:p>
            <a:pPr algn="l">
              <a:lnSpc>
                <a:spcPct val="120000"/>
              </a:lnSpc>
              <a:spcBef>
                <a:spcPct val="0"/>
              </a:spcBef>
              <a:buNone/>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历史绩效分析</a:t>
            </a:r>
          </a:p>
        </p:txBody>
      </p:sp>
      <p:sp>
        <p:nvSpPr>
          <p:cNvPr id="42" name="矩形 3">
            <a:extLst>
              <a:ext uri="{FF2B5EF4-FFF2-40B4-BE49-F238E27FC236}">
                <a16:creationId xmlns:a16="http://schemas.microsoft.com/office/drawing/2014/main" id="{A86A1222-116E-4358-AE4A-CC758393BCA0}"/>
              </a:ext>
            </a:extLst>
          </p:cNvPr>
          <p:cNvSpPr>
            <a:spLocks noChangeArrowheads="1"/>
          </p:cNvSpPr>
          <p:nvPr/>
        </p:nvSpPr>
        <p:spPr bwMode="auto">
          <a:xfrm>
            <a:off x="2200231" y="1706910"/>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阶段九</a:t>
            </a:r>
          </a:p>
        </p:txBody>
      </p:sp>
      <p:sp>
        <p:nvSpPr>
          <p:cNvPr id="43" name="文本框 13">
            <a:extLst>
              <a:ext uri="{FF2B5EF4-FFF2-40B4-BE49-F238E27FC236}">
                <a16:creationId xmlns:a16="http://schemas.microsoft.com/office/drawing/2014/main" id="{F5467A48-AD08-41CE-8A46-86B5AC388FD4}"/>
              </a:ext>
            </a:extLst>
          </p:cNvPr>
          <p:cNvSpPr txBox="1"/>
          <p:nvPr/>
        </p:nvSpPr>
        <p:spPr>
          <a:xfrm>
            <a:off x="686593" y="2000847"/>
            <a:ext cx="2333658" cy="218558"/>
          </a:xfrm>
          <a:prstGeom prst="rect">
            <a:avLst/>
          </a:prstGeom>
          <a:noFill/>
        </p:spPr>
        <p:txBody>
          <a:bodyPr wrap="square" lIns="65824" tIns="32911" rIns="65824" bIns="32911" rtlCol="0">
            <a:spAutoFit/>
          </a:bodyPr>
          <a:lstStyle/>
          <a:p>
            <a:pPr algn="r">
              <a:lnSpc>
                <a:spcPct val="120000"/>
              </a:lnSpc>
              <a:spcBef>
                <a:spcPct val="0"/>
              </a:spcBef>
              <a:buNone/>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进行鲁棒性检测</a:t>
            </a:r>
          </a:p>
        </p:txBody>
      </p:sp>
      <p:sp>
        <p:nvSpPr>
          <p:cNvPr id="47" name="矩形 3">
            <a:extLst>
              <a:ext uri="{FF2B5EF4-FFF2-40B4-BE49-F238E27FC236}">
                <a16:creationId xmlns:a16="http://schemas.microsoft.com/office/drawing/2014/main" id="{EE6E75D1-43DA-4910-BC5E-21E4AF15BA00}"/>
              </a:ext>
            </a:extLst>
          </p:cNvPr>
          <p:cNvSpPr>
            <a:spLocks noChangeArrowheads="1"/>
          </p:cNvSpPr>
          <p:nvPr/>
        </p:nvSpPr>
        <p:spPr bwMode="auto">
          <a:xfrm>
            <a:off x="5715794" y="2316510"/>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阶段十</a:t>
            </a:r>
          </a:p>
        </p:txBody>
      </p:sp>
      <p:sp>
        <p:nvSpPr>
          <p:cNvPr id="48" name="文本框 13">
            <a:extLst>
              <a:ext uri="{FF2B5EF4-FFF2-40B4-BE49-F238E27FC236}">
                <a16:creationId xmlns:a16="http://schemas.microsoft.com/office/drawing/2014/main" id="{690F0ADD-D589-4848-B226-3D6840BE5EBE}"/>
              </a:ext>
            </a:extLst>
          </p:cNvPr>
          <p:cNvSpPr txBox="1"/>
          <p:nvPr/>
        </p:nvSpPr>
        <p:spPr>
          <a:xfrm>
            <a:off x="5715795" y="2608610"/>
            <a:ext cx="2438400" cy="218558"/>
          </a:xfrm>
          <a:prstGeom prst="rect">
            <a:avLst/>
          </a:prstGeom>
          <a:noFill/>
        </p:spPr>
        <p:txBody>
          <a:bodyPr wrap="square" lIns="65824" tIns="32911" rIns="65824" bIns="32911" rtlCol="0">
            <a:spAutoFit/>
          </a:bodyPr>
          <a:lstStyle/>
          <a:p>
            <a:pPr>
              <a:lnSpc>
                <a:spcPct val="120000"/>
              </a:lnSpc>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模型适应性交易</a:t>
            </a: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模拟测试</a:t>
            </a: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3">
            <a:extLst>
              <a:ext uri="{FF2B5EF4-FFF2-40B4-BE49-F238E27FC236}">
                <a16:creationId xmlns:a16="http://schemas.microsoft.com/office/drawing/2014/main" id="{74D8C0A9-5A91-4BC8-B8B2-3BEB1748CE68}"/>
              </a:ext>
            </a:extLst>
          </p:cNvPr>
          <p:cNvSpPr>
            <a:spLocks noChangeArrowheads="1"/>
          </p:cNvSpPr>
          <p:nvPr/>
        </p:nvSpPr>
        <p:spPr bwMode="auto">
          <a:xfrm>
            <a:off x="2200231" y="2868960"/>
            <a:ext cx="90794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阶段十一</a:t>
            </a:r>
          </a:p>
        </p:txBody>
      </p:sp>
      <p:sp>
        <p:nvSpPr>
          <p:cNvPr id="62" name="文本框 13">
            <a:extLst>
              <a:ext uri="{FF2B5EF4-FFF2-40B4-BE49-F238E27FC236}">
                <a16:creationId xmlns:a16="http://schemas.microsoft.com/office/drawing/2014/main" id="{688A8B3D-E42D-45B0-9DA0-0D004A875D6A}"/>
              </a:ext>
            </a:extLst>
          </p:cNvPr>
          <p:cNvSpPr txBox="1"/>
          <p:nvPr/>
        </p:nvSpPr>
        <p:spPr>
          <a:xfrm>
            <a:off x="1196535" y="3167650"/>
            <a:ext cx="2333658" cy="218558"/>
          </a:xfrm>
          <a:prstGeom prst="rect">
            <a:avLst/>
          </a:prstGeom>
          <a:noFill/>
        </p:spPr>
        <p:txBody>
          <a:bodyPr wrap="square" lIns="65824" tIns="32911" rIns="65824" bIns="32911" rtlCol="0">
            <a:spAutoFit/>
          </a:bodyPr>
          <a:lstStyle/>
          <a:p>
            <a:pPr algn="ctr">
              <a:lnSpc>
                <a:spcPct val="120000"/>
              </a:lnSpc>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rPr>
              <a:t>模型正式性交易</a:t>
            </a: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rPr>
              <a:t>实盘交易</a:t>
            </a: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7" name="Group 9">
            <a:extLst>
              <a:ext uri="{FF2B5EF4-FFF2-40B4-BE49-F238E27FC236}">
                <a16:creationId xmlns:a16="http://schemas.microsoft.com/office/drawing/2014/main" id="{6003EF20-1A02-497C-B654-C1C0C3F51B7C}"/>
              </a:ext>
            </a:extLst>
          </p:cNvPr>
          <p:cNvGrpSpPr/>
          <p:nvPr/>
        </p:nvGrpSpPr>
        <p:grpSpPr>
          <a:xfrm>
            <a:off x="4193937" y="3923787"/>
            <a:ext cx="288608" cy="214010"/>
            <a:chOff x="4572000" y="3414713"/>
            <a:chExt cx="374651" cy="277813"/>
          </a:xfrm>
          <a:solidFill>
            <a:schemeClr val="bg1"/>
          </a:solidFill>
        </p:grpSpPr>
        <p:sp>
          <p:nvSpPr>
            <p:cNvPr id="78" name="Freeform 17">
              <a:extLst>
                <a:ext uri="{FF2B5EF4-FFF2-40B4-BE49-F238E27FC236}">
                  <a16:creationId xmlns:a16="http://schemas.microsoft.com/office/drawing/2014/main" id="{4743118D-781F-459B-8DBD-1C299F023687}"/>
                </a:ext>
              </a:extLst>
            </p:cNvPr>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18">
              <a:extLst>
                <a:ext uri="{FF2B5EF4-FFF2-40B4-BE49-F238E27FC236}">
                  <a16:creationId xmlns:a16="http://schemas.microsoft.com/office/drawing/2014/main" id="{8F0379CE-0D8B-4801-B448-640A19B3D700}"/>
                </a:ext>
              </a:extLst>
            </p:cNvPr>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80" name="TextBox 106">
            <a:extLst>
              <a:ext uri="{FF2B5EF4-FFF2-40B4-BE49-F238E27FC236}">
                <a16:creationId xmlns:a16="http://schemas.microsoft.com/office/drawing/2014/main" id="{4E9392AD-13A2-4318-BCC7-720DD714D634}"/>
              </a:ext>
            </a:extLst>
          </p:cNvPr>
          <p:cNvSpPr txBox="1"/>
          <p:nvPr/>
        </p:nvSpPr>
        <p:spPr>
          <a:xfrm>
            <a:off x="1654179" y="5629889"/>
            <a:ext cx="738965" cy="307928"/>
          </a:xfrm>
          <a:prstGeom prst="rect">
            <a:avLst/>
          </a:prstGeom>
          <a:noFill/>
        </p:spPr>
        <p:txBody>
          <a:bodyPr wrap="none" lIns="61109" tIns="30555" rIns="61109" bIns="30555" rtlCol="0">
            <a:spAutoFit/>
          </a:bodyPr>
          <a:lstStyle/>
          <a:p>
            <a:r>
              <a:rPr lang="zh-CN" altLang="en-US" dirty="0"/>
              <a:t>延迟符</a:t>
            </a:r>
          </a:p>
        </p:txBody>
      </p:sp>
      <p:grpSp>
        <p:nvGrpSpPr>
          <p:cNvPr id="81" name="组合 80">
            <a:extLst>
              <a:ext uri="{FF2B5EF4-FFF2-40B4-BE49-F238E27FC236}">
                <a16:creationId xmlns:a16="http://schemas.microsoft.com/office/drawing/2014/main" id="{FB106944-C8A7-496C-AD21-D4423D3C6FD1}"/>
              </a:ext>
            </a:extLst>
          </p:cNvPr>
          <p:cNvGrpSpPr/>
          <p:nvPr/>
        </p:nvGrpSpPr>
        <p:grpSpPr>
          <a:xfrm>
            <a:off x="3968233" y="3634325"/>
            <a:ext cx="764793" cy="764793"/>
            <a:chOff x="3832873" y="2297208"/>
            <a:chExt cx="1516550" cy="1516550"/>
          </a:xfrm>
        </p:grpSpPr>
        <p:grpSp>
          <p:nvGrpSpPr>
            <p:cNvPr id="82" name="组合 81">
              <a:extLst>
                <a:ext uri="{FF2B5EF4-FFF2-40B4-BE49-F238E27FC236}">
                  <a16:creationId xmlns:a16="http://schemas.microsoft.com/office/drawing/2014/main" id="{D46F8594-3CD4-45D9-B0E0-6860C1C2410C}"/>
                </a:ext>
              </a:extLst>
            </p:cNvPr>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4" name="同心圆 42">
                <a:extLst>
                  <a:ext uri="{FF2B5EF4-FFF2-40B4-BE49-F238E27FC236}">
                    <a16:creationId xmlns:a16="http://schemas.microsoft.com/office/drawing/2014/main" id="{AAB40E71-AEE6-4B51-8B8E-1E6AD3A00DC7}"/>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85" name="椭圆 84">
                <a:extLst>
                  <a:ext uri="{FF2B5EF4-FFF2-40B4-BE49-F238E27FC236}">
                    <a16:creationId xmlns:a16="http://schemas.microsoft.com/office/drawing/2014/main" id="{41C12300-2589-4614-9F75-7B60DD74F4F7}"/>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83" name="椭圆 82">
              <a:extLst>
                <a:ext uri="{FF2B5EF4-FFF2-40B4-BE49-F238E27FC236}">
                  <a16:creationId xmlns:a16="http://schemas.microsoft.com/office/drawing/2014/main" id="{A31E5361-268C-4CC2-AAA7-2603F7452A47}"/>
                </a:ext>
              </a:extLst>
            </p:cNvPr>
            <p:cNvSpPr/>
            <p:nvPr/>
          </p:nvSpPr>
          <p:spPr>
            <a:xfrm>
              <a:off x="3983164" y="2466913"/>
              <a:ext cx="1185736" cy="1185736"/>
            </a:xfrm>
            <a:prstGeom prst="ellipse">
              <a:avLst/>
            </a:prstGeom>
            <a:solidFill>
              <a:schemeClr val="accent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矩形 3">
            <a:extLst>
              <a:ext uri="{FF2B5EF4-FFF2-40B4-BE49-F238E27FC236}">
                <a16:creationId xmlns:a16="http://schemas.microsoft.com/office/drawing/2014/main" id="{A2FD3DEA-A21B-453E-9829-73D225E050D3}"/>
              </a:ext>
            </a:extLst>
          </p:cNvPr>
          <p:cNvSpPr>
            <a:spLocks noChangeArrowheads="1"/>
          </p:cNvSpPr>
          <p:nvPr/>
        </p:nvSpPr>
        <p:spPr bwMode="auto">
          <a:xfrm>
            <a:off x="4864801" y="3906430"/>
            <a:ext cx="52322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zh-CN" altLang="en-US" sz="15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完成</a:t>
            </a:r>
          </a:p>
        </p:txBody>
      </p:sp>
      <p:grpSp>
        <p:nvGrpSpPr>
          <p:cNvPr id="87" name="组合 86">
            <a:extLst>
              <a:ext uri="{FF2B5EF4-FFF2-40B4-BE49-F238E27FC236}">
                <a16:creationId xmlns:a16="http://schemas.microsoft.com/office/drawing/2014/main" id="{4035CE22-8E96-4BF3-A5FC-EEA73C5B6649}"/>
              </a:ext>
            </a:extLst>
          </p:cNvPr>
          <p:cNvGrpSpPr/>
          <p:nvPr/>
        </p:nvGrpSpPr>
        <p:grpSpPr>
          <a:xfrm>
            <a:off x="4175257" y="3851476"/>
            <a:ext cx="316718" cy="302754"/>
            <a:chOff x="3294063" y="754063"/>
            <a:chExt cx="5600701" cy="5353051"/>
          </a:xfrm>
          <a:solidFill>
            <a:schemeClr val="bg1"/>
          </a:solidFill>
        </p:grpSpPr>
        <p:sp>
          <p:nvSpPr>
            <p:cNvPr id="88" name="Freeform 458">
              <a:extLst>
                <a:ext uri="{FF2B5EF4-FFF2-40B4-BE49-F238E27FC236}">
                  <a16:creationId xmlns:a16="http://schemas.microsoft.com/office/drawing/2014/main" id="{9C92E5EC-BCB2-4BC3-BB1E-9E45949F6D9C}"/>
                </a:ext>
              </a:extLst>
            </p:cNvPr>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eaLnBrk="1" fontAlgn="auto" hangingPunct="1">
                <a:spcBef>
                  <a:spcPts val="0"/>
                </a:spcBef>
                <a:spcAft>
                  <a:spcPts val="0"/>
                </a:spcAft>
              </a:pPr>
              <a:endParaRPr lang="zh-CN" altLang="en-US" sz="1400">
                <a:solidFill>
                  <a:prstClr val="black"/>
                </a:solidFill>
                <a:latin typeface="Calibri" panose="020F0502020204030204"/>
                <a:ea typeface="宋体" panose="02010600030101010101" pitchFamily="2" charset="-122"/>
              </a:endParaRPr>
            </a:p>
          </p:txBody>
        </p:sp>
        <p:sp>
          <p:nvSpPr>
            <p:cNvPr id="89" name="Freeform 459">
              <a:extLst>
                <a:ext uri="{FF2B5EF4-FFF2-40B4-BE49-F238E27FC236}">
                  <a16:creationId xmlns:a16="http://schemas.microsoft.com/office/drawing/2014/main" id="{3801057A-3AC9-46B4-AFC1-237F4EBCD3CC}"/>
                </a:ext>
              </a:extLst>
            </p:cNvPr>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eaLnBrk="1" fontAlgn="auto" hangingPunct="1">
                <a:spcBef>
                  <a:spcPts val="0"/>
                </a:spcBef>
                <a:spcAft>
                  <a:spcPts val="0"/>
                </a:spcAft>
              </a:pPr>
              <a:endParaRPr lang="zh-CN" altLang="en-US" sz="1400">
                <a:solidFill>
                  <a:prstClr val="black"/>
                </a:solidFill>
                <a:latin typeface="Calibri" panose="020F0502020204030204"/>
                <a:ea typeface="宋体" panose="02010600030101010101" pitchFamily="2" charset="-122"/>
              </a:endParaRPr>
            </a:p>
          </p:txBody>
        </p:sp>
        <p:sp>
          <p:nvSpPr>
            <p:cNvPr id="90" name="Freeform 460">
              <a:extLst>
                <a:ext uri="{FF2B5EF4-FFF2-40B4-BE49-F238E27FC236}">
                  <a16:creationId xmlns:a16="http://schemas.microsoft.com/office/drawing/2014/main" id="{9A145752-99C1-47E2-84B3-77CB620B7640}"/>
                </a:ext>
              </a:extLst>
            </p:cNvPr>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eaLnBrk="1" fontAlgn="auto" hangingPunct="1">
                <a:spcBef>
                  <a:spcPts val="0"/>
                </a:spcBef>
                <a:spcAft>
                  <a:spcPts val="0"/>
                </a:spcAft>
              </a:pPr>
              <a:endParaRPr lang="zh-CN" altLang="en-US" sz="1400">
                <a:solidFill>
                  <a:prstClr val="black"/>
                </a:solidFill>
                <a:latin typeface="Calibri" panose="020F0502020204030204"/>
                <a:ea typeface="宋体" panose="02010600030101010101" pitchFamily="2" charset="-122"/>
              </a:endParaRPr>
            </a:p>
          </p:txBody>
        </p:sp>
        <p:sp>
          <p:nvSpPr>
            <p:cNvPr id="91" name="Freeform 461">
              <a:extLst>
                <a:ext uri="{FF2B5EF4-FFF2-40B4-BE49-F238E27FC236}">
                  <a16:creationId xmlns:a16="http://schemas.microsoft.com/office/drawing/2014/main" id="{2BDA7ADE-057B-4F80-B88E-C383DD846F4F}"/>
                </a:ext>
              </a:extLst>
            </p:cNvPr>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eaLnBrk="1" fontAlgn="auto" hangingPunct="1">
                <a:spcBef>
                  <a:spcPts val="0"/>
                </a:spcBef>
                <a:spcAft>
                  <a:spcPts val="0"/>
                </a:spcAft>
              </a:pPr>
              <a:endParaRPr lang="zh-CN" altLang="en-US" sz="1400">
                <a:solidFill>
                  <a:prstClr val="black"/>
                </a:solidFill>
                <a:latin typeface="Calibri" panose="020F0502020204030204"/>
                <a:ea typeface="宋体" panose="02010600030101010101" pitchFamily="2" charset="-122"/>
              </a:endParaRPr>
            </a:p>
          </p:txBody>
        </p:sp>
        <p:sp>
          <p:nvSpPr>
            <p:cNvPr id="92" name="Freeform 462">
              <a:extLst>
                <a:ext uri="{FF2B5EF4-FFF2-40B4-BE49-F238E27FC236}">
                  <a16:creationId xmlns:a16="http://schemas.microsoft.com/office/drawing/2014/main" id="{FB7E5D3F-13F8-4BD9-81A6-F6EFC32BAE5D}"/>
                </a:ext>
              </a:extLst>
            </p:cNvPr>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eaLnBrk="1" fontAlgn="auto" hangingPunct="1">
                <a:spcBef>
                  <a:spcPts val="0"/>
                </a:spcBef>
                <a:spcAft>
                  <a:spcPts val="0"/>
                </a:spcAft>
              </a:pPr>
              <a:endParaRPr lang="zh-CN" altLang="en-US" sz="1400">
                <a:solidFill>
                  <a:prstClr val="black"/>
                </a:solidFill>
                <a:latin typeface="Calibri" panose="020F0502020204030204"/>
                <a:ea typeface="宋体" panose="02010600030101010101" pitchFamily="2" charset="-122"/>
              </a:endParaRPr>
            </a:p>
          </p:txBody>
        </p:sp>
        <p:sp>
          <p:nvSpPr>
            <p:cNvPr id="93" name="Freeform 463">
              <a:extLst>
                <a:ext uri="{FF2B5EF4-FFF2-40B4-BE49-F238E27FC236}">
                  <a16:creationId xmlns:a16="http://schemas.microsoft.com/office/drawing/2014/main" id="{AA720AE6-452C-47F9-B87A-213BE8842BC2}"/>
                </a:ext>
              </a:extLst>
            </p:cNvPr>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eaLnBrk="1" fontAlgn="auto" hangingPunct="1">
                <a:spcBef>
                  <a:spcPts val="0"/>
                </a:spcBef>
                <a:spcAft>
                  <a:spcPts val="0"/>
                </a:spcAft>
              </a:pPr>
              <a:endParaRPr lang="zh-CN" altLang="en-US" sz="1400">
                <a:solidFill>
                  <a:prstClr val="black"/>
                </a:solidFill>
                <a:latin typeface="Calibri" panose="020F0502020204030204"/>
                <a:ea typeface="宋体" panose="02010600030101010101" pitchFamily="2" charset="-122"/>
              </a:endParaRPr>
            </a:p>
          </p:txBody>
        </p:sp>
        <p:sp>
          <p:nvSpPr>
            <p:cNvPr id="94" name="Freeform 464">
              <a:extLst>
                <a:ext uri="{FF2B5EF4-FFF2-40B4-BE49-F238E27FC236}">
                  <a16:creationId xmlns:a16="http://schemas.microsoft.com/office/drawing/2014/main" id="{A1913B3A-3CE9-4186-AAF2-DAB0EDA69BE4}"/>
                </a:ext>
              </a:extLst>
            </p:cNvPr>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eaLnBrk="1" fontAlgn="auto" hangingPunct="1">
                <a:spcBef>
                  <a:spcPts val="0"/>
                </a:spcBef>
                <a:spcAft>
                  <a:spcPts val="0"/>
                </a:spcAft>
              </a:pPr>
              <a:endParaRPr lang="zh-CN" altLang="en-US" sz="1400">
                <a:solidFill>
                  <a:prstClr val="black"/>
                </a:solidFill>
                <a:latin typeface="Calibri" panose="020F0502020204030204"/>
                <a:ea typeface="宋体" panose="02010600030101010101" pitchFamily="2" charset="-122"/>
              </a:endParaRPr>
            </a:p>
          </p:txBody>
        </p:sp>
        <p:sp>
          <p:nvSpPr>
            <p:cNvPr id="95" name="Freeform 465">
              <a:extLst>
                <a:ext uri="{FF2B5EF4-FFF2-40B4-BE49-F238E27FC236}">
                  <a16:creationId xmlns:a16="http://schemas.microsoft.com/office/drawing/2014/main" id="{627C1DFF-087C-461E-B068-1D9C64B33106}"/>
                </a:ext>
              </a:extLst>
            </p:cNvPr>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eaLnBrk="1" fontAlgn="auto" hangingPunct="1">
                <a:spcBef>
                  <a:spcPts val="0"/>
                </a:spcBef>
                <a:spcAft>
                  <a:spcPts val="0"/>
                </a:spcAft>
              </a:pPr>
              <a:endParaRPr lang="zh-CN" altLang="en-US" sz="1400">
                <a:solidFill>
                  <a:prstClr val="black"/>
                </a:solidFill>
                <a:latin typeface="Calibri" panose="020F0502020204030204"/>
                <a:ea typeface="宋体" panose="02010600030101010101" pitchFamily="2" charset="-122"/>
              </a:endParaRPr>
            </a:p>
          </p:txBody>
        </p:sp>
        <p:sp>
          <p:nvSpPr>
            <p:cNvPr id="96" name="Freeform 466">
              <a:extLst>
                <a:ext uri="{FF2B5EF4-FFF2-40B4-BE49-F238E27FC236}">
                  <a16:creationId xmlns:a16="http://schemas.microsoft.com/office/drawing/2014/main" id="{A8266ADC-9822-4412-BF87-A8A6F770A4E8}"/>
                </a:ext>
              </a:extLst>
            </p:cNvPr>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eaLnBrk="1" fontAlgn="auto" hangingPunct="1">
                <a:spcBef>
                  <a:spcPts val="0"/>
                </a:spcBef>
                <a:spcAft>
                  <a:spcPts val="0"/>
                </a:spcAft>
              </a:pPr>
              <a:endParaRPr lang="zh-CN" altLang="en-US" sz="1400">
                <a:solidFill>
                  <a:prstClr val="black"/>
                </a:solidFill>
                <a:latin typeface="Calibri" panose="020F0502020204030204"/>
                <a:ea typeface="宋体" panose="02010600030101010101" pitchFamily="2" charset="-122"/>
              </a:endParaRPr>
            </a:p>
          </p:txBody>
        </p:sp>
        <p:sp>
          <p:nvSpPr>
            <p:cNvPr id="97" name="Freeform 467">
              <a:extLst>
                <a:ext uri="{FF2B5EF4-FFF2-40B4-BE49-F238E27FC236}">
                  <a16:creationId xmlns:a16="http://schemas.microsoft.com/office/drawing/2014/main" id="{4BB4F168-27B7-49F2-87C8-5B775622EED4}"/>
                </a:ext>
              </a:extLst>
            </p:cNvPr>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eaLnBrk="1" fontAlgn="auto" hangingPunct="1">
                <a:spcBef>
                  <a:spcPts val="0"/>
                </a:spcBef>
                <a:spcAft>
                  <a:spcPts val="0"/>
                </a:spcAft>
              </a:pPr>
              <a:endParaRPr lang="zh-CN" altLang="en-US" sz="1400">
                <a:solidFill>
                  <a:prstClr val="black"/>
                </a:solidFill>
                <a:latin typeface="Calibri" panose="020F0502020204030204"/>
                <a:ea typeface="宋体" panose="02010600030101010101" pitchFamily="2" charset="-122"/>
              </a:endParaRPr>
            </a:p>
          </p:txBody>
        </p:sp>
        <p:sp>
          <p:nvSpPr>
            <p:cNvPr id="98" name="Freeform 468">
              <a:extLst>
                <a:ext uri="{FF2B5EF4-FFF2-40B4-BE49-F238E27FC236}">
                  <a16:creationId xmlns:a16="http://schemas.microsoft.com/office/drawing/2014/main" id="{7E531119-6A2E-4D38-B1AD-8B0013AA650C}"/>
                </a:ext>
              </a:extLst>
            </p:cNvPr>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165" eaLnBrk="1" fontAlgn="auto" hangingPunct="1">
                <a:spcBef>
                  <a:spcPts val="0"/>
                </a:spcBef>
                <a:spcAft>
                  <a:spcPts val="0"/>
                </a:spcAft>
              </a:pPr>
              <a:endParaRPr lang="zh-CN" altLang="en-US" sz="1400">
                <a:solidFill>
                  <a:prstClr val="black"/>
                </a:solidFill>
                <a:latin typeface="Calibri" panose="020F0502020204030204"/>
                <a:ea typeface="宋体" panose="02010600030101010101" pitchFamily="2" charset="-122"/>
              </a:endParaRPr>
            </a:p>
          </p:txBody>
        </p:sp>
      </p:grpSp>
    </p:spTree>
    <p:extLst>
      <p:ext uri="{BB962C8B-B14F-4D97-AF65-F5344CB8AC3E}">
        <p14:creationId xmlns:p14="http://schemas.microsoft.com/office/powerpoint/2010/main" val="2531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 presetClass="entr" presetSubtype="3" accel="61000" fill="hold" nodeType="withEffect" p14:presetBounceEnd="58000">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14:bounceEnd="58000">
                                          <p:cBhvr additive="base">
                                            <p:cTn id="10" dur="1000" fill="hold"/>
                                            <p:tgtEl>
                                              <p:spTgt spid="8"/>
                                            </p:tgtEl>
                                            <p:attrNameLst>
                                              <p:attrName>ppt_x</p:attrName>
                                            </p:attrNameLst>
                                          </p:cBhvr>
                                          <p:tavLst>
                                            <p:tav tm="0">
                                              <p:val>
                                                <p:strVal val="1+#ppt_w/2"/>
                                              </p:val>
                                            </p:tav>
                                            <p:tav tm="100000">
                                              <p:val>
                                                <p:strVal val="#ppt_x"/>
                                              </p:val>
                                            </p:tav>
                                          </p:tavLst>
                                        </p:anim>
                                        <p:anim calcmode="lin" valueType="num" p14:bounceEnd="58000">
                                          <p:cBhvr additive="base">
                                            <p:cTn id="11" dur="1000" fill="hold"/>
                                            <p:tgtEl>
                                              <p:spTgt spid="8"/>
                                            </p:tgtEl>
                                            <p:attrNameLst>
                                              <p:attrName>ppt_y</p:attrName>
                                            </p:attrNameLst>
                                          </p:cBhvr>
                                          <p:tavLst>
                                            <p:tav tm="0">
                                              <p:val>
                                                <p:strVal val="0-#ppt_h/2"/>
                                              </p:val>
                                            </p:tav>
                                            <p:tav tm="100000">
                                              <p:val>
                                                <p:strVal val="#ppt_y"/>
                                              </p:val>
                                            </p:tav>
                                          </p:tavLst>
                                        </p:anim>
                                      </p:childTnLst>
                                    </p:cTn>
                                  </p:par>
                                  <p:par>
                                    <p:cTn id="12" presetID="2" presetClass="entr" presetSubtype="3" accel="61000" fill="hold" nodeType="withEffect" p14:presetBounceEnd="58000">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14:bounceEnd="58000">
                                          <p:cBhvr additive="base">
                                            <p:cTn id="14" dur="1000" fill="hold"/>
                                            <p:tgtEl>
                                              <p:spTgt spid="18"/>
                                            </p:tgtEl>
                                            <p:attrNameLst>
                                              <p:attrName>ppt_x</p:attrName>
                                            </p:attrNameLst>
                                          </p:cBhvr>
                                          <p:tavLst>
                                            <p:tav tm="0">
                                              <p:val>
                                                <p:strVal val="1+#ppt_w/2"/>
                                              </p:val>
                                            </p:tav>
                                            <p:tav tm="100000">
                                              <p:val>
                                                <p:strVal val="#ppt_x"/>
                                              </p:val>
                                            </p:tav>
                                          </p:tavLst>
                                        </p:anim>
                                        <p:anim calcmode="lin" valueType="num" p14:bounceEnd="58000">
                                          <p:cBhvr additive="base">
                                            <p:cTn id="15" dur="1000" fill="hold"/>
                                            <p:tgtEl>
                                              <p:spTgt spid="18"/>
                                            </p:tgtEl>
                                            <p:attrNameLst>
                                              <p:attrName>ppt_y</p:attrName>
                                            </p:attrNameLst>
                                          </p:cBhvr>
                                          <p:tavLst>
                                            <p:tav tm="0">
                                              <p:val>
                                                <p:strVal val="0-#ppt_h/2"/>
                                              </p:val>
                                            </p:tav>
                                            <p:tav tm="100000">
                                              <p:val>
                                                <p:strVal val="#ppt_y"/>
                                              </p:val>
                                            </p:tav>
                                          </p:tavLst>
                                        </p:anim>
                                      </p:childTnLst>
                                    </p:cTn>
                                  </p:par>
                                  <p:par>
                                    <p:cTn id="16" presetID="2" presetClass="entr" presetSubtype="12" accel="61000" fill="hold" nodeType="withEffect" p14:presetBounceEnd="58000">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14:bounceEnd="58000">
                                          <p:cBhvr additive="base">
                                            <p:cTn id="18" dur="1000" fill="hold"/>
                                            <p:tgtEl>
                                              <p:spTgt spid="23"/>
                                            </p:tgtEl>
                                            <p:attrNameLst>
                                              <p:attrName>ppt_x</p:attrName>
                                            </p:attrNameLst>
                                          </p:cBhvr>
                                          <p:tavLst>
                                            <p:tav tm="0">
                                              <p:val>
                                                <p:strVal val="0-#ppt_w/2"/>
                                              </p:val>
                                            </p:tav>
                                            <p:tav tm="100000">
                                              <p:val>
                                                <p:strVal val="#ppt_x"/>
                                              </p:val>
                                            </p:tav>
                                          </p:tavLst>
                                        </p:anim>
                                        <p:anim calcmode="lin" valueType="num" p14:bounceEnd="58000">
                                          <p:cBhvr additive="base">
                                            <p:cTn id="19" dur="100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3" accel="61000" fill="hold" nodeType="withEffect" p14:presetBounceEnd="58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58000">
                                          <p:cBhvr additive="base">
                                            <p:cTn id="22" dur="1000" fill="hold"/>
                                            <p:tgtEl>
                                              <p:spTgt spid="28"/>
                                            </p:tgtEl>
                                            <p:attrNameLst>
                                              <p:attrName>ppt_x</p:attrName>
                                            </p:attrNameLst>
                                          </p:cBhvr>
                                          <p:tavLst>
                                            <p:tav tm="0">
                                              <p:val>
                                                <p:strVal val="1+#ppt_w/2"/>
                                              </p:val>
                                            </p:tav>
                                            <p:tav tm="100000">
                                              <p:val>
                                                <p:strVal val="#ppt_x"/>
                                              </p:val>
                                            </p:tav>
                                          </p:tavLst>
                                        </p:anim>
                                        <p:anim calcmode="lin" valueType="num" p14:bounceEnd="58000">
                                          <p:cBhvr additive="base">
                                            <p:cTn id="23" dur="1000" fill="hold"/>
                                            <p:tgtEl>
                                              <p:spTgt spid="28"/>
                                            </p:tgtEl>
                                            <p:attrNameLst>
                                              <p:attrName>ppt_y</p:attrName>
                                            </p:attrNameLst>
                                          </p:cBhvr>
                                          <p:tavLst>
                                            <p:tav tm="0">
                                              <p:val>
                                                <p:strVal val="0-#ppt_h/2"/>
                                              </p:val>
                                            </p:tav>
                                            <p:tav tm="100000">
                                              <p:val>
                                                <p:strVal val="#ppt_y"/>
                                              </p:val>
                                            </p:tav>
                                          </p:tavLst>
                                        </p:anim>
                                      </p:childTnLst>
                                    </p:cTn>
                                  </p:par>
                                  <p:par>
                                    <p:cTn id="24" presetID="2" presetClass="entr" presetSubtype="12" accel="61000" fill="hold" nodeType="withEffect" p14:presetBounceEnd="58000">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14:bounceEnd="58000">
                                          <p:cBhvr additive="base">
                                            <p:cTn id="26" dur="1000" fill="hold"/>
                                            <p:tgtEl>
                                              <p:spTgt spid="13"/>
                                            </p:tgtEl>
                                            <p:attrNameLst>
                                              <p:attrName>ppt_x</p:attrName>
                                            </p:attrNameLst>
                                          </p:cBhvr>
                                          <p:tavLst>
                                            <p:tav tm="0">
                                              <p:val>
                                                <p:strVal val="0-#ppt_w/2"/>
                                              </p:val>
                                            </p:tav>
                                            <p:tav tm="100000">
                                              <p:val>
                                                <p:strVal val="#ppt_x"/>
                                              </p:val>
                                            </p:tav>
                                          </p:tavLst>
                                        </p:anim>
                                        <p:anim calcmode="lin" valueType="num" p14:bounceEnd="58000">
                                          <p:cBhvr additive="base">
                                            <p:cTn id="27" dur="1000" fill="hold"/>
                                            <p:tgtEl>
                                              <p:spTgt spid="13"/>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750"/>
                                            <p:tgtEl>
                                              <p:spTgt spid="38"/>
                                            </p:tgtEl>
                                          </p:cBhvr>
                                        </p:animEffect>
                                      </p:childTnLst>
                                    </p:cTn>
                                  </p:par>
                                </p:childTnLst>
                              </p:cTn>
                            </p:par>
                            <p:par>
                              <p:cTn id="35" fill="hold">
                                <p:stCondLst>
                                  <p:cond delay="1750"/>
                                </p:stCondLst>
                                <p:childTnLst>
                                  <p:par>
                                    <p:cTn id="36" presetID="22" presetClass="entr" presetSubtype="8"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left)">
                                          <p:cBhvr>
                                            <p:cTn id="38" dur="500"/>
                                            <p:tgtEl>
                                              <p:spTgt spid="39"/>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750"/>
                                            <p:tgtEl>
                                              <p:spTgt spid="40"/>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right)">
                                          <p:cBhvr>
                                            <p:cTn id="48" dur="750"/>
                                            <p:tgtEl>
                                              <p:spTgt spid="43"/>
                                            </p:tgtEl>
                                          </p:cBhvr>
                                        </p:animEffect>
                                      </p:childTnLst>
                                    </p:cTn>
                                  </p:par>
                                </p:childTnLst>
                              </p:cTn>
                            </p:par>
                            <p:par>
                              <p:cTn id="49" fill="hold">
                                <p:stCondLst>
                                  <p:cond delay="3250"/>
                                </p:stCondLst>
                                <p:childTnLst>
                                  <p:par>
                                    <p:cTn id="50" presetID="22" presetClass="entr" presetSubtype="8"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left)">
                                          <p:cBhvr>
                                            <p:cTn id="52" dur="500"/>
                                            <p:tgtEl>
                                              <p:spTgt spid="47"/>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750"/>
                                            <p:tgtEl>
                                              <p:spTgt spid="48"/>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left)">
                                          <p:cBhvr>
                                            <p:cTn id="59" dur="500"/>
                                            <p:tgtEl>
                                              <p:spTgt spid="61"/>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wipe(right)">
                                          <p:cBhvr>
                                            <p:cTn id="62" dur="750"/>
                                            <p:tgtEl>
                                              <p:spTgt spid="62"/>
                                            </p:tgtEl>
                                          </p:cBhvr>
                                        </p:animEffect>
                                      </p:childTnLst>
                                    </p:cTn>
                                  </p:par>
                                </p:childTnLst>
                              </p:cTn>
                            </p:par>
                            <p:par>
                              <p:cTn id="63" fill="hold">
                                <p:stCondLst>
                                  <p:cond delay="4750"/>
                                </p:stCondLst>
                                <p:childTnLst>
                                  <p:par>
                                    <p:cTn id="64" presetID="31" presetClass="entr" presetSubtype="0" fill="hold" nodeType="afterEffect">
                                      <p:stCondLst>
                                        <p:cond delay="0"/>
                                      </p:stCondLst>
                                      <p:childTnLst>
                                        <p:set>
                                          <p:cBhvr>
                                            <p:cTn id="65" dur="1" fill="hold">
                                              <p:stCondLst>
                                                <p:cond delay="0"/>
                                              </p:stCondLst>
                                            </p:cTn>
                                            <p:tgtEl>
                                              <p:spTgt spid="77"/>
                                            </p:tgtEl>
                                            <p:attrNameLst>
                                              <p:attrName>style.visibility</p:attrName>
                                            </p:attrNameLst>
                                          </p:cBhvr>
                                          <p:to>
                                            <p:strVal val="visible"/>
                                          </p:to>
                                        </p:set>
                                        <p:anim calcmode="lin" valueType="num">
                                          <p:cBhvr>
                                            <p:cTn id="66" dur="500" fill="hold"/>
                                            <p:tgtEl>
                                              <p:spTgt spid="77"/>
                                            </p:tgtEl>
                                            <p:attrNameLst>
                                              <p:attrName>ppt_w</p:attrName>
                                            </p:attrNameLst>
                                          </p:cBhvr>
                                          <p:tavLst>
                                            <p:tav tm="0">
                                              <p:val>
                                                <p:fltVal val="0"/>
                                              </p:val>
                                            </p:tav>
                                            <p:tav tm="100000">
                                              <p:val>
                                                <p:strVal val="#ppt_w"/>
                                              </p:val>
                                            </p:tav>
                                          </p:tavLst>
                                        </p:anim>
                                        <p:anim calcmode="lin" valueType="num">
                                          <p:cBhvr>
                                            <p:cTn id="67" dur="500" fill="hold"/>
                                            <p:tgtEl>
                                              <p:spTgt spid="77"/>
                                            </p:tgtEl>
                                            <p:attrNameLst>
                                              <p:attrName>ppt_h</p:attrName>
                                            </p:attrNameLst>
                                          </p:cBhvr>
                                          <p:tavLst>
                                            <p:tav tm="0">
                                              <p:val>
                                                <p:fltVal val="0"/>
                                              </p:val>
                                            </p:tav>
                                            <p:tav tm="100000">
                                              <p:val>
                                                <p:strVal val="#ppt_h"/>
                                              </p:val>
                                            </p:tav>
                                          </p:tavLst>
                                        </p:anim>
                                        <p:anim calcmode="lin" valueType="num">
                                          <p:cBhvr>
                                            <p:cTn id="68" dur="500" fill="hold"/>
                                            <p:tgtEl>
                                              <p:spTgt spid="77"/>
                                            </p:tgtEl>
                                            <p:attrNameLst>
                                              <p:attrName>style.rotation</p:attrName>
                                            </p:attrNameLst>
                                          </p:cBhvr>
                                          <p:tavLst>
                                            <p:tav tm="0">
                                              <p:val>
                                                <p:fltVal val="90"/>
                                              </p:val>
                                            </p:tav>
                                            <p:tav tm="100000">
                                              <p:val>
                                                <p:fltVal val="0"/>
                                              </p:val>
                                            </p:tav>
                                          </p:tavLst>
                                        </p:anim>
                                        <p:animEffect transition="in" filter="fade">
                                          <p:cBhvr>
                                            <p:cTn id="69" dur="500"/>
                                            <p:tgtEl>
                                              <p:spTgt spid="77"/>
                                            </p:tgtEl>
                                          </p:cBhvr>
                                        </p:animEffect>
                                      </p:childTnLst>
                                    </p:cTn>
                                  </p:par>
                                </p:childTnLst>
                              </p:cTn>
                            </p:par>
                            <p:par>
                              <p:cTn id="70" fill="hold">
                                <p:stCondLst>
                                  <p:cond delay="5250"/>
                                </p:stCondLst>
                                <p:childTnLst>
                                  <p:par>
                                    <p:cTn id="71" presetID="10" presetClass="entr" presetSubtype="0" fill="hold" grpId="0" nodeType="after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fade">
                                          <p:cBhvr>
                                            <p:cTn id="73" dur="500"/>
                                            <p:tgtEl>
                                              <p:spTgt spid="80"/>
                                            </p:tgtEl>
                                          </p:cBhvr>
                                        </p:animEffect>
                                      </p:childTnLst>
                                    </p:cTn>
                                  </p:par>
                                  <p:par>
                                    <p:cTn id="74" presetID="2" presetClass="entr" presetSubtype="12" accel="61000" fill="hold" nodeType="withEffect" p14:presetBounceEnd="58000">
                                      <p:stCondLst>
                                        <p:cond delay="50"/>
                                      </p:stCondLst>
                                      <p:childTnLst>
                                        <p:set>
                                          <p:cBhvr>
                                            <p:cTn id="75" dur="1" fill="hold">
                                              <p:stCondLst>
                                                <p:cond delay="0"/>
                                              </p:stCondLst>
                                            </p:cTn>
                                            <p:tgtEl>
                                              <p:spTgt spid="81"/>
                                            </p:tgtEl>
                                            <p:attrNameLst>
                                              <p:attrName>style.visibility</p:attrName>
                                            </p:attrNameLst>
                                          </p:cBhvr>
                                          <p:to>
                                            <p:strVal val="visible"/>
                                          </p:to>
                                        </p:set>
                                        <p:anim calcmode="lin" valueType="num" p14:bounceEnd="58000">
                                          <p:cBhvr additive="base">
                                            <p:cTn id="76" dur="500" fill="hold"/>
                                            <p:tgtEl>
                                              <p:spTgt spid="81"/>
                                            </p:tgtEl>
                                            <p:attrNameLst>
                                              <p:attrName>ppt_x</p:attrName>
                                            </p:attrNameLst>
                                          </p:cBhvr>
                                          <p:tavLst>
                                            <p:tav tm="0">
                                              <p:val>
                                                <p:strVal val="0-#ppt_w/2"/>
                                              </p:val>
                                            </p:tav>
                                            <p:tav tm="100000">
                                              <p:val>
                                                <p:strVal val="#ppt_x"/>
                                              </p:val>
                                            </p:tav>
                                          </p:tavLst>
                                        </p:anim>
                                        <p:anim calcmode="lin" valueType="num" p14:bounceEnd="58000">
                                          <p:cBhvr additive="base">
                                            <p:cTn id="77" dur="500" fill="hold"/>
                                            <p:tgtEl>
                                              <p:spTgt spid="81"/>
                                            </p:tgtEl>
                                            <p:attrNameLst>
                                              <p:attrName>ppt_y</p:attrName>
                                            </p:attrNameLst>
                                          </p:cBhvr>
                                          <p:tavLst>
                                            <p:tav tm="0">
                                              <p:val>
                                                <p:strVal val="1+#ppt_h/2"/>
                                              </p:val>
                                            </p:tav>
                                            <p:tav tm="100000">
                                              <p:val>
                                                <p:strVal val="#ppt_y"/>
                                              </p:val>
                                            </p:tav>
                                          </p:tavLst>
                                        </p:anim>
                                      </p:childTnLst>
                                    </p:cTn>
                                  </p:par>
                                </p:childTnLst>
                              </p:cTn>
                            </p:par>
                            <p:par>
                              <p:cTn id="78" fill="hold">
                                <p:stCondLst>
                                  <p:cond delay="5800"/>
                                </p:stCondLst>
                                <p:childTnLst>
                                  <p:par>
                                    <p:cTn id="79" presetID="31" presetClass="entr" presetSubtype="0" fill="hold" nodeType="afterEffect">
                                      <p:stCondLst>
                                        <p:cond delay="0"/>
                                      </p:stCondLst>
                                      <p:childTnLst>
                                        <p:set>
                                          <p:cBhvr>
                                            <p:cTn id="80" dur="1" fill="hold">
                                              <p:stCondLst>
                                                <p:cond delay="0"/>
                                              </p:stCondLst>
                                            </p:cTn>
                                            <p:tgtEl>
                                              <p:spTgt spid="87"/>
                                            </p:tgtEl>
                                            <p:attrNameLst>
                                              <p:attrName>style.visibility</p:attrName>
                                            </p:attrNameLst>
                                          </p:cBhvr>
                                          <p:to>
                                            <p:strVal val="visible"/>
                                          </p:to>
                                        </p:set>
                                        <p:anim calcmode="lin" valueType="num">
                                          <p:cBhvr>
                                            <p:cTn id="81" dur="500" fill="hold"/>
                                            <p:tgtEl>
                                              <p:spTgt spid="87"/>
                                            </p:tgtEl>
                                            <p:attrNameLst>
                                              <p:attrName>ppt_w</p:attrName>
                                            </p:attrNameLst>
                                          </p:cBhvr>
                                          <p:tavLst>
                                            <p:tav tm="0">
                                              <p:val>
                                                <p:fltVal val="0"/>
                                              </p:val>
                                            </p:tav>
                                            <p:tav tm="100000">
                                              <p:val>
                                                <p:strVal val="#ppt_w"/>
                                              </p:val>
                                            </p:tav>
                                          </p:tavLst>
                                        </p:anim>
                                        <p:anim calcmode="lin" valueType="num">
                                          <p:cBhvr>
                                            <p:cTn id="82" dur="500" fill="hold"/>
                                            <p:tgtEl>
                                              <p:spTgt spid="87"/>
                                            </p:tgtEl>
                                            <p:attrNameLst>
                                              <p:attrName>ppt_h</p:attrName>
                                            </p:attrNameLst>
                                          </p:cBhvr>
                                          <p:tavLst>
                                            <p:tav tm="0">
                                              <p:val>
                                                <p:fltVal val="0"/>
                                              </p:val>
                                            </p:tav>
                                            <p:tav tm="100000">
                                              <p:val>
                                                <p:strVal val="#ppt_h"/>
                                              </p:val>
                                            </p:tav>
                                          </p:tavLst>
                                        </p:anim>
                                        <p:anim calcmode="lin" valueType="num">
                                          <p:cBhvr>
                                            <p:cTn id="83" dur="500" fill="hold"/>
                                            <p:tgtEl>
                                              <p:spTgt spid="87"/>
                                            </p:tgtEl>
                                            <p:attrNameLst>
                                              <p:attrName>style.rotation</p:attrName>
                                            </p:attrNameLst>
                                          </p:cBhvr>
                                          <p:tavLst>
                                            <p:tav tm="0">
                                              <p:val>
                                                <p:fltVal val="90"/>
                                              </p:val>
                                            </p:tav>
                                            <p:tav tm="100000">
                                              <p:val>
                                                <p:fltVal val="0"/>
                                              </p:val>
                                            </p:tav>
                                          </p:tavLst>
                                        </p:anim>
                                        <p:animEffect transition="in" filter="fade">
                                          <p:cBhvr>
                                            <p:cTn id="84" dur="500"/>
                                            <p:tgtEl>
                                              <p:spTgt spid="87"/>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wipe(left)">
                                          <p:cBhvr>
                                            <p:cTn id="8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2" grpId="0"/>
          <p:bldP spid="43" grpId="0"/>
          <p:bldP spid="47" grpId="0"/>
          <p:bldP spid="48" grpId="0"/>
          <p:bldP spid="61" grpId="0"/>
          <p:bldP spid="62" grpId="0"/>
          <p:bldP spid="80" grpId="0"/>
          <p:bldP spid="8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 presetClass="entr" presetSubtype="3" accel="6100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1+#ppt_w/2"/>
                                              </p:val>
                                            </p:tav>
                                            <p:tav tm="100000">
                                              <p:val>
                                                <p:strVal val="#ppt_x"/>
                                              </p:val>
                                            </p:tav>
                                          </p:tavLst>
                                        </p:anim>
                                        <p:anim calcmode="lin" valueType="num">
                                          <p:cBhvr additive="base">
                                            <p:cTn id="11" dur="1000" fill="hold"/>
                                            <p:tgtEl>
                                              <p:spTgt spid="8"/>
                                            </p:tgtEl>
                                            <p:attrNameLst>
                                              <p:attrName>ppt_y</p:attrName>
                                            </p:attrNameLst>
                                          </p:cBhvr>
                                          <p:tavLst>
                                            <p:tav tm="0">
                                              <p:val>
                                                <p:strVal val="0-#ppt_h/2"/>
                                              </p:val>
                                            </p:tav>
                                            <p:tav tm="100000">
                                              <p:val>
                                                <p:strVal val="#ppt_y"/>
                                              </p:val>
                                            </p:tav>
                                          </p:tavLst>
                                        </p:anim>
                                      </p:childTnLst>
                                    </p:cTn>
                                  </p:par>
                                  <p:par>
                                    <p:cTn id="12" presetID="2" presetClass="entr" presetSubtype="3" accel="6100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1000" fill="hold"/>
                                            <p:tgtEl>
                                              <p:spTgt spid="18"/>
                                            </p:tgtEl>
                                            <p:attrNameLst>
                                              <p:attrName>ppt_x</p:attrName>
                                            </p:attrNameLst>
                                          </p:cBhvr>
                                          <p:tavLst>
                                            <p:tav tm="0">
                                              <p:val>
                                                <p:strVal val="1+#ppt_w/2"/>
                                              </p:val>
                                            </p:tav>
                                            <p:tav tm="100000">
                                              <p:val>
                                                <p:strVal val="#ppt_x"/>
                                              </p:val>
                                            </p:tav>
                                          </p:tavLst>
                                        </p:anim>
                                        <p:anim calcmode="lin" valueType="num">
                                          <p:cBhvr additive="base">
                                            <p:cTn id="15" dur="1000" fill="hold"/>
                                            <p:tgtEl>
                                              <p:spTgt spid="18"/>
                                            </p:tgtEl>
                                            <p:attrNameLst>
                                              <p:attrName>ppt_y</p:attrName>
                                            </p:attrNameLst>
                                          </p:cBhvr>
                                          <p:tavLst>
                                            <p:tav tm="0">
                                              <p:val>
                                                <p:strVal val="0-#ppt_h/2"/>
                                              </p:val>
                                            </p:tav>
                                            <p:tav tm="100000">
                                              <p:val>
                                                <p:strVal val="#ppt_y"/>
                                              </p:val>
                                            </p:tav>
                                          </p:tavLst>
                                        </p:anim>
                                      </p:childTnLst>
                                    </p:cTn>
                                  </p:par>
                                  <p:par>
                                    <p:cTn id="16" presetID="2" presetClass="entr" presetSubtype="12" accel="6100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1000" fill="hold"/>
                                            <p:tgtEl>
                                              <p:spTgt spid="23"/>
                                            </p:tgtEl>
                                            <p:attrNameLst>
                                              <p:attrName>ppt_x</p:attrName>
                                            </p:attrNameLst>
                                          </p:cBhvr>
                                          <p:tavLst>
                                            <p:tav tm="0">
                                              <p:val>
                                                <p:strVal val="0-#ppt_w/2"/>
                                              </p:val>
                                            </p:tav>
                                            <p:tav tm="100000">
                                              <p:val>
                                                <p:strVal val="#ppt_x"/>
                                              </p:val>
                                            </p:tav>
                                          </p:tavLst>
                                        </p:anim>
                                        <p:anim calcmode="lin" valueType="num">
                                          <p:cBhvr additive="base">
                                            <p:cTn id="19" dur="100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3" accel="6100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1000" fill="hold"/>
                                            <p:tgtEl>
                                              <p:spTgt spid="28"/>
                                            </p:tgtEl>
                                            <p:attrNameLst>
                                              <p:attrName>ppt_x</p:attrName>
                                            </p:attrNameLst>
                                          </p:cBhvr>
                                          <p:tavLst>
                                            <p:tav tm="0">
                                              <p:val>
                                                <p:strVal val="1+#ppt_w/2"/>
                                              </p:val>
                                            </p:tav>
                                            <p:tav tm="100000">
                                              <p:val>
                                                <p:strVal val="#ppt_x"/>
                                              </p:val>
                                            </p:tav>
                                          </p:tavLst>
                                        </p:anim>
                                        <p:anim calcmode="lin" valueType="num">
                                          <p:cBhvr additive="base">
                                            <p:cTn id="23" dur="1000" fill="hold"/>
                                            <p:tgtEl>
                                              <p:spTgt spid="28"/>
                                            </p:tgtEl>
                                            <p:attrNameLst>
                                              <p:attrName>ppt_y</p:attrName>
                                            </p:attrNameLst>
                                          </p:cBhvr>
                                          <p:tavLst>
                                            <p:tav tm="0">
                                              <p:val>
                                                <p:strVal val="0-#ppt_h/2"/>
                                              </p:val>
                                            </p:tav>
                                            <p:tav tm="100000">
                                              <p:val>
                                                <p:strVal val="#ppt_y"/>
                                              </p:val>
                                            </p:tav>
                                          </p:tavLst>
                                        </p:anim>
                                      </p:childTnLst>
                                    </p:cTn>
                                  </p:par>
                                  <p:par>
                                    <p:cTn id="24" presetID="2" presetClass="entr" presetSubtype="12" accel="6100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000" fill="hold"/>
                                            <p:tgtEl>
                                              <p:spTgt spid="13"/>
                                            </p:tgtEl>
                                            <p:attrNameLst>
                                              <p:attrName>ppt_x</p:attrName>
                                            </p:attrNameLst>
                                          </p:cBhvr>
                                          <p:tavLst>
                                            <p:tav tm="0">
                                              <p:val>
                                                <p:strVal val="0-#ppt_w/2"/>
                                              </p:val>
                                            </p:tav>
                                            <p:tav tm="100000">
                                              <p:val>
                                                <p:strVal val="#ppt_x"/>
                                              </p:val>
                                            </p:tav>
                                          </p:tavLst>
                                        </p:anim>
                                        <p:anim calcmode="lin" valueType="num">
                                          <p:cBhvr additive="base">
                                            <p:cTn id="27" dur="1000" fill="hold"/>
                                            <p:tgtEl>
                                              <p:spTgt spid="13"/>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750"/>
                                            <p:tgtEl>
                                              <p:spTgt spid="38"/>
                                            </p:tgtEl>
                                          </p:cBhvr>
                                        </p:animEffect>
                                      </p:childTnLst>
                                    </p:cTn>
                                  </p:par>
                                </p:childTnLst>
                              </p:cTn>
                            </p:par>
                            <p:par>
                              <p:cTn id="35" fill="hold">
                                <p:stCondLst>
                                  <p:cond delay="1750"/>
                                </p:stCondLst>
                                <p:childTnLst>
                                  <p:par>
                                    <p:cTn id="36" presetID="22" presetClass="entr" presetSubtype="8"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left)">
                                          <p:cBhvr>
                                            <p:cTn id="38" dur="500"/>
                                            <p:tgtEl>
                                              <p:spTgt spid="39"/>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750"/>
                                            <p:tgtEl>
                                              <p:spTgt spid="40"/>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right)">
                                          <p:cBhvr>
                                            <p:cTn id="48" dur="750"/>
                                            <p:tgtEl>
                                              <p:spTgt spid="43"/>
                                            </p:tgtEl>
                                          </p:cBhvr>
                                        </p:animEffect>
                                      </p:childTnLst>
                                    </p:cTn>
                                  </p:par>
                                </p:childTnLst>
                              </p:cTn>
                            </p:par>
                            <p:par>
                              <p:cTn id="49" fill="hold">
                                <p:stCondLst>
                                  <p:cond delay="3250"/>
                                </p:stCondLst>
                                <p:childTnLst>
                                  <p:par>
                                    <p:cTn id="50" presetID="22" presetClass="entr" presetSubtype="8"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left)">
                                          <p:cBhvr>
                                            <p:cTn id="52" dur="500"/>
                                            <p:tgtEl>
                                              <p:spTgt spid="47"/>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750"/>
                                            <p:tgtEl>
                                              <p:spTgt spid="48"/>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left)">
                                          <p:cBhvr>
                                            <p:cTn id="59" dur="500"/>
                                            <p:tgtEl>
                                              <p:spTgt spid="61"/>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wipe(right)">
                                          <p:cBhvr>
                                            <p:cTn id="62" dur="750"/>
                                            <p:tgtEl>
                                              <p:spTgt spid="62"/>
                                            </p:tgtEl>
                                          </p:cBhvr>
                                        </p:animEffect>
                                      </p:childTnLst>
                                    </p:cTn>
                                  </p:par>
                                </p:childTnLst>
                              </p:cTn>
                            </p:par>
                            <p:par>
                              <p:cTn id="63" fill="hold">
                                <p:stCondLst>
                                  <p:cond delay="4750"/>
                                </p:stCondLst>
                                <p:childTnLst>
                                  <p:par>
                                    <p:cTn id="64" presetID="31" presetClass="entr" presetSubtype="0" fill="hold" nodeType="afterEffect">
                                      <p:stCondLst>
                                        <p:cond delay="0"/>
                                      </p:stCondLst>
                                      <p:childTnLst>
                                        <p:set>
                                          <p:cBhvr>
                                            <p:cTn id="65" dur="1" fill="hold">
                                              <p:stCondLst>
                                                <p:cond delay="0"/>
                                              </p:stCondLst>
                                            </p:cTn>
                                            <p:tgtEl>
                                              <p:spTgt spid="77"/>
                                            </p:tgtEl>
                                            <p:attrNameLst>
                                              <p:attrName>style.visibility</p:attrName>
                                            </p:attrNameLst>
                                          </p:cBhvr>
                                          <p:to>
                                            <p:strVal val="visible"/>
                                          </p:to>
                                        </p:set>
                                        <p:anim calcmode="lin" valueType="num">
                                          <p:cBhvr>
                                            <p:cTn id="66" dur="500" fill="hold"/>
                                            <p:tgtEl>
                                              <p:spTgt spid="77"/>
                                            </p:tgtEl>
                                            <p:attrNameLst>
                                              <p:attrName>ppt_w</p:attrName>
                                            </p:attrNameLst>
                                          </p:cBhvr>
                                          <p:tavLst>
                                            <p:tav tm="0">
                                              <p:val>
                                                <p:fltVal val="0"/>
                                              </p:val>
                                            </p:tav>
                                            <p:tav tm="100000">
                                              <p:val>
                                                <p:strVal val="#ppt_w"/>
                                              </p:val>
                                            </p:tav>
                                          </p:tavLst>
                                        </p:anim>
                                        <p:anim calcmode="lin" valueType="num">
                                          <p:cBhvr>
                                            <p:cTn id="67" dur="500" fill="hold"/>
                                            <p:tgtEl>
                                              <p:spTgt spid="77"/>
                                            </p:tgtEl>
                                            <p:attrNameLst>
                                              <p:attrName>ppt_h</p:attrName>
                                            </p:attrNameLst>
                                          </p:cBhvr>
                                          <p:tavLst>
                                            <p:tav tm="0">
                                              <p:val>
                                                <p:fltVal val="0"/>
                                              </p:val>
                                            </p:tav>
                                            <p:tav tm="100000">
                                              <p:val>
                                                <p:strVal val="#ppt_h"/>
                                              </p:val>
                                            </p:tav>
                                          </p:tavLst>
                                        </p:anim>
                                        <p:anim calcmode="lin" valueType="num">
                                          <p:cBhvr>
                                            <p:cTn id="68" dur="500" fill="hold"/>
                                            <p:tgtEl>
                                              <p:spTgt spid="77"/>
                                            </p:tgtEl>
                                            <p:attrNameLst>
                                              <p:attrName>style.rotation</p:attrName>
                                            </p:attrNameLst>
                                          </p:cBhvr>
                                          <p:tavLst>
                                            <p:tav tm="0">
                                              <p:val>
                                                <p:fltVal val="90"/>
                                              </p:val>
                                            </p:tav>
                                            <p:tav tm="100000">
                                              <p:val>
                                                <p:fltVal val="0"/>
                                              </p:val>
                                            </p:tav>
                                          </p:tavLst>
                                        </p:anim>
                                        <p:animEffect transition="in" filter="fade">
                                          <p:cBhvr>
                                            <p:cTn id="69" dur="500"/>
                                            <p:tgtEl>
                                              <p:spTgt spid="77"/>
                                            </p:tgtEl>
                                          </p:cBhvr>
                                        </p:animEffect>
                                      </p:childTnLst>
                                    </p:cTn>
                                  </p:par>
                                </p:childTnLst>
                              </p:cTn>
                            </p:par>
                            <p:par>
                              <p:cTn id="70" fill="hold">
                                <p:stCondLst>
                                  <p:cond delay="5250"/>
                                </p:stCondLst>
                                <p:childTnLst>
                                  <p:par>
                                    <p:cTn id="71" presetID="10" presetClass="entr" presetSubtype="0" fill="hold" grpId="0" nodeType="after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fade">
                                          <p:cBhvr>
                                            <p:cTn id="73" dur="500"/>
                                            <p:tgtEl>
                                              <p:spTgt spid="80"/>
                                            </p:tgtEl>
                                          </p:cBhvr>
                                        </p:animEffect>
                                      </p:childTnLst>
                                    </p:cTn>
                                  </p:par>
                                  <p:par>
                                    <p:cTn id="74" presetID="2" presetClass="entr" presetSubtype="12" accel="61000" fill="hold" nodeType="withEffect">
                                      <p:stCondLst>
                                        <p:cond delay="50"/>
                                      </p:stCondLst>
                                      <p:childTnLst>
                                        <p:set>
                                          <p:cBhvr>
                                            <p:cTn id="75" dur="1" fill="hold">
                                              <p:stCondLst>
                                                <p:cond delay="0"/>
                                              </p:stCondLst>
                                            </p:cTn>
                                            <p:tgtEl>
                                              <p:spTgt spid="81"/>
                                            </p:tgtEl>
                                            <p:attrNameLst>
                                              <p:attrName>style.visibility</p:attrName>
                                            </p:attrNameLst>
                                          </p:cBhvr>
                                          <p:to>
                                            <p:strVal val="visible"/>
                                          </p:to>
                                        </p:set>
                                        <p:anim calcmode="lin" valueType="num">
                                          <p:cBhvr additive="base">
                                            <p:cTn id="76" dur="500" fill="hold"/>
                                            <p:tgtEl>
                                              <p:spTgt spid="81"/>
                                            </p:tgtEl>
                                            <p:attrNameLst>
                                              <p:attrName>ppt_x</p:attrName>
                                            </p:attrNameLst>
                                          </p:cBhvr>
                                          <p:tavLst>
                                            <p:tav tm="0">
                                              <p:val>
                                                <p:strVal val="0-#ppt_w/2"/>
                                              </p:val>
                                            </p:tav>
                                            <p:tav tm="100000">
                                              <p:val>
                                                <p:strVal val="#ppt_x"/>
                                              </p:val>
                                            </p:tav>
                                          </p:tavLst>
                                        </p:anim>
                                        <p:anim calcmode="lin" valueType="num">
                                          <p:cBhvr additive="base">
                                            <p:cTn id="77" dur="500" fill="hold"/>
                                            <p:tgtEl>
                                              <p:spTgt spid="81"/>
                                            </p:tgtEl>
                                            <p:attrNameLst>
                                              <p:attrName>ppt_y</p:attrName>
                                            </p:attrNameLst>
                                          </p:cBhvr>
                                          <p:tavLst>
                                            <p:tav tm="0">
                                              <p:val>
                                                <p:strVal val="1+#ppt_h/2"/>
                                              </p:val>
                                            </p:tav>
                                            <p:tav tm="100000">
                                              <p:val>
                                                <p:strVal val="#ppt_y"/>
                                              </p:val>
                                            </p:tav>
                                          </p:tavLst>
                                        </p:anim>
                                      </p:childTnLst>
                                    </p:cTn>
                                  </p:par>
                                </p:childTnLst>
                              </p:cTn>
                            </p:par>
                            <p:par>
                              <p:cTn id="78" fill="hold">
                                <p:stCondLst>
                                  <p:cond delay="5800"/>
                                </p:stCondLst>
                                <p:childTnLst>
                                  <p:par>
                                    <p:cTn id="79" presetID="31" presetClass="entr" presetSubtype="0" fill="hold" nodeType="afterEffect">
                                      <p:stCondLst>
                                        <p:cond delay="0"/>
                                      </p:stCondLst>
                                      <p:childTnLst>
                                        <p:set>
                                          <p:cBhvr>
                                            <p:cTn id="80" dur="1" fill="hold">
                                              <p:stCondLst>
                                                <p:cond delay="0"/>
                                              </p:stCondLst>
                                            </p:cTn>
                                            <p:tgtEl>
                                              <p:spTgt spid="87"/>
                                            </p:tgtEl>
                                            <p:attrNameLst>
                                              <p:attrName>style.visibility</p:attrName>
                                            </p:attrNameLst>
                                          </p:cBhvr>
                                          <p:to>
                                            <p:strVal val="visible"/>
                                          </p:to>
                                        </p:set>
                                        <p:anim calcmode="lin" valueType="num">
                                          <p:cBhvr>
                                            <p:cTn id="81" dur="500" fill="hold"/>
                                            <p:tgtEl>
                                              <p:spTgt spid="87"/>
                                            </p:tgtEl>
                                            <p:attrNameLst>
                                              <p:attrName>ppt_w</p:attrName>
                                            </p:attrNameLst>
                                          </p:cBhvr>
                                          <p:tavLst>
                                            <p:tav tm="0">
                                              <p:val>
                                                <p:fltVal val="0"/>
                                              </p:val>
                                            </p:tav>
                                            <p:tav tm="100000">
                                              <p:val>
                                                <p:strVal val="#ppt_w"/>
                                              </p:val>
                                            </p:tav>
                                          </p:tavLst>
                                        </p:anim>
                                        <p:anim calcmode="lin" valueType="num">
                                          <p:cBhvr>
                                            <p:cTn id="82" dur="500" fill="hold"/>
                                            <p:tgtEl>
                                              <p:spTgt spid="87"/>
                                            </p:tgtEl>
                                            <p:attrNameLst>
                                              <p:attrName>ppt_h</p:attrName>
                                            </p:attrNameLst>
                                          </p:cBhvr>
                                          <p:tavLst>
                                            <p:tav tm="0">
                                              <p:val>
                                                <p:fltVal val="0"/>
                                              </p:val>
                                            </p:tav>
                                            <p:tav tm="100000">
                                              <p:val>
                                                <p:strVal val="#ppt_h"/>
                                              </p:val>
                                            </p:tav>
                                          </p:tavLst>
                                        </p:anim>
                                        <p:anim calcmode="lin" valueType="num">
                                          <p:cBhvr>
                                            <p:cTn id="83" dur="500" fill="hold"/>
                                            <p:tgtEl>
                                              <p:spTgt spid="87"/>
                                            </p:tgtEl>
                                            <p:attrNameLst>
                                              <p:attrName>style.rotation</p:attrName>
                                            </p:attrNameLst>
                                          </p:cBhvr>
                                          <p:tavLst>
                                            <p:tav tm="0">
                                              <p:val>
                                                <p:fltVal val="90"/>
                                              </p:val>
                                            </p:tav>
                                            <p:tav tm="100000">
                                              <p:val>
                                                <p:fltVal val="0"/>
                                              </p:val>
                                            </p:tav>
                                          </p:tavLst>
                                        </p:anim>
                                        <p:animEffect transition="in" filter="fade">
                                          <p:cBhvr>
                                            <p:cTn id="84" dur="500"/>
                                            <p:tgtEl>
                                              <p:spTgt spid="87"/>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wipe(left)">
                                          <p:cBhvr>
                                            <p:cTn id="8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2" grpId="0"/>
          <p:bldP spid="43" grpId="0"/>
          <p:bldP spid="47" grpId="0"/>
          <p:bldP spid="48" grpId="0"/>
          <p:bldP spid="61" grpId="0"/>
          <p:bldP spid="62" grpId="0"/>
          <p:bldP spid="80" grpId="0"/>
          <p:bldP spid="86" grpId="0"/>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358635" y="1784707"/>
            <a:ext cx="349446" cy="349446"/>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17" name="组合 16"/>
          <p:cNvGrpSpPr/>
          <p:nvPr/>
        </p:nvGrpSpPr>
        <p:grpSpPr>
          <a:xfrm>
            <a:off x="8011610" y="561940"/>
            <a:ext cx="156292" cy="156292"/>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0" name="组合 19"/>
          <p:cNvGrpSpPr/>
          <p:nvPr/>
        </p:nvGrpSpPr>
        <p:grpSpPr>
          <a:xfrm>
            <a:off x="7759790" y="1372520"/>
            <a:ext cx="208440" cy="208440"/>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23" name="椭圆 22"/>
          <p:cNvSpPr/>
          <p:nvPr/>
        </p:nvSpPr>
        <p:spPr>
          <a:xfrm>
            <a:off x="7794388" y="4443265"/>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423305" y="3522698"/>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7316009" y="4096544"/>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6629511" y="4707644"/>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8585278" y="4984207"/>
            <a:ext cx="137389" cy="137389"/>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40" name="圆角矩形 39"/>
          <p:cNvSpPr/>
          <p:nvPr/>
        </p:nvSpPr>
        <p:spPr>
          <a:xfrm>
            <a:off x="5580112" y="2691894"/>
            <a:ext cx="3005165" cy="519113"/>
          </a:xfrm>
          <a:prstGeom prst="roundRect">
            <a:avLst/>
          </a:prstGeom>
          <a:solidFill>
            <a:schemeClr val="accent1"/>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109" tIns="30555" rIns="61109" bIns="30555" rtlCol="0" anchor="ctr"/>
          <a:lstStyle/>
          <a:p>
            <a:pPr algn="ctr"/>
            <a:endParaRPr lang="zh-CN" altLang="en-US"/>
          </a:p>
        </p:txBody>
      </p:sp>
      <p:sp>
        <p:nvSpPr>
          <p:cNvPr id="41" name="TextBox 26"/>
          <p:cNvSpPr txBox="1"/>
          <p:nvPr/>
        </p:nvSpPr>
        <p:spPr>
          <a:xfrm>
            <a:off x="5350531" y="2717053"/>
            <a:ext cx="3253917" cy="477052"/>
          </a:xfrm>
          <a:prstGeom prst="rect">
            <a:avLst/>
          </a:prstGeom>
          <a:noFill/>
        </p:spPr>
        <p:txBody>
          <a:bodyPr wrap="square" lIns="91438" tIns="45719" rIns="91438" bIns="45719" rtlCol="0">
            <a:spAutoFit/>
          </a:bodyPr>
          <a:lstStyle/>
          <a:p>
            <a:pPr algn="r"/>
            <a:r>
              <a:rPr lang="zh-CN" altLang="en-US" sz="2500" b="1" dirty="0">
                <a:solidFill>
                  <a:schemeClr val="bg1"/>
                </a:solidFill>
                <a:latin typeface="+mn-ea"/>
                <a:ea typeface="+mn-ea"/>
              </a:rPr>
              <a:t>量化投资的理解误区</a:t>
            </a:r>
            <a:endParaRPr lang="zh-CN" sz="2500" b="1" dirty="0">
              <a:solidFill>
                <a:schemeClr val="bg1"/>
              </a:solidFill>
              <a:latin typeface="+mn-ea"/>
              <a:ea typeface="+mn-ea"/>
            </a:endParaRPr>
          </a:p>
        </p:txBody>
      </p:sp>
      <p:grpSp>
        <p:nvGrpSpPr>
          <p:cNvPr id="42" name="组合 41"/>
          <p:cNvGrpSpPr/>
          <p:nvPr/>
        </p:nvGrpSpPr>
        <p:grpSpPr>
          <a:xfrm>
            <a:off x="6330302" y="534323"/>
            <a:ext cx="1523415" cy="1481014"/>
            <a:chOff x="4345444" y="2542859"/>
            <a:chExt cx="1810550" cy="1811205"/>
          </a:xfrm>
        </p:grpSpPr>
        <p:grpSp>
          <p:nvGrpSpPr>
            <p:cNvPr id="43" name="组合 4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4" name="同心圆 4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566770" y="2764296"/>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extBox 11"/>
          <p:cNvSpPr txBox="1"/>
          <p:nvPr/>
        </p:nvSpPr>
        <p:spPr>
          <a:xfrm>
            <a:off x="6523178" y="1036303"/>
            <a:ext cx="1217726" cy="477054"/>
          </a:xfrm>
          <a:prstGeom prst="rect">
            <a:avLst/>
          </a:prstGeom>
          <a:noFill/>
        </p:spPr>
        <p:txBody>
          <a:bodyPr wrap="square" rtlCol="0">
            <a:spAutoFit/>
          </a:bodyPr>
          <a:lstStyle/>
          <a:p>
            <a:r>
              <a:rPr lang="zh-CN" altLang="en-US" sz="2500" b="1" dirty="0">
                <a:solidFill>
                  <a:schemeClr val="bg1"/>
                </a:solidFill>
                <a:latin typeface="+mn-ea"/>
                <a:ea typeface="+mn-ea"/>
              </a:rPr>
              <a:t>第四节</a:t>
            </a:r>
            <a:endParaRPr lang="zh-CN" altLang="en-US" sz="25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344250" y="236121"/>
            <a:ext cx="156292" cy="156292"/>
            <a:chOff x="304800" y="673100"/>
            <a:chExt cx="4000500" cy="4000500"/>
          </a:xfrm>
          <a:effectLst>
            <a:outerShdw blurRad="444500" dist="254000" dir="684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7" name="组合 6"/>
          <p:cNvGrpSpPr/>
          <p:nvPr/>
        </p:nvGrpSpPr>
        <p:grpSpPr>
          <a:xfrm>
            <a:off x="6137643" y="378031"/>
            <a:ext cx="156292" cy="156292"/>
            <a:chOff x="304800" y="673100"/>
            <a:chExt cx="4000500" cy="4000500"/>
          </a:xfrm>
          <a:effectLst>
            <a:outerShdw blurRad="444500" dist="254000" dir="684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9" name="椭圆 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pic>
        <p:nvPicPr>
          <p:cNvPr id="10" name="图片 9">
            <a:extLst>
              <a:ext uri="{FF2B5EF4-FFF2-40B4-BE49-F238E27FC236}">
                <a16:creationId xmlns:a16="http://schemas.microsoft.com/office/drawing/2014/main" id="{E68F9F3F-8E2C-47A6-8892-AB6166B5C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 y="-21904"/>
            <a:ext cx="5100892" cy="5143500"/>
          </a:xfrm>
          <a:prstGeom prst="rect">
            <a:avLst/>
          </a:prstGeom>
        </p:spPr>
      </p:pic>
      <p:sp>
        <p:nvSpPr>
          <p:cNvPr id="5" name="矩形 4"/>
          <p:cNvSpPr/>
          <p:nvPr/>
        </p:nvSpPr>
        <p:spPr>
          <a:xfrm rot="962903">
            <a:off x="4327253" y="-180975"/>
            <a:ext cx="215900" cy="5553075"/>
          </a:xfrm>
          <a:prstGeom prst="rect">
            <a:avLst/>
          </a:prstGeom>
          <a:solidFill>
            <a:srgbClr val="217BFF"/>
          </a:solidFill>
          <a:ln>
            <a:noFill/>
          </a:ln>
          <a:effectLst>
            <a:outerShdw blurRad="152400" dist="635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3" rIns="91386" bIns="45693" spcCol="0" rtlCol="0" anchor="ctr"/>
          <a:lstStyle/>
          <a:p>
            <a:pPr algn="ctr"/>
            <a:endParaRPr lang="zh-CN" altLang="en-US"/>
          </a:p>
        </p:txBody>
      </p:sp>
    </p:spTree>
    <p:extLst>
      <p:ext uri="{BB962C8B-B14F-4D97-AF65-F5344CB8AC3E}">
        <p14:creationId xmlns:p14="http://schemas.microsoft.com/office/powerpoint/2010/main" val="22025942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1000" fill="hold">
                                              <p:stCondLst>
                                                <p:cond delay="0"/>
                                              </p:stCondLst>
                                            </p:cTn>
                                            <p:tgtEl>
                                              <p:spTgt spid="42"/>
                                            </p:tgtEl>
                                            <p:attrNameLst>
                                              <p:attrName>style.visibility</p:attrName>
                                            </p:attrNameLst>
                                          </p:cBhvr>
                                          <p:to>
                                            <p:strVal val="visible"/>
                                          </p:to>
                                        </p:set>
                                        <p:anim calcmode="lin" valueType="num">
                                          <p:cBhvr additive="base">
                                            <p:cTn id="13" dur="1000" fill="hold"/>
                                            <p:tgtEl>
                                              <p:spTgt spid="42"/>
                                            </p:tgtEl>
                                            <p:attrNameLst>
                                              <p:attrName>ppt_x</p:attrName>
                                            </p:attrNameLst>
                                          </p:cBhvr>
                                          <p:tavLst>
                                            <p:tav tm="0">
                                              <p:val>
                                                <p:strVal val="#ppt_x"/>
                                              </p:val>
                                            </p:tav>
                                            <p:tav tm="100000">
                                              <p:val>
                                                <p:strVal val="#ppt_x"/>
                                              </p:val>
                                            </p:tav>
                                          </p:tavLst>
                                        </p:anim>
                                        <p:anim calcmode="lin" valueType="num">
                                          <p:cBhvr additive="base">
                                            <p:cTn id="14" dur="10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14:presetBounceEnd="55000">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14:bounceEnd="55000">
                                          <p:cBhvr additive="base">
                                            <p:cTn id="17" dur="1000" fill="hold"/>
                                            <p:tgtEl>
                                              <p:spTgt spid="2"/>
                                            </p:tgtEl>
                                            <p:attrNameLst>
                                              <p:attrName>ppt_x</p:attrName>
                                            </p:attrNameLst>
                                          </p:cBhvr>
                                          <p:tavLst>
                                            <p:tav tm="0">
                                              <p:val>
                                                <p:strVal val="1+#ppt_w/2"/>
                                              </p:val>
                                            </p:tav>
                                            <p:tav tm="100000">
                                              <p:val>
                                                <p:strVal val="#ppt_x"/>
                                              </p:val>
                                            </p:tav>
                                          </p:tavLst>
                                        </p:anim>
                                        <p:anim calcmode="lin" valueType="num" p14:bounceEnd="55000">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14:presetBounceEnd="55000">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14:bounceEnd="55000">
                                          <p:cBhvr additive="base">
                                            <p:cTn id="21" dur="1000" fill="hold"/>
                                            <p:tgtEl>
                                              <p:spTgt spid="7"/>
                                            </p:tgtEl>
                                            <p:attrNameLst>
                                              <p:attrName>ppt_x</p:attrName>
                                            </p:attrNameLst>
                                          </p:cBhvr>
                                          <p:tavLst>
                                            <p:tav tm="0">
                                              <p:val>
                                                <p:strVal val="1+#ppt_w/2"/>
                                              </p:val>
                                            </p:tav>
                                            <p:tav tm="100000">
                                              <p:val>
                                                <p:strVal val="#ppt_x"/>
                                              </p:val>
                                            </p:tav>
                                          </p:tavLst>
                                        </p:anim>
                                        <p:anim calcmode="lin" valueType="num" p14:bounceEnd="55000">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14:presetBounceEnd="55000">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14:bounceEnd="55000">
                                          <p:cBhvr additive="base">
                                            <p:cTn id="25" dur="1000" fill="hold"/>
                                            <p:tgtEl>
                                              <p:spTgt spid="14"/>
                                            </p:tgtEl>
                                            <p:attrNameLst>
                                              <p:attrName>ppt_x</p:attrName>
                                            </p:attrNameLst>
                                          </p:cBhvr>
                                          <p:tavLst>
                                            <p:tav tm="0">
                                              <p:val>
                                                <p:strVal val="1+#ppt_w/2"/>
                                              </p:val>
                                            </p:tav>
                                            <p:tav tm="100000">
                                              <p:val>
                                                <p:strVal val="#ppt_x"/>
                                              </p:val>
                                            </p:tav>
                                          </p:tavLst>
                                        </p:anim>
                                        <p:anim calcmode="lin" valueType="num" p14:bounceEnd="55000">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14:presetBounceEnd="55000">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14:bounceEnd="55000">
                                          <p:cBhvr additive="base">
                                            <p:cTn id="29" dur="1000" fill="hold"/>
                                            <p:tgtEl>
                                              <p:spTgt spid="17"/>
                                            </p:tgtEl>
                                            <p:attrNameLst>
                                              <p:attrName>ppt_x</p:attrName>
                                            </p:attrNameLst>
                                          </p:cBhvr>
                                          <p:tavLst>
                                            <p:tav tm="0">
                                              <p:val>
                                                <p:strVal val="1+#ppt_w/2"/>
                                              </p:val>
                                            </p:tav>
                                            <p:tav tm="100000">
                                              <p:val>
                                                <p:strVal val="#ppt_x"/>
                                              </p:val>
                                            </p:tav>
                                          </p:tavLst>
                                        </p:anim>
                                        <p:anim calcmode="lin" valueType="num" p14:bounceEnd="55000">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0" nodeType="withEffect">
                                      <p:stCondLst>
                                        <p:cond delay="0"/>
                                      </p:stCondLst>
                                      <p:childTnLst>
                                        <p:set>
                                          <p:cBhvr>
                                            <p:cTn id="32" dur="1000" fill="hold">
                                              <p:stCondLst>
                                                <p:cond delay="0"/>
                                              </p:stCondLst>
                                            </p:cTn>
                                            <p:tgtEl>
                                              <p:spTgt spid="48"/>
                                            </p:tgtEl>
                                            <p:attrNameLst>
                                              <p:attrName>style.visibility</p:attrName>
                                            </p:attrNameLst>
                                          </p:cBhvr>
                                          <p:to>
                                            <p:strVal val="visible"/>
                                          </p:to>
                                        </p:set>
                                        <p:anim calcmode="lin" valueType="num">
                                          <p:cBhvr additive="base">
                                            <p:cTn id="33" dur="1000" fill="hold"/>
                                            <p:tgtEl>
                                              <p:spTgt spid="48"/>
                                            </p:tgtEl>
                                            <p:attrNameLst>
                                              <p:attrName>ppt_x</p:attrName>
                                            </p:attrNameLst>
                                          </p:cBhvr>
                                          <p:tavLst>
                                            <p:tav tm="0">
                                              <p:val>
                                                <p:strVal val="#ppt_x"/>
                                              </p:val>
                                            </p:tav>
                                            <p:tav tm="100000">
                                              <p:val>
                                                <p:strVal val="#ppt_x"/>
                                              </p:val>
                                            </p:tav>
                                          </p:tavLst>
                                        </p:anim>
                                        <p:anim calcmode="lin" valueType="num">
                                          <p:cBhvr additive="base">
                                            <p:cTn id="34" dur="10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14:presetBounceEnd="55000">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14:bounceEnd="55000">
                                          <p:cBhvr additive="base">
                                            <p:cTn id="37" dur="10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38" dur="10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500"/>
                                </p:stCondLst>
                                <p:childTnLst>
                                  <p:par>
                                    <p:cTn id="44" presetID="26"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290">
                                              <p:stCondLst>
                                                <p:cond delay="0"/>
                                              </p:stCondLst>
                                            </p:cTn>
                                            <p:tgtEl>
                                              <p:spTgt spid="41"/>
                                            </p:tgtEl>
                                          </p:cBhvr>
                                        </p:animEffect>
                                        <p:anim calcmode="lin" valueType="num">
                                          <p:cBhvr>
                                            <p:cTn id="47"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52" dur="13">
                                              <p:stCondLst>
                                                <p:cond delay="325"/>
                                              </p:stCondLst>
                                            </p:cTn>
                                            <p:tgtEl>
                                              <p:spTgt spid="41"/>
                                            </p:tgtEl>
                                          </p:cBhvr>
                                          <p:to x="100000" y="60000"/>
                                        </p:animScale>
                                        <p:animScale>
                                          <p:cBhvr>
                                            <p:cTn id="53" dur="83" decel="50000">
                                              <p:stCondLst>
                                                <p:cond delay="338"/>
                                              </p:stCondLst>
                                            </p:cTn>
                                            <p:tgtEl>
                                              <p:spTgt spid="41"/>
                                            </p:tgtEl>
                                          </p:cBhvr>
                                          <p:to x="100000" y="100000"/>
                                        </p:animScale>
                                        <p:animScale>
                                          <p:cBhvr>
                                            <p:cTn id="54" dur="13">
                                              <p:stCondLst>
                                                <p:cond delay="656"/>
                                              </p:stCondLst>
                                            </p:cTn>
                                            <p:tgtEl>
                                              <p:spTgt spid="41"/>
                                            </p:tgtEl>
                                          </p:cBhvr>
                                          <p:to x="100000" y="80000"/>
                                        </p:animScale>
                                        <p:animScale>
                                          <p:cBhvr>
                                            <p:cTn id="55" dur="83" decel="50000">
                                              <p:stCondLst>
                                                <p:cond delay="669"/>
                                              </p:stCondLst>
                                            </p:cTn>
                                            <p:tgtEl>
                                              <p:spTgt spid="41"/>
                                            </p:tgtEl>
                                          </p:cBhvr>
                                          <p:to x="100000" y="100000"/>
                                        </p:animScale>
                                        <p:animScale>
                                          <p:cBhvr>
                                            <p:cTn id="56" dur="13">
                                              <p:stCondLst>
                                                <p:cond delay="821"/>
                                              </p:stCondLst>
                                            </p:cTn>
                                            <p:tgtEl>
                                              <p:spTgt spid="41"/>
                                            </p:tgtEl>
                                          </p:cBhvr>
                                          <p:to x="100000" y="90000"/>
                                        </p:animScale>
                                        <p:animScale>
                                          <p:cBhvr>
                                            <p:cTn id="57" dur="83" decel="50000">
                                              <p:stCondLst>
                                                <p:cond delay="834"/>
                                              </p:stCondLst>
                                            </p:cTn>
                                            <p:tgtEl>
                                              <p:spTgt spid="41"/>
                                            </p:tgtEl>
                                          </p:cBhvr>
                                          <p:to x="100000" y="100000"/>
                                        </p:animScale>
                                        <p:animScale>
                                          <p:cBhvr>
                                            <p:cTn id="58" dur="13">
                                              <p:stCondLst>
                                                <p:cond delay="904"/>
                                              </p:stCondLst>
                                            </p:cTn>
                                            <p:tgtEl>
                                              <p:spTgt spid="41"/>
                                            </p:tgtEl>
                                          </p:cBhvr>
                                          <p:to x="100000" y="95000"/>
                                        </p:animScale>
                                        <p:animScale>
                                          <p:cBhvr>
                                            <p:cTn id="59" dur="83" decel="50000">
                                              <p:stCondLst>
                                                <p:cond delay="917"/>
                                              </p:stCondLst>
                                            </p:cTn>
                                            <p:tgtEl>
                                              <p:spTgt spid="41"/>
                                            </p:tgtEl>
                                          </p:cBhvr>
                                          <p:to x="100000" y="100000"/>
                                        </p:animScale>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34" grpId="0" bldLvl="0" animBg="1"/>
          <p:bldP spid="35" grpId="0" bldLvl="0" animBg="1"/>
          <p:bldP spid="36" grpId="0"/>
          <p:bldP spid="40" grpId="0" bldLvl="0" animBg="1"/>
          <p:bldP spid="41" grpId="0"/>
          <p:bldP spid="48" grpId="0"/>
          <p:bldP spid="5" grpId="0" bldLvl="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1000" fill="hold">
                                              <p:stCondLst>
                                                <p:cond delay="0"/>
                                              </p:stCondLst>
                                            </p:cTn>
                                            <p:tgtEl>
                                              <p:spTgt spid="42"/>
                                            </p:tgtEl>
                                            <p:attrNameLst>
                                              <p:attrName>style.visibility</p:attrName>
                                            </p:attrNameLst>
                                          </p:cBhvr>
                                          <p:to>
                                            <p:strVal val="visible"/>
                                          </p:to>
                                        </p:set>
                                        <p:anim calcmode="lin" valueType="num">
                                          <p:cBhvr additive="base">
                                            <p:cTn id="13" dur="1000" fill="hold"/>
                                            <p:tgtEl>
                                              <p:spTgt spid="42"/>
                                            </p:tgtEl>
                                            <p:attrNameLst>
                                              <p:attrName>ppt_x</p:attrName>
                                            </p:attrNameLst>
                                          </p:cBhvr>
                                          <p:tavLst>
                                            <p:tav tm="0">
                                              <p:val>
                                                <p:strVal val="#ppt_x"/>
                                              </p:val>
                                            </p:tav>
                                            <p:tav tm="100000">
                                              <p:val>
                                                <p:strVal val="#ppt_x"/>
                                              </p:val>
                                            </p:tav>
                                          </p:tavLst>
                                        </p:anim>
                                        <p:anim calcmode="lin" valueType="num">
                                          <p:cBhvr additive="base">
                                            <p:cTn id="14" dur="10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1+#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1+#ppt_w/2"/>
                                              </p:val>
                                            </p:tav>
                                            <p:tav tm="100000">
                                              <p:val>
                                                <p:strVal val="#ppt_x"/>
                                              </p:val>
                                            </p:tav>
                                          </p:tavLst>
                                        </p:anim>
                                        <p:anim calcmode="lin" valueType="num">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1+#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1000" fill="hold"/>
                                            <p:tgtEl>
                                              <p:spTgt spid="17"/>
                                            </p:tgtEl>
                                            <p:attrNameLst>
                                              <p:attrName>ppt_x</p:attrName>
                                            </p:attrNameLst>
                                          </p:cBhvr>
                                          <p:tavLst>
                                            <p:tav tm="0">
                                              <p:val>
                                                <p:strVal val="1+#ppt_w/2"/>
                                              </p:val>
                                            </p:tav>
                                            <p:tav tm="100000">
                                              <p:val>
                                                <p:strVal val="#ppt_x"/>
                                              </p:val>
                                            </p:tav>
                                          </p:tavLst>
                                        </p:anim>
                                        <p:anim calcmode="lin" valueType="num">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0" nodeType="withEffect">
                                      <p:stCondLst>
                                        <p:cond delay="0"/>
                                      </p:stCondLst>
                                      <p:childTnLst>
                                        <p:set>
                                          <p:cBhvr>
                                            <p:cTn id="32" dur="1000" fill="hold">
                                              <p:stCondLst>
                                                <p:cond delay="0"/>
                                              </p:stCondLst>
                                            </p:cTn>
                                            <p:tgtEl>
                                              <p:spTgt spid="48"/>
                                            </p:tgtEl>
                                            <p:attrNameLst>
                                              <p:attrName>style.visibility</p:attrName>
                                            </p:attrNameLst>
                                          </p:cBhvr>
                                          <p:to>
                                            <p:strVal val="visible"/>
                                          </p:to>
                                        </p:set>
                                        <p:anim calcmode="lin" valueType="num">
                                          <p:cBhvr additive="base">
                                            <p:cTn id="33" dur="1000" fill="hold"/>
                                            <p:tgtEl>
                                              <p:spTgt spid="48"/>
                                            </p:tgtEl>
                                            <p:attrNameLst>
                                              <p:attrName>ppt_x</p:attrName>
                                            </p:attrNameLst>
                                          </p:cBhvr>
                                          <p:tavLst>
                                            <p:tav tm="0">
                                              <p:val>
                                                <p:strVal val="#ppt_x"/>
                                              </p:val>
                                            </p:tav>
                                            <p:tav tm="100000">
                                              <p:val>
                                                <p:strVal val="#ppt_x"/>
                                              </p:val>
                                            </p:tav>
                                          </p:tavLst>
                                        </p:anim>
                                        <p:anim calcmode="lin" valueType="num">
                                          <p:cBhvr additive="base">
                                            <p:cTn id="34" dur="10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1000" fill="hold"/>
                                            <p:tgtEl>
                                              <p:spTgt spid="20"/>
                                            </p:tgtEl>
                                            <p:attrNameLst>
                                              <p:attrName>ppt_x</p:attrName>
                                            </p:attrNameLst>
                                          </p:cBhvr>
                                          <p:tavLst>
                                            <p:tav tm="0">
                                              <p:val>
                                                <p:strVal val="1+#ppt_w/2"/>
                                              </p:val>
                                            </p:tav>
                                            <p:tav tm="100000">
                                              <p:val>
                                                <p:strVal val="#ppt_x"/>
                                              </p:val>
                                            </p:tav>
                                          </p:tavLst>
                                        </p:anim>
                                        <p:anim calcmode="lin" valueType="num">
                                          <p:cBhvr additive="base">
                                            <p:cTn id="38" dur="10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500"/>
                                </p:stCondLst>
                                <p:childTnLst>
                                  <p:par>
                                    <p:cTn id="44" presetID="26"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290">
                                              <p:stCondLst>
                                                <p:cond delay="0"/>
                                              </p:stCondLst>
                                            </p:cTn>
                                            <p:tgtEl>
                                              <p:spTgt spid="41"/>
                                            </p:tgtEl>
                                          </p:cBhvr>
                                        </p:animEffect>
                                        <p:anim calcmode="lin" valueType="num">
                                          <p:cBhvr>
                                            <p:cTn id="47"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52" dur="13">
                                              <p:stCondLst>
                                                <p:cond delay="325"/>
                                              </p:stCondLst>
                                            </p:cTn>
                                            <p:tgtEl>
                                              <p:spTgt spid="41"/>
                                            </p:tgtEl>
                                          </p:cBhvr>
                                          <p:to x="100000" y="60000"/>
                                        </p:animScale>
                                        <p:animScale>
                                          <p:cBhvr>
                                            <p:cTn id="53" dur="83" decel="50000">
                                              <p:stCondLst>
                                                <p:cond delay="338"/>
                                              </p:stCondLst>
                                            </p:cTn>
                                            <p:tgtEl>
                                              <p:spTgt spid="41"/>
                                            </p:tgtEl>
                                          </p:cBhvr>
                                          <p:to x="100000" y="100000"/>
                                        </p:animScale>
                                        <p:animScale>
                                          <p:cBhvr>
                                            <p:cTn id="54" dur="13">
                                              <p:stCondLst>
                                                <p:cond delay="656"/>
                                              </p:stCondLst>
                                            </p:cTn>
                                            <p:tgtEl>
                                              <p:spTgt spid="41"/>
                                            </p:tgtEl>
                                          </p:cBhvr>
                                          <p:to x="100000" y="80000"/>
                                        </p:animScale>
                                        <p:animScale>
                                          <p:cBhvr>
                                            <p:cTn id="55" dur="83" decel="50000">
                                              <p:stCondLst>
                                                <p:cond delay="669"/>
                                              </p:stCondLst>
                                            </p:cTn>
                                            <p:tgtEl>
                                              <p:spTgt spid="41"/>
                                            </p:tgtEl>
                                          </p:cBhvr>
                                          <p:to x="100000" y="100000"/>
                                        </p:animScale>
                                        <p:animScale>
                                          <p:cBhvr>
                                            <p:cTn id="56" dur="13">
                                              <p:stCondLst>
                                                <p:cond delay="821"/>
                                              </p:stCondLst>
                                            </p:cTn>
                                            <p:tgtEl>
                                              <p:spTgt spid="41"/>
                                            </p:tgtEl>
                                          </p:cBhvr>
                                          <p:to x="100000" y="90000"/>
                                        </p:animScale>
                                        <p:animScale>
                                          <p:cBhvr>
                                            <p:cTn id="57" dur="83" decel="50000">
                                              <p:stCondLst>
                                                <p:cond delay="834"/>
                                              </p:stCondLst>
                                            </p:cTn>
                                            <p:tgtEl>
                                              <p:spTgt spid="41"/>
                                            </p:tgtEl>
                                          </p:cBhvr>
                                          <p:to x="100000" y="100000"/>
                                        </p:animScale>
                                        <p:animScale>
                                          <p:cBhvr>
                                            <p:cTn id="58" dur="13">
                                              <p:stCondLst>
                                                <p:cond delay="904"/>
                                              </p:stCondLst>
                                            </p:cTn>
                                            <p:tgtEl>
                                              <p:spTgt spid="41"/>
                                            </p:tgtEl>
                                          </p:cBhvr>
                                          <p:to x="100000" y="95000"/>
                                        </p:animScale>
                                        <p:animScale>
                                          <p:cBhvr>
                                            <p:cTn id="59" dur="83" decel="50000">
                                              <p:stCondLst>
                                                <p:cond delay="917"/>
                                              </p:stCondLst>
                                            </p:cTn>
                                            <p:tgtEl>
                                              <p:spTgt spid="41"/>
                                            </p:tgtEl>
                                          </p:cBhvr>
                                          <p:to x="100000" y="100000"/>
                                        </p:animScale>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34" grpId="0" bldLvl="0" animBg="1"/>
          <p:bldP spid="35" grpId="0" bldLvl="0" animBg="1"/>
          <p:bldP spid="36" grpId="0"/>
          <p:bldP spid="40" grpId="0" bldLvl="0" animBg="1"/>
          <p:bldP spid="41" grpId="0"/>
          <p:bldP spid="48" grpId="0"/>
          <p:bldP spid="5" grpId="0" bldLvl="0" animBg="1"/>
        </p:bld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54">
            <a:extLst>
              <a:ext uri="{FF2B5EF4-FFF2-40B4-BE49-F238E27FC236}">
                <a16:creationId xmlns:a16="http://schemas.microsoft.com/office/drawing/2014/main" id="{E38B9D7F-DACC-4A86-869D-DA7DE2CF796C}"/>
              </a:ext>
            </a:extLst>
          </p:cNvPr>
          <p:cNvSpPr/>
          <p:nvPr/>
        </p:nvSpPr>
        <p:spPr>
          <a:xfrm>
            <a:off x="2836047" y="1188679"/>
            <a:ext cx="3477652" cy="1802173"/>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1" fmla="*/ 0 w 3487467"/>
              <a:gd name="connsiteY0-2" fmla="*/ 0 h 1719830"/>
              <a:gd name="connsiteX1-3" fmla="*/ 3439660 w 3487467"/>
              <a:gd name="connsiteY1-4" fmla="*/ 0 h 1719830"/>
              <a:gd name="connsiteX2-5" fmla="*/ 1719830 w 3487467"/>
              <a:gd name="connsiteY2-6" fmla="*/ 1719830 h 1719830"/>
              <a:gd name="connsiteX3-7" fmla="*/ 0 w 3487467"/>
              <a:gd name="connsiteY3-8" fmla="*/ 0 h 1719830"/>
              <a:gd name="connsiteX0-9" fmla="*/ 6132 w 3493599"/>
              <a:gd name="connsiteY0-10" fmla="*/ 130018 h 1849848"/>
              <a:gd name="connsiteX1-11" fmla="*/ 3445792 w 3493599"/>
              <a:gd name="connsiteY1-12" fmla="*/ 130018 h 1849848"/>
              <a:gd name="connsiteX2-13" fmla="*/ 1725962 w 3493599"/>
              <a:gd name="connsiteY2-14" fmla="*/ 1849848 h 1849848"/>
              <a:gd name="connsiteX3-15" fmla="*/ 6132 w 3493599"/>
              <a:gd name="connsiteY3-16" fmla="*/ 130018 h 1849848"/>
              <a:gd name="connsiteX0-17" fmla="*/ 6132 w 3493599"/>
              <a:gd name="connsiteY0-18" fmla="*/ 35412 h 1755242"/>
              <a:gd name="connsiteX1-19" fmla="*/ 3445792 w 3493599"/>
              <a:gd name="connsiteY1-20" fmla="*/ 35412 h 1755242"/>
              <a:gd name="connsiteX2-21" fmla="*/ 1725962 w 3493599"/>
              <a:gd name="connsiteY2-22" fmla="*/ 1755242 h 1755242"/>
              <a:gd name="connsiteX3-23" fmla="*/ 6132 w 3493599"/>
              <a:gd name="connsiteY3-24" fmla="*/ 35412 h 1755242"/>
              <a:gd name="connsiteX0-25" fmla="*/ 4377 w 3488420"/>
              <a:gd name="connsiteY0-26" fmla="*/ 11795 h 1772900"/>
              <a:gd name="connsiteX1-27" fmla="*/ 3450912 w 3488420"/>
              <a:gd name="connsiteY1-28" fmla="*/ 53046 h 1772900"/>
              <a:gd name="connsiteX2-29" fmla="*/ 1731082 w 3488420"/>
              <a:gd name="connsiteY2-30" fmla="*/ 1772876 h 1772900"/>
              <a:gd name="connsiteX3-31" fmla="*/ 4377 w 3488420"/>
              <a:gd name="connsiteY3-32" fmla="*/ 11795 h 1772900"/>
              <a:gd name="connsiteX0-33" fmla="*/ 39013 w 3522446"/>
              <a:gd name="connsiteY0-34" fmla="*/ 134148 h 1909003"/>
              <a:gd name="connsiteX1-35" fmla="*/ 3485548 w 3522446"/>
              <a:gd name="connsiteY1-36" fmla="*/ 175399 h 1909003"/>
              <a:gd name="connsiteX2-37" fmla="*/ 1738217 w 3522446"/>
              <a:gd name="connsiteY2-38" fmla="*/ 1908979 h 1909003"/>
              <a:gd name="connsiteX3-39" fmla="*/ 39013 w 3522446"/>
              <a:gd name="connsiteY3-40" fmla="*/ 134148 h 1909003"/>
              <a:gd name="connsiteX0-41" fmla="*/ 55067 w 3553265"/>
              <a:gd name="connsiteY0-42" fmla="*/ 134148 h 1909002"/>
              <a:gd name="connsiteX1-43" fmla="*/ 3501602 w 3553265"/>
              <a:gd name="connsiteY1-44" fmla="*/ 175399 h 1909002"/>
              <a:gd name="connsiteX2-45" fmla="*/ 1754271 w 3553265"/>
              <a:gd name="connsiteY2-46" fmla="*/ 1908979 h 1909002"/>
              <a:gd name="connsiteX3-47" fmla="*/ 55067 w 3553265"/>
              <a:gd name="connsiteY3-48" fmla="*/ 134148 h 1909002"/>
              <a:gd name="connsiteX0-49" fmla="*/ 39426 w 3502160"/>
              <a:gd name="connsiteY0-50" fmla="*/ 134148 h 1909003"/>
              <a:gd name="connsiteX1-51" fmla="*/ 3465335 w 3502160"/>
              <a:gd name="connsiteY1-52" fmla="*/ 175399 h 1909003"/>
              <a:gd name="connsiteX2-53" fmla="*/ 1718004 w 3502160"/>
              <a:gd name="connsiteY2-54" fmla="*/ 1908979 h 1909003"/>
              <a:gd name="connsiteX3-55" fmla="*/ 39426 w 3502160"/>
              <a:gd name="connsiteY3-56" fmla="*/ 134148 h 1909003"/>
              <a:gd name="connsiteX0-57" fmla="*/ 8999 w 3471733"/>
              <a:gd name="connsiteY0-58" fmla="*/ 21578 h 1796433"/>
              <a:gd name="connsiteX1-59" fmla="*/ 3434908 w 3471733"/>
              <a:gd name="connsiteY1-60" fmla="*/ 62829 h 1796433"/>
              <a:gd name="connsiteX2-61" fmla="*/ 1687577 w 3471733"/>
              <a:gd name="connsiteY2-62" fmla="*/ 1796409 h 1796433"/>
              <a:gd name="connsiteX3-63" fmla="*/ 8999 w 3471733"/>
              <a:gd name="connsiteY3-64" fmla="*/ 21578 h 1796433"/>
              <a:gd name="connsiteX0-65" fmla="*/ 39425 w 3502159"/>
              <a:gd name="connsiteY0-66" fmla="*/ 135675 h 1931154"/>
              <a:gd name="connsiteX1-67" fmla="*/ 3465334 w 3502159"/>
              <a:gd name="connsiteY1-68" fmla="*/ 176926 h 1931154"/>
              <a:gd name="connsiteX2-69" fmla="*/ 1718003 w 3502159"/>
              <a:gd name="connsiteY2-70" fmla="*/ 1931131 h 1931154"/>
              <a:gd name="connsiteX3-71" fmla="*/ 39425 w 3502159"/>
              <a:gd name="connsiteY3-72" fmla="*/ 135675 h 1931154"/>
              <a:gd name="connsiteX0-73" fmla="*/ 7276 w 3470010"/>
              <a:gd name="connsiteY0-74" fmla="*/ 26065 h 1821544"/>
              <a:gd name="connsiteX1-75" fmla="*/ 3433185 w 3470010"/>
              <a:gd name="connsiteY1-76" fmla="*/ 67316 h 1821544"/>
              <a:gd name="connsiteX2-77" fmla="*/ 1685854 w 3470010"/>
              <a:gd name="connsiteY2-78" fmla="*/ 1821521 h 1821544"/>
              <a:gd name="connsiteX3-79" fmla="*/ 7276 w 3470010"/>
              <a:gd name="connsiteY3-80" fmla="*/ 26065 h 1821544"/>
              <a:gd name="connsiteX0-81" fmla="*/ 12669 w 3492943"/>
              <a:gd name="connsiteY0-82" fmla="*/ 26065 h 1822469"/>
              <a:gd name="connsiteX1-83" fmla="*/ 3438578 w 3492943"/>
              <a:gd name="connsiteY1-84" fmla="*/ 67316 h 1822469"/>
              <a:gd name="connsiteX2-85" fmla="*/ 1691247 w 3492943"/>
              <a:gd name="connsiteY2-86" fmla="*/ 1821521 h 1822469"/>
              <a:gd name="connsiteX3-87" fmla="*/ 12669 w 3492943"/>
              <a:gd name="connsiteY3-88" fmla="*/ 26065 h 1822469"/>
              <a:gd name="connsiteX0-89" fmla="*/ 48756 w 3529030"/>
              <a:gd name="connsiteY0-90" fmla="*/ 3139 h 1799516"/>
              <a:gd name="connsiteX1-91" fmla="*/ 3474665 w 3529030"/>
              <a:gd name="connsiteY1-92" fmla="*/ 44390 h 1799516"/>
              <a:gd name="connsiteX2-93" fmla="*/ 1727334 w 3529030"/>
              <a:gd name="connsiteY2-94" fmla="*/ 1798595 h 1799516"/>
              <a:gd name="connsiteX3-95" fmla="*/ 48756 w 3529030"/>
              <a:gd name="connsiteY3-96" fmla="*/ 3139 h 1799516"/>
              <a:gd name="connsiteX0-97" fmla="*/ 48756 w 3529030"/>
              <a:gd name="connsiteY0-98" fmla="*/ 5796 h 1802173"/>
              <a:gd name="connsiteX1-99" fmla="*/ 3474665 w 3529030"/>
              <a:gd name="connsiteY1-100" fmla="*/ 47047 h 1802173"/>
              <a:gd name="connsiteX2-101" fmla="*/ 1727334 w 3529030"/>
              <a:gd name="connsiteY2-102" fmla="*/ 1801252 h 1802173"/>
              <a:gd name="connsiteX3-103" fmla="*/ 48756 w 3529030"/>
              <a:gd name="connsiteY3-104" fmla="*/ 5796 h 1802173"/>
              <a:gd name="connsiteX0-105" fmla="*/ 48756 w 3477652"/>
              <a:gd name="connsiteY0-106" fmla="*/ 5796 h 1802173"/>
              <a:gd name="connsiteX1-107" fmla="*/ 3474665 w 3477652"/>
              <a:gd name="connsiteY1-108" fmla="*/ 47047 h 1802173"/>
              <a:gd name="connsiteX2-109" fmla="*/ 1727334 w 3477652"/>
              <a:gd name="connsiteY2-110" fmla="*/ 1801252 h 1802173"/>
              <a:gd name="connsiteX3-111" fmla="*/ 48756 w 3477652"/>
              <a:gd name="connsiteY3-112" fmla="*/ 5796 h 1802173"/>
            </a:gdLst>
            <a:ahLst/>
            <a:cxnLst>
              <a:cxn ang="0">
                <a:pos x="connsiteX0-1" y="connsiteY0-2"/>
              </a:cxn>
              <a:cxn ang="0">
                <a:pos x="connsiteX1-3" y="connsiteY1-4"/>
              </a:cxn>
              <a:cxn ang="0">
                <a:pos x="connsiteX2-5" y="connsiteY2-6"/>
              </a:cxn>
              <a:cxn ang="0">
                <a:pos x="connsiteX3-7" y="connsiteY3-8"/>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7AD9C490-2609-495D-A3A6-F4898F165E6B}"/>
              </a:ext>
            </a:extLst>
          </p:cNvPr>
          <p:cNvSpPr txBox="1"/>
          <p:nvPr/>
        </p:nvSpPr>
        <p:spPr>
          <a:xfrm>
            <a:off x="1591071" y="1008411"/>
            <a:ext cx="723276" cy="307777"/>
          </a:xfrm>
          <a:prstGeom prst="rect">
            <a:avLst/>
          </a:prstGeom>
          <a:noFill/>
        </p:spPr>
        <p:txBody>
          <a:bodyPr wrap="none" rtlCol="0">
            <a:spAutoFit/>
          </a:bodyPr>
          <a:lstStyle/>
          <a:p>
            <a:pPr algn="ctr"/>
            <a:r>
              <a:rPr lang="zh-CN" altLang="en-US" sz="1400" b="1" dirty="0">
                <a:latin typeface="微软雅黑" panose="020B0503020204020204" pitchFamily="34" charset="-122"/>
                <a:ea typeface="微软雅黑" panose="020B0503020204020204" pitchFamily="34" charset="-122"/>
              </a:rPr>
              <a:t>误区一</a:t>
            </a:r>
          </a:p>
        </p:txBody>
      </p:sp>
      <p:cxnSp>
        <p:nvCxnSpPr>
          <p:cNvPr id="5" name="直接连接符 4">
            <a:extLst>
              <a:ext uri="{FF2B5EF4-FFF2-40B4-BE49-F238E27FC236}">
                <a16:creationId xmlns:a16="http://schemas.microsoft.com/office/drawing/2014/main" id="{B9C395D6-E591-4FB8-A3E1-58BCA0413901}"/>
              </a:ext>
            </a:extLst>
          </p:cNvPr>
          <p:cNvCxnSpPr/>
          <p:nvPr/>
        </p:nvCxnSpPr>
        <p:spPr>
          <a:xfrm flipV="1">
            <a:off x="2639023" y="1184698"/>
            <a:ext cx="1913927" cy="2123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D964B95-C214-4AC0-895C-3BA68CF02893}"/>
              </a:ext>
            </a:extLst>
          </p:cNvPr>
          <p:cNvCxnSpPr/>
          <p:nvPr/>
        </p:nvCxnSpPr>
        <p:spPr>
          <a:xfrm flipV="1">
            <a:off x="3053802" y="1184698"/>
            <a:ext cx="1499148" cy="105434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A33F97C-920B-4442-9251-F6C4B931AD76}"/>
              </a:ext>
            </a:extLst>
          </p:cNvPr>
          <p:cNvCxnSpPr/>
          <p:nvPr/>
        </p:nvCxnSpPr>
        <p:spPr>
          <a:xfrm flipV="1">
            <a:off x="3926638" y="1184699"/>
            <a:ext cx="626312" cy="177946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195C0AB-5F45-4F29-BA70-28EA0CFFCD7E}"/>
              </a:ext>
            </a:extLst>
          </p:cNvPr>
          <p:cNvCxnSpPr/>
          <p:nvPr/>
        </p:nvCxnSpPr>
        <p:spPr>
          <a:xfrm flipH="1" flipV="1">
            <a:off x="4552951" y="1184699"/>
            <a:ext cx="670571" cy="171715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E625A19-4BCE-4EF7-9C2F-CFEB1A708B40}"/>
              </a:ext>
            </a:extLst>
          </p:cNvPr>
          <p:cNvCxnSpPr/>
          <p:nvPr/>
        </p:nvCxnSpPr>
        <p:spPr>
          <a:xfrm flipH="1" flipV="1">
            <a:off x="4552950" y="1184698"/>
            <a:ext cx="1465240" cy="105434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EDFA0C2-FB20-4C79-96B3-ED142A22ECBC}"/>
              </a:ext>
            </a:extLst>
          </p:cNvPr>
          <p:cNvCxnSpPr/>
          <p:nvPr/>
        </p:nvCxnSpPr>
        <p:spPr>
          <a:xfrm>
            <a:off x="4552950" y="1184697"/>
            <a:ext cx="1861284" cy="1380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5278A5EA-B8D2-41A0-99AC-D616563190F4}"/>
              </a:ext>
            </a:extLst>
          </p:cNvPr>
          <p:cNvSpPr/>
          <p:nvPr/>
        </p:nvSpPr>
        <p:spPr>
          <a:xfrm>
            <a:off x="2854407" y="1841224"/>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4353916-5C42-4129-A0CF-7E315379F988}"/>
              </a:ext>
            </a:extLst>
          </p:cNvPr>
          <p:cNvSpPr/>
          <p:nvPr/>
        </p:nvSpPr>
        <p:spPr>
          <a:xfrm>
            <a:off x="3635896" y="2571784"/>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079D7E7-56FB-48FA-A555-4974EA1B21ED}"/>
              </a:ext>
            </a:extLst>
          </p:cNvPr>
          <p:cNvSpPr/>
          <p:nvPr/>
        </p:nvSpPr>
        <p:spPr>
          <a:xfrm>
            <a:off x="4888236" y="2538045"/>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7148640-077F-4D19-8733-FC943FC7DA81}"/>
              </a:ext>
            </a:extLst>
          </p:cNvPr>
          <p:cNvSpPr/>
          <p:nvPr/>
        </p:nvSpPr>
        <p:spPr>
          <a:xfrm>
            <a:off x="5641678" y="1744365"/>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9BE0BD85-9911-4697-AEFC-409BD3C304BB}"/>
              </a:ext>
            </a:extLst>
          </p:cNvPr>
          <p:cNvSpPr/>
          <p:nvPr/>
        </p:nvSpPr>
        <p:spPr>
          <a:xfrm>
            <a:off x="5940152" y="876650"/>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24D5E84-F61D-4386-8CC8-0E007506624B}"/>
              </a:ext>
            </a:extLst>
          </p:cNvPr>
          <p:cNvSpPr/>
          <p:nvPr/>
        </p:nvSpPr>
        <p:spPr>
          <a:xfrm>
            <a:off x="2573690" y="865247"/>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838DC3F0-4D0D-4270-A39F-45AD5F05806C}"/>
              </a:ext>
            </a:extLst>
          </p:cNvPr>
          <p:cNvSpPr txBox="1"/>
          <p:nvPr/>
        </p:nvSpPr>
        <p:spPr>
          <a:xfrm>
            <a:off x="35496" y="1287700"/>
            <a:ext cx="2556284" cy="290977"/>
          </a:xfrm>
          <a:prstGeom prst="rect">
            <a:avLst/>
          </a:prstGeom>
          <a:noFill/>
        </p:spPr>
        <p:txBody>
          <a:bodyPr wrap="square" rtlCol="0">
            <a:spAutoFit/>
          </a:bodyPr>
          <a:lstStyle/>
          <a:p>
            <a:pPr algn="r">
              <a:lnSpc>
                <a:spcPct val="130000"/>
              </a:lnSpc>
              <a:defRPr/>
            </a:pPr>
            <a:r>
              <a:rPr lang="zh-CN" altLang="en-US" sz="1100" dirty="0">
                <a:latin typeface="微软雅黑" panose="020B0503020204020204" pitchFamily="34" charset="-122"/>
                <a:ea typeface="微软雅黑" panose="020B0503020204020204" pitchFamily="34" charset="-122"/>
              </a:rPr>
              <a:t>不是基本面分析的对立者</a:t>
            </a:r>
          </a:p>
        </p:txBody>
      </p:sp>
      <p:sp>
        <p:nvSpPr>
          <p:cNvPr id="18" name="TextBox 17">
            <a:extLst>
              <a:ext uri="{FF2B5EF4-FFF2-40B4-BE49-F238E27FC236}">
                <a16:creationId xmlns:a16="http://schemas.microsoft.com/office/drawing/2014/main" id="{FB39FD1B-E49F-41FF-A4FA-339060EBDE09}"/>
              </a:ext>
            </a:extLst>
          </p:cNvPr>
          <p:cNvSpPr txBox="1"/>
          <p:nvPr/>
        </p:nvSpPr>
        <p:spPr>
          <a:xfrm>
            <a:off x="2095128" y="2160539"/>
            <a:ext cx="723275" cy="307777"/>
          </a:xfrm>
          <a:prstGeom prst="rect">
            <a:avLst/>
          </a:prstGeom>
          <a:noFill/>
        </p:spPr>
        <p:txBody>
          <a:bodyPr wrap="none" rtlCol="0">
            <a:spAutoFit/>
          </a:bodyPr>
          <a:lstStyle/>
          <a:p>
            <a:pPr algn="ctr"/>
            <a:r>
              <a:rPr lang="zh-CN" altLang="en-US" sz="1400" b="1" dirty="0">
                <a:latin typeface="微软雅黑" panose="020B0503020204020204" pitchFamily="34" charset="-122"/>
                <a:ea typeface="微软雅黑" panose="020B0503020204020204" pitchFamily="34" charset="-122"/>
              </a:rPr>
              <a:t>误区二</a:t>
            </a:r>
          </a:p>
        </p:txBody>
      </p:sp>
      <p:sp>
        <p:nvSpPr>
          <p:cNvPr id="19" name="TextBox 18">
            <a:extLst>
              <a:ext uri="{FF2B5EF4-FFF2-40B4-BE49-F238E27FC236}">
                <a16:creationId xmlns:a16="http://schemas.microsoft.com/office/drawing/2014/main" id="{9405AF58-4F61-43C2-BEC7-7266ABE1AFA9}"/>
              </a:ext>
            </a:extLst>
          </p:cNvPr>
          <p:cNvSpPr txBox="1"/>
          <p:nvPr/>
        </p:nvSpPr>
        <p:spPr>
          <a:xfrm>
            <a:off x="539552" y="2439828"/>
            <a:ext cx="2556284" cy="290977"/>
          </a:xfrm>
          <a:prstGeom prst="rect">
            <a:avLst/>
          </a:prstGeom>
          <a:noFill/>
        </p:spPr>
        <p:txBody>
          <a:bodyPr wrap="square" rtlCol="0">
            <a:spAutoFit/>
          </a:bodyPr>
          <a:lstStyle/>
          <a:p>
            <a:pPr algn="r">
              <a:lnSpc>
                <a:spcPct val="130000"/>
              </a:lnSpc>
              <a:defRPr/>
            </a:pPr>
            <a:r>
              <a:rPr lang="zh-CN" altLang="en-US" sz="1100" dirty="0">
                <a:latin typeface="微软雅黑" panose="020B0503020204020204" pitchFamily="34" charset="-122"/>
                <a:ea typeface="微软雅黑" panose="020B0503020204020204" pitchFamily="34" charset="-122"/>
              </a:rPr>
              <a:t>量化交易过程不是被动接受</a:t>
            </a:r>
          </a:p>
        </p:txBody>
      </p:sp>
      <p:sp>
        <p:nvSpPr>
          <p:cNvPr id="20" name="TextBox 19">
            <a:extLst>
              <a:ext uri="{FF2B5EF4-FFF2-40B4-BE49-F238E27FC236}">
                <a16:creationId xmlns:a16="http://schemas.microsoft.com/office/drawing/2014/main" id="{AF5AA770-C0E6-433B-A6A1-687F6A353703}"/>
              </a:ext>
            </a:extLst>
          </p:cNvPr>
          <p:cNvSpPr txBox="1"/>
          <p:nvPr/>
        </p:nvSpPr>
        <p:spPr>
          <a:xfrm>
            <a:off x="3007884" y="3096643"/>
            <a:ext cx="723275" cy="307777"/>
          </a:xfrm>
          <a:prstGeom prst="rect">
            <a:avLst/>
          </a:prstGeom>
          <a:noFill/>
        </p:spPr>
        <p:txBody>
          <a:bodyPr wrap="none" rtlCol="0">
            <a:spAutoFit/>
          </a:bodyPr>
          <a:lstStyle/>
          <a:p>
            <a:pPr algn="ctr"/>
            <a:r>
              <a:rPr lang="zh-CN" altLang="en-US" sz="1400" b="1" dirty="0">
                <a:latin typeface="微软雅黑" panose="020B0503020204020204" pitchFamily="34" charset="-122"/>
                <a:ea typeface="微软雅黑" panose="020B0503020204020204" pitchFamily="34" charset="-122"/>
              </a:rPr>
              <a:t>误区三</a:t>
            </a:r>
          </a:p>
        </p:txBody>
      </p:sp>
      <p:sp>
        <p:nvSpPr>
          <p:cNvPr id="21" name="TextBox 20">
            <a:extLst>
              <a:ext uri="{FF2B5EF4-FFF2-40B4-BE49-F238E27FC236}">
                <a16:creationId xmlns:a16="http://schemas.microsoft.com/office/drawing/2014/main" id="{B6EA8DD1-BE86-46ED-8082-FC56DF58EDA6}"/>
              </a:ext>
            </a:extLst>
          </p:cNvPr>
          <p:cNvSpPr txBox="1"/>
          <p:nvPr/>
        </p:nvSpPr>
        <p:spPr>
          <a:xfrm>
            <a:off x="1259632" y="3375932"/>
            <a:ext cx="2748960" cy="290977"/>
          </a:xfrm>
          <a:prstGeom prst="rect">
            <a:avLst/>
          </a:prstGeom>
          <a:noFill/>
        </p:spPr>
        <p:txBody>
          <a:bodyPr wrap="square" rtlCol="0">
            <a:spAutoFit/>
          </a:bodyPr>
          <a:lstStyle/>
          <a:p>
            <a:pPr algn="r">
              <a:lnSpc>
                <a:spcPct val="130000"/>
              </a:lnSpc>
              <a:defRPr/>
            </a:pPr>
            <a:r>
              <a:rPr lang="zh-CN" altLang="en-US" sz="1100" dirty="0">
                <a:latin typeface="微软雅黑" panose="020B0503020204020204" pitchFamily="34" charset="-122"/>
                <a:ea typeface="微软雅黑" panose="020B0503020204020204" pitchFamily="34" charset="-122"/>
              </a:rPr>
              <a:t>有一定门槛，但并不是神秘而且高不可攀</a:t>
            </a:r>
          </a:p>
        </p:txBody>
      </p:sp>
      <p:sp>
        <p:nvSpPr>
          <p:cNvPr id="22" name="TextBox 21">
            <a:extLst>
              <a:ext uri="{FF2B5EF4-FFF2-40B4-BE49-F238E27FC236}">
                <a16:creationId xmlns:a16="http://schemas.microsoft.com/office/drawing/2014/main" id="{9A4E8D5F-236F-4C36-9A20-F9EDF4121306}"/>
              </a:ext>
            </a:extLst>
          </p:cNvPr>
          <p:cNvSpPr txBox="1"/>
          <p:nvPr/>
        </p:nvSpPr>
        <p:spPr>
          <a:xfrm>
            <a:off x="5436096" y="3116297"/>
            <a:ext cx="723275"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误区四</a:t>
            </a:r>
          </a:p>
        </p:txBody>
      </p:sp>
      <p:sp>
        <p:nvSpPr>
          <p:cNvPr id="23" name="TextBox 22">
            <a:extLst>
              <a:ext uri="{FF2B5EF4-FFF2-40B4-BE49-F238E27FC236}">
                <a16:creationId xmlns:a16="http://schemas.microsoft.com/office/drawing/2014/main" id="{87E49E28-EF1C-4C2A-AD26-5E3BD9F7CC8F}"/>
              </a:ext>
            </a:extLst>
          </p:cNvPr>
          <p:cNvSpPr txBox="1"/>
          <p:nvPr/>
        </p:nvSpPr>
        <p:spPr>
          <a:xfrm>
            <a:off x="5184068" y="3396211"/>
            <a:ext cx="3276364" cy="511037"/>
          </a:xfrm>
          <a:prstGeom prst="rect">
            <a:avLst/>
          </a:prstGeom>
          <a:noFill/>
        </p:spPr>
        <p:txBody>
          <a:bodyPr wrap="square" rtlCol="0">
            <a:spAutoFit/>
          </a:bodyPr>
          <a:lstStyle/>
          <a:p>
            <a:pPr>
              <a:lnSpc>
                <a:spcPct val="130000"/>
              </a:lnSpc>
              <a:defRPr/>
            </a:pPr>
            <a:r>
              <a:rPr lang="zh-CN" altLang="en-US" sz="1100" dirty="0">
                <a:latin typeface="微软雅黑" panose="020B0503020204020204" pitchFamily="34" charset="-122"/>
                <a:ea typeface="微软雅黑" panose="020B0503020204020204" pitchFamily="34" charset="-122"/>
              </a:rPr>
              <a:t>量化投资的建模过程具有科学性，逻辑性，并不是经验模式的简单改写</a:t>
            </a:r>
          </a:p>
        </p:txBody>
      </p:sp>
      <p:sp>
        <p:nvSpPr>
          <p:cNvPr id="24" name="TextBox 23">
            <a:extLst>
              <a:ext uri="{FF2B5EF4-FFF2-40B4-BE49-F238E27FC236}">
                <a16:creationId xmlns:a16="http://schemas.microsoft.com/office/drawing/2014/main" id="{0E0C03E4-269E-4196-A308-CED64002177E}"/>
              </a:ext>
            </a:extLst>
          </p:cNvPr>
          <p:cNvSpPr txBox="1"/>
          <p:nvPr/>
        </p:nvSpPr>
        <p:spPr>
          <a:xfrm>
            <a:off x="6264188" y="2181330"/>
            <a:ext cx="723275"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误区五</a:t>
            </a:r>
          </a:p>
        </p:txBody>
      </p:sp>
      <p:sp>
        <p:nvSpPr>
          <p:cNvPr id="25" name="TextBox 24">
            <a:extLst>
              <a:ext uri="{FF2B5EF4-FFF2-40B4-BE49-F238E27FC236}">
                <a16:creationId xmlns:a16="http://schemas.microsoft.com/office/drawing/2014/main" id="{83460845-5683-41C0-A561-C2FA3FB55173}"/>
              </a:ext>
            </a:extLst>
          </p:cNvPr>
          <p:cNvSpPr txBox="1"/>
          <p:nvPr/>
        </p:nvSpPr>
        <p:spPr>
          <a:xfrm>
            <a:off x="6012160" y="2461244"/>
            <a:ext cx="2808312" cy="731098"/>
          </a:xfrm>
          <a:prstGeom prst="rect">
            <a:avLst/>
          </a:prstGeom>
          <a:noFill/>
        </p:spPr>
        <p:txBody>
          <a:bodyPr wrap="square" rtlCol="0">
            <a:spAutoFit/>
          </a:bodyPr>
          <a:lstStyle/>
          <a:p>
            <a:pPr>
              <a:lnSpc>
                <a:spcPct val="130000"/>
              </a:lnSpc>
              <a:defRPr/>
            </a:pPr>
            <a:r>
              <a:rPr lang="zh-CN" altLang="en-US" sz="1100" dirty="0">
                <a:latin typeface="微软雅黑" panose="020B0503020204020204" pitchFamily="34" charset="-122"/>
                <a:ea typeface="微软雅黑" panose="020B0503020204020204" pitchFamily="34" charset="-122"/>
              </a:rPr>
              <a:t>量化投资不完全等于程序化、自动化，其后者这是量化投资过程最终的两种表现形式，可以用计算机执行，也可以手工执行。</a:t>
            </a:r>
          </a:p>
        </p:txBody>
      </p:sp>
      <p:sp>
        <p:nvSpPr>
          <p:cNvPr id="26" name="TextBox 25">
            <a:extLst>
              <a:ext uri="{FF2B5EF4-FFF2-40B4-BE49-F238E27FC236}">
                <a16:creationId xmlns:a16="http://schemas.microsoft.com/office/drawing/2014/main" id="{A35B2763-6CA3-4B18-8E64-54329D6BEE6F}"/>
              </a:ext>
            </a:extLst>
          </p:cNvPr>
          <p:cNvSpPr txBox="1"/>
          <p:nvPr/>
        </p:nvSpPr>
        <p:spPr>
          <a:xfrm>
            <a:off x="6732240" y="1158080"/>
            <a:ext cx="723275"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误区六</a:t>
            </a:r>
          </a:p>
        </p:txBody>
      </p:sp>
      <p:sp>
        <p:nvSpPr>
          <p:cNvPr id="27" name="TextBox 26">
            <a:extLst>
              <a:ext uri="{FF2B5EF4-FFF2-40B4-BE49-F238E27FC236}">
                <a16:creationId xmlns:a16="http://schemas.microsoft.com/office/drawing/2014/main" id="{BA50471E-A84A-4932-B15F-C86DBA1D7D54}"/>
              </a:ext>
            </a:extLst>
          </p:cNvPr>
          <p:cNvSpPr txBox="1"/>
          <p:nvPr/>
        </p:nvSpPr>
        <p:spPr>
          <a:xfrm>
            <a:off x="6480212" y="1437994"/>
            <a:ext cx="2556284" cy="731098"/>
          </a:xfrm>
          <a:prstGeom prst="rect">
            <a:avLst/>
          </a:prstGeom>
          <a:noFill/>
        </p:spPr>
        <p:txBody>
          <a:bodyPr wrap="square" rtlCol="0">
            <a:spAutoFit/>
          </a:bodyPr>
          <a:lstStyle/>
          <a:p>
            <a:pPr>
              <a:lnSpc>
                <a:spcPct val="130000"/>
              </a:lnSpc>
              <a:defRPr/>
            </a:pPr>
            <a:r>
              <a:rPr lang="zh-CN" altLang="en-US" sz="1100" b="1" dirty="0">
                <a:solidFill>
                  <a:srgbClr val="FF0000"/>
                </a:solidFill>
                <a:latin typeface="微软雅黑" panose="020B0503020204020204" pitchFamily="34" charset="-122"/>
                <a:ea typeface="微软雅黑" panose="020B0503020204020204" pitchFamily="34" charset="-122"/>
              </a:rPr>
              <a:t>量化投资不会让你</a:t>
            </a:r>
            <a:r>
              <a:rPr lang="en-US" altLang="zh-CN" sz="1100" b="1" dirty="0">
                <a:solidFill>
                  <a:srgbClr val="FF0000"/>
                </a:solidFill>
                <a:latin typeface="微软雅黑" panose="020B0503020204020204" pitchFamily="34" charset="-122"/>
                <a:ea typeface="微软雅黑" panose="020B0503020204020204" pitchFamily="34" charset="-122"/>
              </a:rPr>
              <a:t>100%</a:t>
            </a:r>
            <a:r>
              <a:rPr lang="zh-CN" altLang="en-US" sz="1100" b="1" dirty="0">
                <a:solidFill>
                  <a:srgbClr val="FF0000"/>
                </a:solidFill>
                <a:latin typeface="微软雅黑" panose="020B0503020204020204" pitchFamily="34" charset="-122"/>
                <a:ea typeface="微软雅黑" panose="020B0503020204020204" pitchFamily="34" charset="-122"/>
              </a:rPr>
              <a:t>成功，但它是会让你无限接近成功的工具。</a:t>
            </a:r>
            <a:endParaRPr lang="en-US" altLang="zh-CN" sz="1100" b="1" dirty="0">
              <a:solidFill>
                <a:srgbClr val="FF0000"/>
              </a:solidFill>
              <a:latin typeface="微软雅黑" panose="020B0503020204020204" pitchFamily="34" charset="-122"/>
              <a:ea typeface="微软雅黑" panose="020B0503020204020204" pitchFamily="34" charset="-122"/>
            </a:endParaRPr>
          </a:p>
          <a:p>
            <a:pPr>
              <a:lnSpc>
                <a:spcPct val="130000"/>
              </a:lnSpc>
              <a:defRPr/>
            </a:pPr>
            <a:r>
              <a:rPr lang="zh-CN" altLang="en-US" sz="1100" b="1" dirty="0">
                <a:solidFill>
                  <a:srgbClr val="FF0000"/>
                </a:solidFill>
                <a:latin typeface="微软雅黑" panose="020B0503020204020204" pitchFamily="34" charset="-122"/>
                <a:ea typeface="微软雅黑" panose="020B0503020204020204" pitchFamily="34" charset="-122"/>
              </a:rPr>
              <a:t>量化投资知识</a:t>
            </a:r>
            <a:r>
              <a:rPr lang="en-US" altLang="zh-CN" sz="1100" b="1" dirty="0">
                <a:solidFill>
                  <a:srgbClr val="FF0000"/>
                </a:solidFill>
                <a:latin typeface="微软雅黑" panose="020B0503020204020204" pitchFamily="34" charset="-122"/>
                <a:ea typeface="微软雅黑" panose="020B0503020204020204" pitchFamily="34" charset="-122"/>
              </a:rPr>
              <a:t>+</a:t>
            </a:r>
            <a:r>
              <a:rPr lang="zh-CN" altLang="en-US" sz="1100" b="1" dirty="0">
                <a:solidFill>
                  <a:srgbClr val="FF0000"/>
                </a:solidFill>
                <a:latin typeface="微软雅黑" panose="020B0503020204020204" pitchFamily="34" charset="-122"/>
                <a:ea typeface="微软雅黑" panose="020B0503020204020204" pitchFamily="34" charset="-122"/>
              </a:rPr>
              <a:t>运气</a:t>
            </a:r>
            <a:r>
              <a:rPr lang="en-US" altLang="zh-CN" sz="1100" b="1" dirty="0">
                <a:solidFill>
                  <a:srgbClr val="FF0000"/>
                </a:solidFill>
                <a:latin typeface="微软雅黑" panose="020B0503020204020204" pitchFamily="34" charset="-122"/>
                <a:ea typeface="微软雅黑" panose="020B0503020204020204" pitchFamily="34" charset="-122"/>
              </a:rPr>
              <a:t>=</a:t>
            </a:r>
            <a:r>
              <a:rPr lang="zh-CN" altLang="en-US" sz="1100" b="1" dirty="0">
                <a:solidFill>
                  <a:srgbClr val="FF0000"/>
                </a:solidFill>
                <a:latin typeface="微软雅黑" panose="020B0503020204020204" pitchFamily="34" charset="-122"/>
                <a:ea typeface="微软雅黑" panose="020B0503020204020204" pitchFamily="34" charset="-122"/>
              </a:rPr>
              <a:t>成功</a:t>
            </a:r>
          </a:p>
        </p:txBody>
      </p:sp>
      <p:grpSp>
        <p:nvGrpSpPr>
          <p:cNvPr id="28" name="组合 27">
            <a:extLst>
              <a:ext uri="{FF2B5EF4-FFF2-40B4-BE49-F238E27FC236}">
                <a16:creationId xmlns:a16="http://schemas.microsoft.com/office/drawing/2014/main" id="{FA5DD1B2-9F4E-4CD2-AC68-0C5DD13A7CD4}"/>
              </a:ext>
            </a:extLst>
          </p:cNvPr>
          <p:cNvGrpSpPr/>
          <p:nvPr/>
        </p:nvGrpSpPr>
        <p:grpSpPr>
          <a:xfrm>
            <a:off x="3851771" y="483518"/>
            <a:ext cx="1402358" cy="1402358"/>
            <a:chOff x="3851771" y="1163107"/>
            <a:chExt cx="1402358" cy="1402358"/>
          </a:xfrm>
        </p:grpSpPr>
        <p:grpSp>
          <p:nvGrpSpPr>
            <p:cNvPr id="29" name="组合 28">
              <a:extLst>
                <a:ext uri="{FF2B5EF4-FFF2-40B4-BE49-F238E27FC236}">
                  <a16:creationId xmlns:a16="http://schemas.microsoft.com/office/drawing/2014/main" id="{58FDD911-48E0-4C24-911D-DA7DD9BDABDF}"/>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31" name="同心圆 30">
                <a:extLst>
                  <a:ext uri="{FF2B5EF4-FFF2-40B4-BE49-F238E27FC236}">
                    <a16:creationId xmlns:a16="http://schemas.microsoft.com/office/drawing/2014/main" id="{E3A787CF-0461-41B8-8119-E3CBCFCF03F8}"/>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椭圆 31">
                <a:extLst>
                  <a:ext uri="{FF2B5EF4-FFF2-40B4-BE49-F238E27FC236}">
                    <a16:creationId xmlns:a16="http://schemas.microsoft.com/office/drawing/2014/main" id="{46C6604A-346B-4D05-BF49-805D1772384B}"/>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29">
              <a:extLst>
                <a:ext uri="{FF2B5EF4-FFF2-40B4-BE49-F238E27FC236}">
                  <a16:creationId xmlns:a16="http://schemas.microsoft.com/office/drawing/2014/main" id="{A931F31C-BF75-40D1-BB2B-81069F26C8EC}"/>
                </a:ext>
              </a:extLst>
            </p:cNvPr>
            <p:cNvSpPr txBox="1"/>
            <p:nvPr/>
          </p:nvSpPr>
          <p:spPr>
            <a:xfrm>
              <a:off x="4304512" y="1688000"/>
              <a:ext cx="543739" cy="307777"/>
            </a:xfrm>
            <a:prstGeom prst="rect">
              <a:avLst/>
            </a:prstGeom>
            <a:noFill/>
          </p:spPr>
          <p:txBody>
            <a:bodyPr wrap="none" rtlCol="0">
              <a:spAutoFit/>
            </a:bodyPr>
            <a:lstStyle/>
            <a:p>
              <a:pPr algn="ctr" fontAlgn="auto">
                <a:spcBef>
                  <a:spcPts val="0"/>
                </a:spcBef>
                <a:spcAft>
                  <a:spcPts val="0"/>
                </a:spcAft>
                <a:defRPr/>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误区</a:t>
              </a:r>
            </a:p>
          </p:txBody>
        </p:sp>
      </p:grpSp>
      <p:sp>
        <p:nvSpPr>
          <p:cNvPr id="33" name="TextBox 32">
            <a:extLst>
              <a:ext uri="{FF2B5EF4-FFF2-40B4-BE49-F238E27FC236}">
                <a16:creationId xmlns:a16="http://schemas.microsoft.com/office/drawing/2014/main" id="{70BBE05D-1AC9-4069-96BB-6EAF2B3D77B4}"/>
              </a:ext>
            </a:extLst>
          </p:cNvPr>
          <p:cNvSpPr txBox="1"/>
          <p:nvPr/>
        </p:nvSpPr>
        <p:spPr>
          <a:xfrm>
            <a:off x="1654179" y="5310340"/>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200978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44000">
                                          <p:cBhvr additive="base">
                                            <p:cTn id="7" dur="500" fill="hold"/>
                                            <p:tgtEl>
                                              <p:spTgt spid="28"/>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par>
                                    <p:cTn id="13" presetID="18" presetClass="entr" presetSubtype="1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downLeft)">
                                          <p:cBhvr>
                                            <p:cTn id="15" dur="500"/>
                                            <p:tgtEl>
                                              <p:spTgt spid="6"/>
                                            </p:tgtEl>
                                          </p:cBhvr>
                                        </p:animEffect>
                                      </p:childTnLst>
                                    </p:cTn>
                                  </p:par>
                                  <p:par>
                                    <p:cTn id="16" presetID="18" presetClass="entr" presetSubtype="1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downLeft)">
                                          <p:cBhvr>
                                            <p:cTn id="18" dur="500"/>
                                            <p:tgtEl>
                                              <p:spTgt spid="7"/>
                                            </p:tgtEl>
                                          </p:cBhvr>
                                        </p:animEffect>
                                      </p:childTnLst>
                                    </p:cTn>
                                  </p:par>
                                  <p:par>
                                    <p:cTn id="19" presetID="18" presetClass="entr" presetSubtype="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Right)">
                                          <p:cBhvr>
                                            <p:cTn id="21" dur="500"/>
                                            <p:tgtEl>
                                              <p:spTgt spid="8"/>
                                            </p:tgtEl>
                                          </p:cBhvr>
                                        </p:animEffect>
                                      </p:childTnLst>
                                    </p:cTn>
                                  </p:par>
                                  <p:par>
                                    <p:cTn id="22" presetID="18" presetClass="entr" presetSubtype="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strips(downRight)">
                                          <p:cBhvr>
                                            <p:cTn id="24" dur="500"/>
                                            <p:tgtEl>
                                              <p:spTgt spid="9"/>
                                            </p:tgtEl>
                                          </p:cBhvr>
                                        </p:animEffect>
                                      </p:childTnLst>
                                    </p:cTn>
                                  </p:par>
                                  <p:par>
                                    <p:cTn id="25" presetID="18" presetClass="entr" presetSubtype="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childTnLst>
                              </p:cTn>
                            </p:par>
                            <p:par>
                              <p:cTn id="28" fill="hold">
                                <p:stCondLst>
                                  <p:cond delay="1000"/>
                                </p:stCondLst>
                                <p:childTnLst>
                                  <p:par>
                                    <p:cTn id="29" presetID="2" presetClass="entr" presetSubtype="4" accel="55000" fill="hold" grpId="0" nodeType="afterEffect" p14:presetBounceEnd="58000">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14:bounceEnd="58000">
                                          <p:cBhvr additive="base">
                                            <p:cTn id="31" dur="1000" fill="hold"/>
                                            <p:tgtEl>
                                              <p:spTgt spid="16"/>
                                            </p:tgtEl>
                                            <p:attrNameLst>
                                              <p:attrName>ppt_x</p:attrName>
                                            </p:attrNameLst>
                                          </p:cBhvr>
                                          <p:tavLst>
                                            <p:tav tm="0">
                                              <p:val>
                                                <p:strVal val="#ppt_x"/>
                                              </p:val>
                                            </p:tav>
                                            <p:tav tm="100000">
                                              <p:val>
                                                <p:strVal val="#ppt_x"/>
                                              </p:val>
                                            </p:tav>
                                          </p:tavLst>
                                        </p:anim>
                                        <p:anim calcmode="lin" valueType="num" p14:bounceEnd="58000">
                                          <p:cBhvr additive="base">
                                            <p:cTn id="32" dur="10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accel="55000" fill="hold" grpId="0" nodeType="withEffect" p14:presetBounceEnd="58000">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14:bounceEnd="58000">
                                          <p:cBhvr additive="base">
                                            <p:cTn id="35" dur="1000" fill="hold"/>
                                            <p:tgtEl>
                                              <p:spTgt spid="11"/>
                                            </p:tgtEl>
                                            <p:attrNameLst>
                                              <p:attrName>ppt_x</p:attrName>
                                            </p:attrNameLst>
                                          </p:cBhvr>
                                          <p:tavLst>
                                            <p:tav tm="0">
                                              <p:val>
                                                <p:strVal val="#ppt_x"/>
                                              </p:val>
                                            </p:tav>
                                            <p:tav tm="100000">
                                              <p:val>
                                                <p:strVal val="#ppt_x"/>
                                              </p:val>
                                            </p:tav>
                                          </p:tavLst>
                                        </p:anim>
                                        <p:anim calcmode="lin" valueType="num" p14:bounceEnd="58000">
                                          <p:cBhvr additive="base">
                                            <p:cTn id="36" dur="10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accel="55000" fill="hold" grpId="0" nodeType="withEffect" p14:presetBounceEnd="58000">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14:bounceEnd="58000">
                                          <p:cBhvr additive="base">
                                            <p:cTn id="39" dur="1000" fill="hold"/>
                                            <p:tgtEl>
                                              <p:spTgt spid="12"/>
                                            </p:tgtEl>
                                            <p:attrNameLst>
                                              <p:attrName>ppt_x</p:attrName>
                                            </p:attrNameLst>
                                          </p:cBhvr>
                                          <p:tavLst>
                                            <p:tav tm="0">
                                              <p:val>
                                                <p:strVal val="#ppt_x"/>
                                              </p:val>
                                            </p:tav>
                                            <p:tav tm="100000">
                                              <p:val>
                                                <p:strVal val="#ppt_x"/>
                                              </p:val>
                                            </p:tav>
                                          </p:tavLst>
                                        </p:anim>
                                        <p:anim calcmode="lin" valueType="num" p14:bounceEnd="58000">
                                          <p:cBhvr additive="base">
                                            <p:cTn id="40" dur="10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accel="55000" fill="hold" grpId="0" nodeType="withEffect" p14:presetBounceEnd="58000">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14:bounceEnd="58000">
                                          <p:cBhvr additive="base">
                                            <p:cTn id="43" dur="1000" fill="hold"/>
                                            <p:tgtEl>
                                              <p:spTgt spid="13"/>
                                            </p:tgtEl>
                                            <p:attrNameLst>
                                              <p:attrName>ppt_x</p:attrName>
                                            </p:attrNameLst>
                                          </p:cBhvr>
                                          <p:tavLst>
                                            <p:tav tm="0">
                                              <p:val>
                                                <p:strVal val="#ppt_x"/>
                                              </p:val>
                                            </p:tav>
                                            <p:tav tm="100000">
                                              <p:val>
                                                <p:strVal val="#ppt_x"/>
                                              </p:val>
                                            </p:tav>
                                          </p:tavLst>
                                        </p:anim>
                                        <p:anim calcmode="lin" valueType="num" p14:bounceEnd="58000">
                                          <p:cBhvr additive="base">
                                            <p:cTn id="44" dur="10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accel="55000" fill="hold" grpId="0" nodeType="withEffect" p14:presetBounceEnd="58000">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14:bounceEnd="58000">
                                          <p:cBhvr additive="base">
                                            <p:cTn id="47" dur="1000" fill="hold"/>
                                            <p:tgtEl>
                                              <p:spTgt spid="14"/>
                                            </p:tgtEl>
                                            <p:attrNameLst>
                                              <p:attrName>ppt_x</p:attrName>
                                            </p:attrNameLst>
                                          </p:cBhvr>
                                          <p:tavLst>
                                            <p:tav tm="0">
                                              <p:val>
                                                <p:strVal val="#ppt_x"/>
                                              </p:val>
                                            </p:tav>
                                            <p:tav tm="100000">
                                              <p:val>
                                                <p:strVal val="#ppt_x"/>
                                              </p:val>
                                            </p:tav>
                                          </p:tavLst>
                                        </p:anim>
                                        <p:anim calcmode="lin" valueType="num" p14:bounceEnd="58000">
                                          <p:cBhvr additive="base">
                                            <p:cTn id="48" dur="10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accel="55000" fill="hold" grpId="0" nodeType="withEffect" p14:presetBounceEnd="58000">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14:bounceEnd="58000">
                                          <p:cBhvr additive="base">
                                            <p:cTn id="51" dur="1000" fill="hold"/>
                                            <p:tgtEl>
                                              <p:spTgt spid="15"/>
                                            </p:tgtEl>
                                            <p:attrNameLst>
                                              <p:attrName>ppt_x</p:attrName>
                                            </p:attrNameLst>
                                          </p:cBhvr>
                                          <p:tavLst>
                                            <p:tav tm="0">
                                              <p:val>
                                                <p:strVal val="#ppt_x"/>
                                              </p:val>
                                            </p:tav>
                                            <p:tav tm="100000">
                                              <p:val>
                                                <p:strVal val="#ppt_x"/>
                                              </p:val>
                                            </p:tav>
                                          </p:tavLst>
                                        </p:anim>
                                        <p:anim calcmode="lin" valueType="num" p14:bounceEnd="58000">
                                          <p:cBhvr additive="base">
                                            <p:cTn id="52" dur="1000" fill="hold"/>
                                            <p:tgtEl>
                                              <p:spTgt spid="15"/>
                                            </p:tgtEl>
                                            <p:attrNameLst>
                                              <p:attrName>ppt_y</p:attrName>
                                            </p:attrNameLst>
                                          </p:cBhvr>
                                          <p:tavLst>
                                            <p:tav tm="0">
                                              <p:val>
                                                <p:strVal val="1+#ppt_h/2"/>
                                              </p:val>
                                            </p:tav>
                                            <p:tav tm="100000">
                                              <p:val>
                                                <p:strVal val="#ppt_y"/>
                                              </p:val>
                                            </p:tav>
                                          </p:tavLst>
                                        </p:anim>
                                      </p:childTnLst>
                                    </p:cTn>
                                  </p:par>
                                </p:childTnLst>
                              </p:cTn>
                            </p:par>
                            <p:par>
                              <p:cTn id="53" fill="hold">
                                <p:stCondLst>
                                  <p:cond delay="2000"/>
                                </p:stCondLst>
                                <p:childTnLst>
                                  <p:par>
                                    <p:cTn id="54" presetID="12" presetClass="entr" presetSubtype="2"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p:tgtEl>
                                              <p:spTgt spid="4"/>
                                            </p:tgtEl>
                                            <p:attrNameLst>
                                              <p:attrName>ppt_x</p:attrName>
                                            </p:attrNameLst>
                                          </p:cBhvr>
                                          <p:tavLst>
                                            <p:tav tm="0">
                                              <p:val>
                                                <p:strVal val="#ppt_x+#ppt_w*1.125000"/>
                                              </p:val>
                                            </p:tav>
                                            <p:tav tm="100000">
                                              <p:val>
                                                <p:strVal val="#ppt_x"/>
                                              </p:val>
                                            </p:tav>
                                          </p:tavLst>
                                        </p:anim>
                                        <p:animEffect transition="in" filter="wipe(left)">
                                          <p:cBhvr>
                                            <p:cTn id="57" dur="500"/>
                                            <p:tgtEl>
                                              <p:spTgt spid="4"/>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strips(upRight)">
                                          <p:cBhvr>
                                            <p:cTn id="60" dur="500"/>
                                            <p:tgtEl>
                                              <p:spTgt spid="17"/>
                                            </p:tgtEl>
                                          </p:cBhvr>
                                        </p:animEffect>
                                      </p:childTnLst>
                                    </p:cTn>
                                  </p:par>
                                </p:childTnLst>
                              </p:cTn>
                            </p:par>
                            <p:par>
                              <p:cTn id="61" fill="hold">
                                <p:stCondLst>
                                  <p:cond delay="2500"/>
                                </p:stCondLst>
                                <p:childTnLst>
                                  <p:par>
                                    <p:cTn id="62" presetID="12" presetClass="entr" presetSubtype="2"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p:tgtEl>
                                              <p:spTgt spid="18"/>
                                            </p:tgtEl>
                                            <p:attrNameLst>
                                              <p:attrName>ppt_x</p:attrName>
                                            </p:attrNameLst>
                                          </p:cBhvr>
                                          <p:tavLst>
                                            <p:tav tm="0">
                                              <p:val>
                                                <p:strVal val="#ppt_x+#ppt_w*1.125000"/>
                                              </p:val>
                                            </p:tav>
                                            <p:tav tm="100000">
                                              <p:val>
                                                <p:strVal val="#ppt_x"/>
                                              </p:val>
                                            </p:tav>
                                          </p:tavLst>
                                        </p:anim>
                                        <p:animEffect transition="in" filter="wipe(left)">
                                          <p:cBhvr>
                                            <p:cTn id="65" dur="500"/>
                                            <p:tgtEl>
                                              <p:spTgt spid="18"/>
                                            </p:tgtEl>
                                          </p:cBhvr>
                                        </p:animEffect>
                                      </p:childTnLst>
                                    </p:cTn>
                                  </p:par>
                                  <p:par>
                                    <p:cTn id="66" presetID="18" presetClass="entr" presetSubtype="3"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strips(upRight)">
                                          <p:cBhvr>
                                            <p:cTn id="68" dur="500"/>
                                            <p:tgtEl>
                                              <p:spTgt spid="19"/>
                                            </p:tgtEl>
                                          </p:cBhvr>
                                        </p:animEffect>
                                      </p:childTnLst>
                                    </p:cTn>
                                  </p:par>
                                </p:childTnLst>
                              </p:cTn>
                            </p:par>
                            <p:par>
                              <p:cTn id="69" fill="hold">
                                <p:stCondLst>
                                  <p:cond delay="3000"/>
                                </p:stCondLst>
                                <p:childTnLst>
                                  <p:par>
                                    <p:cTn id="70" presetID="12" presetClass="entr" presetSubtype="2"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p:tgtEl>
                                              <p:spTgt spid="20"/>
                                            </p:tgtEl>
                                            <p:attrNameLst>
                                              <p:attrName>ppt_x</p:attrName>
                                            </p:attrNameLst>
                                          </p:cBhvr>
                                          <p:tavLst>
                                            <p:tav tm="0">
                                              <p:val>
                                                <p:strVal val="#ppt_x+#ppt_w*1.125000"/>
                                              </p:val>
                                            </p:tav>
                                            <p:tav tm="100000">
                                              <p:val>
                                                <p:strVal val="#ppt_x"/>
                                              </p:val>
                                            </p:tav>
                                          </p:tavLst>
                                        </p:anim>
                                        <p:animEffect transition="in" filter="wipe(left)">
                                          <p:cBhvr>
                                            <p:cTn id="73" dur="500"/>
                                            <p:tgtEl>
                                              <p:spTgt spid="20"/>
                                            </p:tgtEl>
                                          </p:cBhvr>
                                        </p:animEffect>
                                      </p:childTnLst>
                                    </p:cTn>
                                  </p:par>
                                  <p:par>
                                    <p:cTn id="74" presetID="18" presetClass="entr" presetSubtype="3"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strips(upRight)">
                                          <p:cBhvr>
                                            <p:cTn id="76" dur="500"/>
                                            <p:tgtEl>
                                              <p:spTgt spid="21"/>
                                            </p:tgtEl>
                                          </p:cBhvr>
                                        </p:animEffect>
                                      </p:childTnLst>
                                    </p:cTn>
                                  </p:par>
                                </p:childTnLst>
                              </p:cTn>
                            </p:par>
                            <p:par>
                              <p:cTn id="77" fill="hold">
                                <p:stCondLst>
                                  <p:cond delay="3500"/>
                                </p:stCondLst>
                                <p:childTnLst>
                                  <p:par>
                                    <p:cTn id="78" presetID="12" presetClass="entr" presetSubtype="2"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additive="base">
                                            <p:cTn id="80" dur="500"/>
                                            <p:tgtEl>
                                              <p:spTgt spid="22"/>
                                            </p:tgtEl>
                                            <p:attrNameLst>
                                              <p:attrName>ppt_x</p:attrName>
                                            </p:attrNameLst>
                                          </p:cBhvr>
                                          <p:tavLst>
                                            <p:tav tm="0">
                                              <p:val>
                                                <p:strVal val="#ppt_x+#ppt_w*1.125000"/>
                                              </p:val>
                                            </p:tav>
                                            <p:tav tm="100000">
                                              <p:val>
                                                <p:strVal val="#ppt_x"/>
                                              </p:val>
                                            </p:tav>
                                          </p:tavLst>
                                        </p:anim>
                                        <p:animEffect transition="in" filter="wipe(left)">
                                          <p:cBhvr>
                                            <p:cTn id="81" dur="500"/>
                                            <p:tgtEl>
                                              <p:spTgt spid="22"/>
                                            </p:tgtEl>
                                          </p:cBhvr>
                                        </p:animEffect>
                                      </p:childTnLst>
                                    </p:cTn>
                                  </p:par>
                                  <p:par>
                                    <p:cTn id="82" presetID="18" presetClass="entr" presetSubtype="3" fill="hold" grpId="0"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strips(upRight)">
                                          <p:cBhvr>
                                            <p:cTn id="84" dur="500"/>
                                            <p:tgtEl>
                                              <p:spTgt spid="23"/>
                                            </p:tgtEl>
                                          </p:cBhvr>
                                        </p:animEffect>
                                      </p:childTnLst>
                                    </p:cTn>
                                  </p:par>
                                </p:childTnLst>
                              </p:cTn>
                            </p:par>
                            <p:par>
                              <p:cTn id="85" fill="hold">
                                <p:stCondLst>
                                  <p:cond delay="4000"/>
                                </p:stCondLst>
                                <p:childTnLst>
                                  <p:par>
                                    <p:cTn id="86" presetID="12" presetClass="entr" presetSubtype="2" fill="hold" grpId="0" nodeType="after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additive="base">
                                            <p:cTn id="88" dur="500"/>
                                            <p:tgtEl>
                                              <p:spTgt spid="24"/>
                                            </p:tgtEl>
                                            <p:attrNameLst>
                                              <p:attrName>ppt_x</p:attrName>
                                            </p:attrNameLst>
                                          </p:cBhvr>
                                          <p:tavLst>
                                            <p:tav tm="0">
                                              <p:val>
                                                <p:strVal val="#ppt_x+#ppt_w*1.125000"/>
                                              </p:val>
                                            </p:tav>
                                            <p:tav tm="100000">
                                              <p:val>
                                                <p:strVal val="#ppt_x"/>
                                              </p:val>
                                            </p:tav>
                                          </p:tavLst>
                                        </p:anim>
                                        <p:animEffect transition="in" filter="wipe(left)">
                                          <p:cBhvr>
                                            <p:cTn id="89" dur="500"/>
                                            <p:tgtEl>
                                              <p:spTgt spid="24"/>
                                            </p:tgtEl>
                                          </p:cBhvr>
                                        </p:animEffect>
                                      </p:childTnLst>
                                    </p:cTn>
                                  </p:par>
                                  <p:par>
                                    <p:cTn id="90" presetID="18" presetClass="entr" presetSubtype="3"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strips(upRight)">
                                          <p:cBhvr>
                                            <p:cTn id="92" dur="500"/>
                                            <p:tgtEl>
                                              <p:spTgt spid="25"/>
                                            </p:tgtEl>
                                          </p:cBhvr>
                                        </p:animEffect>
                                      </p:childTnLst>
                                    </p:cTn>
                                  </p:par>
                                </p:childTnLst>
                              </p:cTn>
                            </p:par>
                            <p:par>
                              <p:cTn id="93" fill="hold">
                                <p:stCondLst>
                                  <p:cond delay="4500"/>
                                </p:stCondLst>
                                <p:childTnLst>
                                  <p:par>
                                    <p:cTn id="94" presetID="12" presetClass="entr" presetSubtype="2"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p:tgtEl>
                                              <p:spTgt spid="26"/>
                                            </p:tgtEl>
                                            <p:attrNameLst>
                                              <p:attrName>ppt_x</p:attrName>
                                            </p:attrNameLst>
                                          </p:cBhvr>
                                          <p:tavLst>
                                            <p:tav tm="0">
                                              <p:val>
                                                <p:strVal val="#ppt_x+#ppt_w*1.125000"/>
                                              </p:val>
                                            </p:tav>
                                            <p:tav tm="100000">
                                              <p:val>
                                                <p:strVal val="#ppt_x"/>
                                              </p:val>
                                            </p:tav>
                                          </p:tavLst>
                                        </p:anim>
                                        <p:animEffect transition="in" filter="wipe(left)">
                                          <p:cBhvr>
                                            <p:cTn id="97" dur="500"/>
                                            <p:tgtEl>
                                              <p:spTgt spid="26"/>
                                            </p:tgtEl>
                                          </p:cBhvr>
                                        </p:animEffect>
                                      </p:childTnLst>
                                    </p:cTn>
                                  </p:par>
                                  <p:par>
                                    <p:cTn id="98" presetID="18" presetClass="entr" presetSubtype="3"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strips(upRight)">
                                          <p:cBhvr>
                                            <p:cTn id="100" dur="500"/>
                                            <p:tgtEl>
                                              <p:spTgt spid="27"/>
                                            </p:tgtEl>
                                          </p:cBhvr>
                                        </p:animEffect>
                                      </p:childTnLst>
                                    </p:cTn>
                                  </p:par>
                                </p:childTnLst>
                              </p:cTn>
                            </p:par>
                            <p:par>
                              <p:cTn id="101" fill="hold">
                                <p:stCondLst>
                                  <p:cond delay="5000"/>
                                </p:stCondLst>
                                <p:childTnLst>
                                  <p:par>
                                    <p:cTn id="102" presetID="21" presetClass="entr" presetSubtype="1" fill="hold" grpId="0" nodeType="after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wheel(1)">
                                          <p:cBhvr>
                                            <p:cTn id="104" dur="1000"/>
                                            <p:tgtEl>
                                              <p:spTgt spid="3"/>
                                            </p:tgtEl>
                                          </p:cBhvr>
                                        </p:animEffect>
                                      </p:childTnLst>
                                    </p:cTn>
                                  </p:par>
                                </p:childTnLst>
                              </p:cTn>
                            </p:par>
                            <p:par>
                              <p:cTn id="105" fill="hold">
                                <p:stCondLst>
                                  <p:cond delay="6000"/>
                                </p:stCondLst>
                                <p:childTnLst>
                                  <p:par>
                                    <p:cTn id="106" presetID="10" presetClass="entr" presetSubtype="0" fill="hold" grpId="0" nodeType="after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fade">
                                          <p:cBhvr>
                                            <p:cTn id="10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P spid="27"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par>
                                    <p:cTn id="13" presetID="18" presetClass="entr" presetSubtype="1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downLeft)">
                                          <p:cBhvr>
                                            <p:cTn id="15" dur="500"/>
                                            <p:tgtEl>
                                              <p:spTgt spid="6"/>
                                            </p:tgtEl>
                                          </p:cBhvr>
                                        </p:animEffect>
                                      </p:childTnLst>
                                    </p:cTn>
                                  </p:par>
                                  <p:par>
                                    <p:cTn id="16" presetID="18" presetClass="entr" presetSubtype="1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downLeft)">
                                          <p:cBhvr>
                                            <p:cTn id="18" dur="500"/>
                                            <p:tgtEl>
                                              <p:spTgt spid="7"/>
                                            </p:tgtEl>
                                          </p:cBhvr>
                                        </p:animEffect>
                                      </p:childTnLst>
                                    </p:cTn>
                                  </p:par>
                                  <p:par>
                                    <p:cTn id="19" presetID="18" presetClass="entr" presetSubtype="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Right)">
                                          <p:cBhvr>
                                            <p:cTn id="21" dur="500"/>
                                            <p:tgtEl>
                                              <p:spTgt spid="8"/>
                                            </p:tgtEl>
                                          </p:cBhvr>
                                        </p:animEffect>
                                      </p:childTnLst>
                                    </p:cTn>
                                  </p:par>
                                  <p:par>
                                    <p:cTn id="22" presetID="18" presetClass="entr" presetSubtype="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strips(downRight)">
                                          <p:cBhvr>
                                            <p:cTn id="24" dur="500"/>
                                            <p:tgtEl>
                                              <p:spTgt spid="9"/>
                                            </p:tgtEl>
                                          </p:cBhvr>
                                        </p:animEffect>
                                      </p:childTnLst>
                                    </p:cTn>
                                  </p:par>
                                  <p:par>
                                    <p:cTn id="25" presetID="18" presetClass="entr" presetSubtype="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childTnLst>
                              </p:cTn>
                            </p:par>
                            <p:par>
                              <p:cTn id="28" fill="hold">
                                <p:stCondLst>
                                  <p:cond delay="1000"/>
                                </p:stCondLst>
                                <p:childTnLst>
                                  <p:par>
                                    <p:cTn id="29" presetID="2" presetClass="entr" presetSubtype="4" accel="5500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ppt_x"/>
                                              </p:val>
                                            </p:tav>
                                            <p:tav tm="100000">
                                              <p:val>
                                                <p:strVal val="#ppt_x"/>
                                              </p:val>
                                            </p:tav>
                                          </p:tavLst>
                                        </p:anim>
                                        <p:anim calcmode="lin" valueType="num">
                                          <p:cBhvr additive="base">
                                            <p:cTn id="32" dur="10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accel="55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1000" fill="hold"/>
                                            <p:tgtEl>
                                              <p:spTgt spid="11"/>
                                            </p:tgtEl>
                                            <p:attrNameLst>
                                              <p:attrName>ppt_x</p:attrName>
                                            </p:attrNameLst>
                                          </p:cBhvr>
                                          <p:tavLst>
                                            <p:tav tm="0">
                                              <p:val>
                                                <p:strVal val="#ppt_x"/>
                                              </p:val>
                                            </p:tav>
                                            <p:tav tm="100000">
                                              <p:val>
                                                <p:strVal val="#ppt_x"/>
                                              </p:val>
                                            </p:tav>
                                          </p:tavLst>
                                        </p:anim>
                                        <p:anim calcmode="lin" valueType="num">
                                          <p:cBhvr additive="base">
                                            <p:cTn id="36" dur="10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accel="5500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1000" fill="hold"/>
                                            <p:tgtEl>
                                              <p:spTgt spid="12"/>
                                            </p:tgtEl>
                                            <p:attrNameLst>
                                              <p:attrName>ppt_x</p:attrName>
                                            </p:attrNameLst>
                                          </p:cBhvr>
                                          <p:tavLst>
                                            <p:tav tm="0">
                                              <p:val>
                                                <p:strVal val="#ppt_x"/>
                                              </p:val>
                                            </p:tav>
                                            <p:tav tm="100000">
                                              <p:val>
                                                <p:strVal val="#ppt_x"/>
                                              </p:val>
                                            </p:tav>
                                          </p:tavLst>
                                        </p:anim>
                                        <p:anim calcmode="lin" valueType="num">
                                          <p:cBhvr additive="base">
                                            <p:cTn id="40" dur="10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accel="5500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1000" fill="hold"/>
                                            <p:tgtEl>
                                              <p:spTgt spid="13"/>
                                            </p:tgtEl>
                                            <p:attrNameLst>
                                              <p:attrName>ppt_x</p:attrName>
                                            </p:attrNameLst>
                                          </p:cBhvr>
                                          <p:tavLst>
                                            <p:tav tm="0">
                                              <p:val>
                                                <p:strVal val="#ppt_x"/>
                                              </p:val>
                                            </p:tav>
                                            <p:tav tm="100000">
                                              <p:val>
                                                <p:strVal val="#ppt_x"/>
                                              </p:val>
                                            </p:tav>
                                          </p:tavLst>
                                        </p:anim>
                                        <p:anim calcmode="lin" valueType="num">
                                          <p:cBhvr additive="base">
                                            <p:cTn id="44" dur="10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accel="5500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000" fill="hold"/>
                                            <p:tgtEl>
                                              <p:spTgt spid="14"/>
                                            </p:tgtEl>
                                            <p:attrNameLst>
                                              <p:attrName>ppt_x</p:attrName>
                                            </p:attrNameLst>
                                          </p:cBhvr>
                                          <p:tavLst>
                                            <p:tav tm="0">
                                              <p:val>
                                                <p:strVal val="#ppt_x"/>
                                              </p:val>
                                            </p:tav>
                                            <p:tav tm="100000">
                                              <p:val>
                                                <p:strVal val="#ppt_x"/>
                                              </p:val>
                                            </p:tav>
                                          </p:tavLst>
                                        </p:anim>
                                        <p:anim calcmode="lin" valueType="num">
                                          <p:cBhvr additive="base">
                                            <p:cTn id="48" dur="10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accel="5500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1000" fill="hold"/>
                                            <p:tgtEl>
                                              <p:spTgt spid="15"/>
                                            </p:tgtEl>
                                            <p:attrNameLst>
                                              <p:attrName>ppt_x</p:attrName>
                                            </p:attrNameLst>
                                          </p:cBhvr>
                                          <p:tavLst>
                                            <p:tav tm="0">
                                              <p:val>
                                                <p:strVal val="#ppt_x"/>
                                              </p:val>
                                            </p:tav>
                                            <p:tav tm="100000">
                                              <p:val>
                                                <p:strVal val="#ppt_x"/>
                                              </p:val>
                                            </p:tav>
                                          </p:tavLst>
                                        </p:anim>
                                        <p:anim calcmode="lin" valueType="num">
                                          <p:cBhvr additive="base">
                                            <p:cTn id="52" dur="1000" fill="hold"/>
                                            <p:tgtEl>
                                              <p:spTgt spid="15"/>
                                            </p:tgtEl>
                                            <p:attrNameLst>
                                              <p:attrName>ppt_y</p:attrName>
                                            </p:attrNameLst>
                                          </p:cBhvr>
                                          <p:tavLst>
                                            <p:tav tm="0">
                                              <p:val>
                                                <p:strVal val="1+#ppt_h/2"/>
                                              </p:val>
                                            </p:tav>
                                            <p:tav tm="100000">
                                              <p:val>
                                                <p:strVal val="#ppt_y"/>
                                              </p:val>
                                            </p:tav>
                                          </p:tavLst>
                                        </p:anim>
                                      </p:childTnLst>
                                    </p:cTn>
                                  </p:par>
                                </p:childTnLst>
                              </p:cTn>
                            </p:par>
                            <p:par>
                              <p:cTn id="53" fill="hold">
                                <p:stCondLst>
                                  <p:cond delay="2000"/>
                                </p:stCondLst>
                                <p:childTnLst>
                                  <p:par>
                                    <p:cTn id="54" presetID="12" presetClass="entr" presetSubtype="2"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p:tgtEl>
                                              <p:spTgt spid="4"/>
                                            </p:tgtEl>
                                            <p:attrNameLst>
                                              <p:attrName>ppt_x</p:attrName>
                                            </p:attrNameLst>
                                          </p:cBhvr>
                                          <p:tavLst>
                                            <p:tav tm="0">
                                              <p:val>
                                                <p:strVal val="#ppt_x+#ppt_w*1.125000"/>
                                              </p:val>
                                            </p:tav>
                                            <p:tav tm="100000">
                                              <p:val>
                                                <p:strVal val="#ppt_x"/>
                                              </p:val>
                                            </p:tav>
                                          </p:tavLst>
                                        </p:anim>
                                        <p:animEffect transition="in" filter="wipe(left)">
                                          <p:cBhvr>
                                            <p:cTn id="57" dur="500"/>
                                            <p:tgtEl>
                                              <p:spTgt spid="4"/>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strips(upRight)">
                                          <p:cBhvr>
                                            <p:cTn id="60" dur="500"/>
                                            <p:tgtEl>
                                              <p:spTgt spid="17"/>
                                            </p:tgtEl>
                                          </p:cBhvr>
                                        </p:animEffect>
                                      </p:childTnLst>
                                    </p:cTn>
                                  </p:par>
                                </p:childTnLst>
                              </p:cTn>
                            </p:par>
                            <p:par>
                              <p:cTn id="61" fill="hold">
                                <p:stCondLst>
                                  <p:cond delay="2500"/>
                                </p:stCondLst>
                                <p:childTnLst>
                                  <p:par>
                                    <p:cTn id="62" presetID="12" presetClass="entr" presetSubtype="2"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p:tgtEl>
                                              <p:spTgt spid="18"/>
                                            </p:tgtEl>
                                            <p:attrNameLst>
                                              <p:attrName>ppt_x</p:attrName>
                                            </p:attrNameLst>
                                          </p:cBhvr>
                                          <p:tavLst>
                                            <p:tav tm="0">
                                              <p:val>
                                                <p:strVal val="#ppt_x+#ppt_w*1.125000"/>
                                              </p:val>
                                            </p:tav>
                                            <p:tav tm="100000">
                                              <p:val>
                                                <p:strVal val="#ppt_x"/>
                                              </p:val>
                                            </p:tav>
                                          </p:tavLst>
                                        </p:anim>
                                        <p:animEffect transition="in" filter="wipe(left)">
                                          <p:cBhvr>
                                            <p:cTn id="65" dur="500"/>
                                            <p:tgtEl>
                                              <p:spTgt spid="18"/>
                                            </p:tgtEl>
                                          </p:cBhvr>
                                        </p:animEffect>
                                      </p:childTnLst>
                                    </p:cTn>
                                  </p:par>
                                  <p:par>
                                    <p:cTn id="66" presetID="18" presetClass="entr" presetSubtype="3"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strips(upRight)">
                                          <p:cBhvr>
                                            <p:cTn id="68" dur="500"/>
                                            <p:tgtEl>
                                              <p:spTgt spid="19"/>
                                            </p:tgtEl>
                                          </p:cBhvr>
                                        </p:animEffect>
                                      </p:childTnLst>
                                    </p:cTn>
                                  </p:par>
                                </p:childTnLst>
                              </p:cTn>
                            </p:par>
                            <p:par>
                              <p:cTn id="69" fill="hold">
                                <p:stCondLst>
                                  <p:cond delay="3000"/>
                                </p:stCondLst>
                                <p:childTnLst>
                                  <p:par>
                                    <p:cTn id="70" presetID="12" presetClass="entr" presetSubtype="2"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p:tgtEl>
                                              <p:spTgt spid="20"/>
                                            </p:tgtEl>
                                            <p:attrNameLst>
                                              <p:attrName>ppt_x</p:attrName>
                                            </p:attrNameLst>
                                          </p:cBhvr>
                                          <p:tavLst>
                                            <p:tav tm="0">
                                              <p:val>
                                                <p:strVal val="#ppt_x+#ppt_w*1.125000"/>
                                              </p:val>
                                            </p:tav>
                                            <p:tav tm="100000">
                                              <p:val>
                                                <p:strVal val="#ppt_x"/>
                                              </p:val>
                                            </p:tav>
                                          </p:tavLst>
                                        </p:anim>
                                        <p:animEffect transition="in" filter="wipe(left)">
                                          <p:cBhvr>
                                            <p:cTn id="73" dur="500"/>
                                            <p:tgtEl>
                                              <p:spTgt spid="20"/>
                                            </p:tgtEl>
                                          </p:cBhvr>
                                        </p:animEffect>
                                      </p:childTnLst>
                                    </p:cTn>
                                  </p:par>
                                  <p:par>
                                    <p:cTn id="74" presetID="18" presetClass="entr" presetSubtype="3"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strips(upRight)">
                                          <p:cBhvr>
                                            <p:cTn id="76" dur="500"/>
                                            <p:tgtEl>
                                              <p:spTgt spid="21"/>
                                            </p:tgtEl>
                                          </p:cBhvr>
                                        </p:animEffect>
                                      </p:childTnLst>
                                    </p:cTn>
                                  </p:par>
                                </p:childTnLst>
                              </p:cTn>
                            </p:par>
                            <p:par>
                              <p:cTn id="77" fill="hold">
                                <p:stCondLst>
                                  <p:cond delay="3500"/>
                                </p:stCondLst>
                                <p:childTnLst>
                                  <p:par>
                                    <p:cTn id="78" presetID="12" presetClass="entr" presetSubtype="2"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additive="base">
                                            <p:cTn id="80" dur="500"/>
                                            <p:tgtEl>
                                              <p:spTgt spid="22"/>
                                            </p:tgtEl>
                                            <p:attrNameLst>
                                              <p:attrName>ppt_x</p:attrName>
                                            </p:attrNameLst>
                                          </p:cBhvr>
                                          <p:tavLst>
                                            <p:tav tm="0">
                                              <p:val>
                                                <p:strVal val="#ppt_x+#ppt_w*1.125000"/>
                                              </p:val>
                                            </p:tav>
                                            <p:tav tm="100000">
                                              <p:val>
                                                <p:strVal val="#ppt_x"/>
                                              </p:val>
                                            </p:tav>
                                          </p:tavLst>
                                        </p:anim>
                                        <p:animEffect transition="in" filter="wipe(left)">
                                          <p:cBhvr>
                                            <p:cTn id="81" dur="500"/>
                                            <p:tgtEl>
                                              <p:spTgt spid="22"/>
                                            </p:tgtEl>
                                          </p:cBhvr>
                                        </p:animEffect>
                                      </p:childTnLst>
                                    </p:cTn>
                                  </p:par>
                                  <p:par>
                                    <p:cTn id="82" presetID="18" presetClass="entr" presetSubtype="3" fill="hold" grpId="0"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strips(upRight)">
                                          <p:cBhvr>
                                            <p:cTn id="84" dur="500"/>
                                            <p:tgtEl>
                                              <p:spTgt spid="23"/>
                                            </p:tgtEl>
                                          </p:cBhvr>
                                        </p:animEffect>
                                      </p:childTnLst>
                                    </p:cTn>
                                  </p:par>
                                </p:childTnLst>
                              </p:cTn>
                            </p:par>
                            <p:par>
                              <p:cTn id="85" fill="hold">
                                <p:stCondLst>
                                  <p:cond delay="4000"/>
                                </p:stCondLst>
                                <p:childTnLst>
                                  <p:par>
                                    <p:cTn id="86" presetID="12" presetClass="entr" presetSubtype="2" fill="hold" grpId="0" nodeType="after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additive="base">
                                            <p:cTn id="88" dur="500"/>
                                            <p:tgtEl>
                                              <p:spTgt spid="24"/>
                                            </p:tgtEl>
                                            <p:attrNameLst>
                                              <p:attrName>ppt_x</p:attrName>
                                            </p:attrNameLst>
                                          </p:cBhvr>
                                          <p:tavLst>
                                            <p:tav tm="0">
                                              <p:val>
                                                <p:strVal val="#ppt_x+#ppt_w*1.125000"/>
                                              </p:val>
                                            </p:tav>
                                            <p:tav tm="100000">
                                              <p:val>
                                                <p:strVal val="#ppt_x"/>
                                              </p:val>
                                            </p:tav>
                                          </p:tavLst>
                                        </p:anim>
                                        <p:animEffect transition="in" filter="wipe(left)">
                                          <p:cBhvr>
                                            <p:cTn id="89" dur="500"/>
                                            <p:tgtEl>
                                              <p:spTgt spid="24"/>
                                            </p:tgtEl>
                                          </p:cBhvr>
                                        </p:animEffect>
                                      </p:childTnLst>
                                    </p:cTn>
                                  </p:par>
                                  <p:par>
                                    <p:cTn id="90" presetID="18" presetClass="entr" presetSubtype="3"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strips(upRight)">
                                          <p:cBhvr>
                                            <p:cTn id="92" dur="500"/>
                                            <p:tgtEl>
                                              <p:spTgt spid="25"/>
                                            </p:tgtEl>
                                          </p:cBhvr>
                                        </p:animEffect>
                                      </p:childTnLst>
                                    </p:cTn>
                                  </p:par>
                                </p:childTnLst>
                              </p:cTn>
                            </p:par>
                            <p:par>
                              <p:cTn id="93" fill="hold">
                                <p:stCondLst>
                                  <p:cond delay="4500"/>
                                </p:stCondLst>
                                <p:childTnLst>
                                  <p:par>
                                    <p:cTn id="94" presetID="12" presetClass="entr" presetSubtype="2"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p:tgtEl>
                                              <p:spTgt spid="26"/>
                                            </p:tgtEl>
                                            <p:attrNameLst>
                                              <p:attrName>ppt_x</p:attrName>
                                            </p:attrNameLst>
                                          </p:cBhvr>
                                          <p:tavLst>
                                            <p:tav tm="0">
                                              <p:val>
                                                <p:strVal val="#ppt_x+#ppt_w*1.125000"/>
                                              </p:val>
                                            </p:tav>
                                            <p:tav tm="100000">
                                              <p:val>
                                                <p:strVal val="#ppt_x"/>
                                              </p:val>
                                            </p:tav>
                                          </p:tavLst>
                                        </p:anim>
                                        <p:animEffect transition="in" filter="wipe(left)">
                                          <p:cBhvr>
                                            <p:cTn id="97" dur="500"/>
                                            <p:tgtEl>
                                              <p:spTgt spid="26"/>
                                            </p:tgtEl>
                                          </p:cBhvr>
                                        </p:animEffect>
                                      </p:childTnLst>
                                    </p:cTn>
                                  </p:par>
                                  <p:par>
                                    <p:cTn id="98" presetID="18" presetClass="entr" presetSubtype="3"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strips(upRight)">
                                          <p:cBhvr>
                                            <p:cTn id="100" dur="500"/>
                                            <p:tgtEl>
                                              <p:spTgt spid="27"/>
                                            </p:tgtEl>
                                          </p:cBhvr>
                                        </p:animEffect>
                                      </p:childTnLst>
                                    </p:cTn>
                                  </p:par>
                                </p:childTnLst>
                              </p:cTn>
                            </p:par>
                            <p:par>
                              <p:cTn id="101" fill="hold">
                                <p:stCondLst>
                                  <p:cond delay="5000"/>
                                </p:stCondLst>
                                <p:childTnLst>
                                  <p:par>
                                    <p:cTn id="102" presetID="21" presetClass="entr" presetSubtype="1" fill="hold" grpId="0" nodeType="after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wheel(1)">
                                          <p:cBhvr>
                                            <p:cTn id="104" dur="1000"/>
                                            <p:tgtEl>
                                              <p:spTgt spid="3"/>
                                            </p:tgtEl>
                                          </p:cBhvr>
                                        </p:animEffect>
                                      </p:childTnLst>
                                    </p:cTn>
                                  </p:par>
                                </p:childTnLst>
                              </p:cTn>
                            </p:par>
                            <p:par>
                              <p:cTn id="105" fill="hold">
                                <p:stCondLst>
                                  <p:cond delay="6000"/>
                                </p:stCondLst>
                                <p:childTnLst>
                                  <p:par>
                                    <p:cTn id="106" presetID="10" presetClass="entr" presetSubtype="0" fill="hold" grpId="0" nodeType="after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fade">
                                          <p:cBhvr>
                                            <p:cTn id="10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P spid="27" grpId="0"/>
          <p:bldP spid="33"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333F67C-9DFC-421B-8326-816294A4E428}"/>
              </a:ext>
            </a:extLst>
          </p:cNvPr>
          <p:cNvGrpSpPr/>
          <p:nvPr/>
        </p:nvGrpSpPr>
        <p:grpSpPr>
          <a:xfrm>
            <a:off x="1677194" y="867597"/>
            <a:ext cx="2851220" cy="2851213"/>
            <a:chOff x="304800" y="673100"/>
            <a:chExt cx="4000500" cy="4000500"/>
          </a:xfrm>
          <a:effectLst>
            <a:outerShdw blurRad="444500" dist="254000" dir="8100000" algn="tr" rotWithShape="0">
              <a:prstClr val="black">
                <a:alpha val="50000"/>
              </a:prstClr>
            </a:outerShdw>
          </a:effectLst>
        </p:grpSpPr>
        <p:sp>
          <p:nvSpPr>
            <p:cNvPr id="4" name="同心圆 3">
              <a:extLst>
                <a:ext uri="{FF2B5EF4-FFF2-40B4-BE49-F238E27FC236}">
                  <a16:creationId xmlns:a16="http://schemas.microsoft.com/office/drawing/2014/main" id="{9DC22BB7-A4A0-48C5-B877-FECC7C99A534}"/>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 name="椭圆 4">
              <a:extLst>
                <a:ext uri="{FF2B5EF4-FFF2-40B4-BE49-F238E27FC236}">
                  <a16:creationId xmlns:a16="http://schemas.microsoft.com/office/drawing/2014/main" id="{A38F9EA2-8881-48BB-BCB3-3B9C770E4119}"/>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 name="组合 5">
            <a:extLst>
              <a:ext uri="{FF2B5EF4-FFF2-40B4-BE49-F238E27FC236}">
                <a16:creationId xmlns:a16="http://schemas.microsoft.com/office/drawing/2014/main" id="{5A2EFFC9-5510-4A99-A794-F3BA1D2C865B}"/>
              </a:ext>
            </a:extLst>
          </p:cNvPr>
          <p:cNvGrpSpPr/>
          <p:nvPr/>
        </p:nvGrpSpPr>
        <p:grpSpPr>
          <a:xfrm>
            <a:off x="3916485" y="2762571"/>
            <a:ext cx="656312" cy="656311"/>
            <a:chOff x="304800" y="673100"/>
            <a:chExt cx="4000500" cy="4000500"/>
          </a:xfrm>
          <a:effectLst>
            <a:outerShdw blurRad="444500" dist="254000" dir="8100000" algn="tr" rotWithShape="0">
              <a:prstClr val="black">
                <a:alpha val="50000"/>
              </a:prstClr>
            </a:outerShdw>
          </a:effectLst>
        </p:grpSpPr>
        <p:sp>
          <p:nvSpPr>
            <p:cNvPr id="7" name="同心圆 6">
              <a:extLst>
                <a:ext uri="{FF2B5EF4-FFF2-40B4-BE49-F238E27FC236}">
                  <a16:creationId xmlns:a16="http://schemas.microsoft.com/office/drawing/2014/main" id="{623C50F5-7AB8-4E76-A006-C86567D60D37}"/>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8" name="椭圆 7">
              <a:extLst>
                <a:ext uri="{FF2B5EF4-FFF2-40B4-BE49-F238E27FC236}">
                  <a16:creationId xmlns:a16="http://schemas.microsoft.com/office/drawing/2014/main" id="{B2900E31-2472-4C9E-8FA7-B7E7DE656F98}"/>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9" name="组合 8">
            <a:extLst>
              <a:ext uri="{FF2B5EF4-FFF2-40B4-BE49-F238E27FC236}">
                <a16:creationId xmlns:a16="http://schemas.microsoft.com/office/drawing/2014/main" id="{64EAAB04-BEC6-4FC9-B5F2-A783384E62A4}"/>
              </a:ext>
            </a:extLst>
          </p:cNvPr>
          <p:cNvGrpSpPr/>
          <p:nvPr/>
        </p:nvGrpSpPr>
        <p:grpSpPr>
          <a:xfrm>
            <a:off x="2122202" y="1330457"/>
            <a:ext cx="282390" cy="282389"/>
            <a:chOff x="304800" y="673100"/>
            <a:chExt cx="4000500" cy="4000500"/>
          </a:xfrm>
          <a:effectLst>
            <a:outerShdw blurRad="444500" dist="254000" dir="8100000" algn="tr" rotWithShape="0">
              <a:prstClr val="black">
                <a:alpha val="50000"/>
              </a:prstClr>
            </a:outerShdw>
          </a:effectLst>
        </p:grpSpPr>
        <p:sp>
          <p:nvSpPr>
            <p:cNvPr id="10" name="同心圆 9">
              <a:extLst>
                <a:ext uri="{FF2B5EF4-FFF2-40B4-BE49-F238E27FC236}">
                  <a16:creationId xmlns:a16="http://schemas.microsoft.com/office/drawing/2014/main" id="{F6BF7194-FA07-442D-9496-6E6306412443}"/>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1" name="椭圆 10">
              <a:extLst>
                <a:ext uri="{FF2B5EF4-FFF2-40B4-BE49-F238E27FC236}">
                  <a16:creationId xmlns:a16="http://schemas.microsoft.com/office/drawing/2014/main" id="{F1262396-EE24-401C-8124-E058B0779CB2}"/>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2" name="组合 11">
            <a:extLst>
              <a:ext uri="{FF2B5EF4-FFF2-40B4-BE49-F238E27FC236}">
                <a16:creationId xmlns:a16="http://schemas.microsoft.com/office/drawing/2014/main" id="{FAFAF8C5-CCFD-4413-B63D-E81032EC60EC}"/>
              </a:ext>
            </a:extLst>
          </p:cNvPr>
          <p:cNvGrpSpPr/>
          <p:nvPr/>
        </p:nvGrpSpPr>
        <p:grpSpPr>
          <a:xfrm>
            <a:off x="3609333" y="3701748"/>
            <a:ext cx="328649" cy="328648"/>
            <a:chOff x="304800" y="673100"/>
            <a:chExt cx="4000500" cy="4000500"/>
          </a:xfrm>
          <a:effectLst>
            <a:outerShdw blurRad="444500" dist="254000" dir="8100000" algn="tr" rotWithShape="0">
              <a:prstClr val="black">
                <a:alpha val="50000"/>
              </a:prstClr>
            </a:outerShdw>
          </a:effectLst>
        </p:grpSpPr>
        <p:sp>
          <p:nvSpPr>
            <p:cNvPr id="13" name="同心圆 12">
              <a:extLst>
                <a:ext uri="{FF2B5EF4-FFF2-40B4-BE49-F238E27FC236}">
                  <a16:creationId xmlns:a16="http://schemas.microsoft.com/office/drawing/2014/main" id="{8D1ED838-A003-48CF-A25C-D56F8823763C}"/>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4" name="椭圆 13">
              <a:extLst>
                <a:ext uri="{FF2B5EF4-FFF2-40B4-BE49-F238E27FC236}">
                  <a16:creationId xmlns:a16="http://schemas.microsoft.com/office/drawing/2014/main" id="{CEE353E6-D123-419A-9432-13311AD34F7F}"/>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5" name="组合 14">
            <a:extLst>
              <a:ext uri="{FF2B5EF4-FFF2-40B4-BE49-F238E27FC236}">
                <a16:creationId xmlns:a16="http://schemas.microsoft.com/office/drawing/2014/main" id="{2754131B-4E38-41E0-8456-5F20ED1F3760}"/>
              </a:ext>
            </a:extLst>
          </p:cNvPr>
          <p:cNvGrpSpPr/>
          <p:nvPr/>
        </p:nvGrpSpPr>
        <p:grpSpPr>
          <a:xfrm>
            <a:off x="3265607" y="760237"/>
            <a:ext cx="343725" cy="343724"/>
            <a:chOff x="304800" y="673100"/>
            <a:chExt cx="4000500" cy="4000500"/>
          </a:xfrm>
          <a:effectLst>
            <a:outerShdw blurRad="444500" dist="254000" dir="8100000" algn="tr" rotWithShape="0">
              <a:prstClr val="black">
                <a:alpha val="50000"/>
              </a:prstClr>
            </a:outerShdw>
          </a:effectLst>
        </p:grpSpPr>
        <p:sp>
          <p:nvSpPr>
            <p:cNvPr id="16" name="同心圆 15">
              <a:extLst>
                <a:ext uri="{FF2B5EF4-FFF2-40B4-BE49-F238E27FC236}">
                  <a16:creationId xmlns:a16="http://schemas.microsoft.com/office/drawing/2014/main" id="{BC4AC39E-5036-48B8-98F6-F1BA4E11AC8E}"/>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7" name="椭圆 16">
              <a:extLst>
                <a:ext uri="{FF2B5EF4-FFF2-40B4-BE49-F238E27FC236}">
                  <a16:creationId xmlns:a16="http://schemas.microsoft.com/office/drawing/2014/main" id="{48216DDC-4227-4910-B10C-357E67CD77B6}"/>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8" name="组合 17">
            <a:extLst>
              <a:ext uri="{FF2B5EF4-FFF2-40B4-BE49-F238E27FC236}">
                <a16:creationId xmlns:a16="http://schemas.microsoft.com/office/drawing/2014/main" id="{45BA7485-096E-49B1-92A6-57FB2BCA4927}"/>
              </a:ext>
            </a:extLst>
          </p:cNvPr>
          <p:cNvGrpSpPr/>
          <p:nvPr/>
        </p:nvGrpSpPr>
        <p:grpSpPr>
          <a:xfrm>
            <a:off x="1574266" y="3478657"/>
            <a:ext cx="218415" cy="218414"/>
            <a:chOff x="304800" y="673100"/>
            <a:chExt cx="4000500" cy="4000500"/>
          </a:xfrm>
          <a:effectLst>
            <a:outerShdw blurRad="444500" dist="254000" dir="8100000" algn="tr" rotWithShape="0">
              <a:prstClr val="black">
                <a:alpha val="50000"/>
              </a:prstClr>
            </a:outerShdw>
          </a:effectLst>
        </p:grpSpPr>
        <p:sp>
          <p:nvSpPr>
            <p:cNvPr id="19" name="同心圆 18">
              <a:extLst>
                <a:ext uri="{FF2B5EF4-FFF2-40B4-BE49-F238E27FC236}">
                  <a16:creationId xmlns:a16="http://schemas.microsoft.com/office/drawing/2014/main" id="{FBD3F993-3668-44ED-A40F-E5DA92949888}"/>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a:extLst>
                <a:ext uri="{FF2B5EF4-FFF2-40B4-BE49-F238E27FC236}">
                  <a16:creationId xmlns:a16="http://schemas.microsoft.com/office/drawing/2014/main" id="{16228BC3-4B37-4178-8B3B-FCC833431326}"/>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Group 30">
            <a:extLst>
              <a:ext uri="{FF2B5EF4-FFF2-40B4-BE49-F238E27FC236}">
                <a16:creationId xmlns:a16="http://schemas.microsoft.com/office/drawing/2014/main" id="{185FDFD1-824D-452A-A581-7C2FA5D93990}"/>
              </a:ext>
            </a:extLst>
          </p:cNvPr>
          <p:cNvGrpSpPr/>
          <p:nvPr/>
        </p:nvGrpSpPr>
        <p:grpSpPr>
          <a:xfrm>
            <a:off x="2896394" y="1518832"/>
            <a:ext cx="576066" cy="491765"/>
            <a:chOff x="3440113" y="1050925"/>
            <a:chExt cx="390525" cy="333376"/>
          </a:xfrm>
          <a:solidFill>
            <a:schemeClr val="accent1"/>
          </a:solidFill>
        </p:grpSpPr>
        <p:sp>
          <p:nvSpPr>
            <p:cNvPr id="22" name="Freeform 8">
              <a:extLst>
                <a:ext uri="{FF2B5EF4-FFF2-40B4-BE49-F238E27FC236}">
                  <a16:creationId xmlns:a16="http://schemas.microsoft.com/office/drawing/2014/main" id="{54A25E16-48A1-41E6-968C-2EBFCD2091E0}"/>
                </a:ext>
              </a:extLst>
            </p:cNvPr>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Rectangle 9">
              <a:extLst>
                <a:ext uri="{FF2B5EF4-FFF2-40B4-BE49-F238E27FC236}">
                  <a16:creationId xmlns:a16="http://schemas.microsoft.com/office/drawing/2014/main" id="{5B4EA7D9-5CD4-42D5-BD2E-BBF47168A7FB}"/>
                </a:ext>
              </a:extLst>
            </p:cNvPr>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4" name="Freeform 10">
              <a:extLst>
                <a:ext uri="{FF2B5EF4-FFF2-40B4-BE49-F238E27FC236}">
                  <a16:creationId xmlns:a16="http://schemas.microsoft.com/office/drawing/2014/main" id="{3381AA41-D1B7-4718-B9F3-283DC9A17390}"/>
                </a:ext>
              </a:extLst>
            </p:cNvPr>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11">
              <a:extLst>
                <a:ext uri="{FF2B5EF4-FFF2-40B4-BE49-F238E27FC236}">
                  <a16:creationId xmlns:a16="http://schemas.microsoft.com/office/drawing/2014/main" id="{D78E144B-F8CC-4147-901E-1B07309D2546}"/>
                </a:ext>
              </a:extLst>
            </p:cNvPr>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12">
              <a:extLst>
                <a:ext uri="{FF2B5EF4-FFF2-40B4-BE49-F238E27FC236}">
                  <a16:creationId xmlns:a16="http://schemas.microsoft.com/office/drawing/2014/main" id="{F0EA3DBB-8A41-46B8-A8A7-EE9FF8F69A2F}"/>
                </a:ext>
              </a:extLst>
            </p:cNvPr>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13">
              <a:extLst>
                <a:ext uri="{FF2B5EF4-FFF2-40B4-BE49-F238E27FC236}">
                  <a16:creationId xmlns:a16="http://schemas.microsoft.com/office/drawing/2014/main" id="{8EF4478E-CBCE-496B-AD28-1B6D589E9CEA}"/>
                </a:ext>
              </a:extLst>
            </p:cNvPr>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8" name="矩形 1">
            <a:extLst>
              <a:ext uri="{FF2B5EF4-FFF2-40B4-BE49-F238E27FC236}">
                <a16:creationId xmlns:a16="http://schemas.microsoft.com/office/drawing/2014/main" id="{ECA08543-EAC8-4329-9578-2F2CE0368D4B}"/>
              </a:ext>
            </a:extLst>
          </p:cNvPr>
          <p:cNvSpPr>
            <a:spLocks noChangeArrowheads="1"/>
          </p:cNvSpPr>
          <p:nvPr/>
        </p:nvSpPr>
        <p:spPr bwMode="auto">
          <a:xfrm>
            <a:off x="2394255" y="2192258"/>
            <a:ext cx="1568939"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500" b="1" dirty="0">
                <a:latin typeface="微软雅黑" panose="020B0503020204020204" pitchFamily="34" charset="-122"/>
                <a:ea typeface="微软雅黑" panose="020B0503020204020204" pitchFamily="34" charset="-122"/>
              </a:rPr>
              <a:t>下一堂课更精彩</a:t>
            </a:r>
            <a:endParaRPr lang="zh-CN" altLang="zh-CN" sz="1500" b="1" dirty="0">
              <a:latin typeface="微软雅黑" panose="020B0503020204020204" pitchFamily="34" charset="-122"/>
              <a:ea typeface="微软雅黑" panose="020B0503020204020204" pitchFamily="34" charset="-122"/>
            </a:endParaRPr>
          </a:p>
        </p:txBody>
      </p:sp>
      <p:sp>
        <p:nvSpPr>
          <p:cNvPr id="29" name="TextBox 28">
            <a:extLst>
              <a:ext uri="{FF2B5EF4-FFF2-40B4-BE49-F238E27FC236}">
                <a16:creationId xmlns:a16="http://schemas.microsoft.com/office/drawing/2014/main" id="{23FF4F7B-7B22-42AA-900E-C4709FCFD151}"/>
              </a:ext>
            </a:extLst>
          </p:cNvPr>
          <p:cNvSpPr txBox="1"/>
          <p:nvPr/>
        </p:nvSpPr>
        <p:spPr>
          <a:xfrm>
            <a:off x="5879002" y="2061332"/>
            <a:ext cx="2743994" cy="400110"/>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下一课会讲到</a:t>
            </a:r>
            <a:endParaRPr lang="zh-CN" altLang="en-US" sz="2000" b="0" dirty="0">
              <a:solidFill>
                <a:schemeClr val="accent1"/>
              </a:solidFill>
              <a:latin typeface="微软雅黑" panose="020B0503020204020204" pitchFamily="34" charset="-122"/>
              <a:ea typeface="微软雅黑" panose="020B0503020204020204" pitchFamily="34" charset="-122"/>
            </a:endParaRPr>
          </a:p>
        </p:txBody>
      </p:sp>
      <p:sp>
        <p:nvSpPr>
          <p:cNvPr id="30" name="TextBox 22">
            <a:extLst>
              <a:ext uri="{FF2B5EF4-FFF2-40B4-BE49-F238E27FC236}">
                <a16:creationId xmlns:a16="http://schemas.microsoft.com/office/drawing/2014/main" id="{F1472658-78BC-4C7E-A151-3292E819ED3F}"/>
              </a:ext>
            </a:extLst>
          </p:cNvPr>
          <p:cNvSpPr txBox="1"/>
          <p:nvPr/>
        </p:nvSpPr>
        <p:spPr>
          <a:xfrm>
            <a:off x="5884272" y="2558377"/>
            <a:ext cx="2802528" cy="897917"/>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l" fontAlgn="auto">
              <a:spcBef>
                <a:spcPts val="0"/>
              </a:spcBef>
              <a:defRPr/>
            </a:pPr>
            <a:r>
              <a:rPr kumimoji="0" lang="zh-CN" altLang="en-US" sz="1150" b="0" i="0" u="none" strike="noStrike" kern="0" cap="none" spc="0" normalizeH="0" baseline="0" noProof="1">
                <a:ln>
                  <a:noFill/>
                </a:ln>
                <a:solidFill>
                  <a:schemeClr val="tx1">
                    <a:lumMod val="65000"/>
                    <a:lumOff val="35000"/>
                  </a:schemeClr>
                </a:solidFill>
                <a:effectLst/>
                <a:uLnTx/>
                <a:uFillTx/>
              </a:rPr>
              <a:t>量化投资的理论涉及很多方面。下一课会对量化投资理论进行总结，会介绍量化投资理论的发展过程。这些量化投资理论在实际投资过程中都解决了哪些方面的问题。</a:t>
            </a:r>
            <a:endParaRPr lang="en-US" altLang="zh-CN" sz="1150" b="0" kern="0" noProof="1">
              <a:solidFill>
                <a:schemeClr val="tx1">
                  <a:lumMod val="65000"/>
                  <a:lumOff val="35000"/>
                </a:schemeClr>
              </a:solidFill>
            </a:endParaRPr>
          </a:p>
        </p:txBody>
      </p:sp>
      <p:grpSp>
        <p:nvGrpSpPr>
          <p:cNvPr id="31" name="组合 30">
            <a:extLst>
              <a:ext uri="{FF2B5EF4-FFF2-40B4-BE49-F238E27FC236}">
                <a16:creationId xmlns:a16="http://schemas.microsoft.com/office/drawing/2014/main" id="{2A8D48C5-A22D-4014-9CAA-A4B60F856282}"/>
              </a:ext>
            </a:extLst>
          </p:cNvPr>
          <p:cNvGrpSpPr/>
          <p:nvPr/>
        </p:nvGrpSpPr>
        <p:grpSpPr>
          <a:xfrm>
            <a:off x="4987122" y="911101"/>
            <a:ext cx="998801" cy="998801"/>
            <a:chOff x="5252030" y="2008764"/>
            <a:chExt cx="809336" cy="809336"/>
          </a:xfrm>
          <a:solidFill>
            <a:schemeClr val="accent1"/>
          </a:solidFill>
        </p:grpSpPr>
        <p:sp>
          <p:nvSpPr>
            <p:cNvPr id="32" name="椭圆 31">
              <a:extLst>
                <a:ext uri="{FF2B5EF4-FFF2-40B4-BE49-F238E27FC236}">
                  <a16:creationId xmlns:a16="http://schemas.microsoft.com/office/drawing/2014/main" id="{8E6EEF2C-96AD-4C93-83CC-EF599B094624}"/>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3" name="椭圆 32">
              <a:extLst>
                <a:ext uri="{FF2B5EF4-FFF2-40B4-BE49-F238E27FC236}">
                  <a16:creationId xmlns:a16="http://schemas.microsoft.com/office/drawing/2014/main" id="{5C735A95-7085-47A0-957B-CF43D142EC17}"/>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2CBC38BC-DCF0-45A3-83B2-0E4D5CAC40C8}"/>
              </a:ext>
            </a:extLst>
          </p:cNvPr>
          <p:cNvGrpSpPr/>
          <p:nvPr/>
        </p:nvGrpSpPr>
        <p:grpSpPr>
          <a:xfrm>
            <a:off x="875349" y="1313161"/>
            <a:ext cx="1146259" cy="1146259"/>
            <a:chOff x="5252030" y="2008764"/>
            <a:chExt cx="809336" cy="809336"/>
          </a:xfrm>
          <a:solidFill>
            <a:schemeClr val="accent1"/>
          </a:solidFill>
        </p:grpSpPr>
        <p:sp>
          <p:nvSpPr>
            <p:cNvPr id="35" name="椭圆 34">
              <a:extLst>
                <a:ext uri="{FF2B5EF4-FFF2-40B4-BE49-F238E27FC236}">
                  <a16:creationId xmlns:a16="http://schemas.microsoft.com/office/drawing/2014/main" id="{BCE19962-DC88-41DE-8EE2-50D1C1980F71}"/>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6" name="椭圆 35">
              <a:extLst>
                <a:ext uri="{FF2B5EF4-FFF2-40B4-BE49-F238E27FC236}">
                  <a16:creationId xmlns:a16="http://schemas.microsoft.com/office/drawing/2014/main" id="{ECBFA185-01E2-4959-BEB7-051ED2A89114}"/>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2EB7EDE3-5D83-4C55-B779-FDE60B7110D3}"/>
              </a:ext>
            </a:extLst>
          </p:cNvPr>
          <p:cNvGrpSpPr/>
          <p:nvPr/>
        </p:nvGrpSpPr>
        <p:grpSpPr>
          <a:xfrm>
            <a:off x="921970" y="2960078"/>
            <a:ext cx="444479" cy="444479"/>
            <a:chOff x="5252030" y="2008764"/>
            <a:chExt cx="809336" cy="809336"/>
          </a:xfrm>
          <a:solidFill>
            <a:schemeClr val="accent2"/>
          </a:solidFill>
        </p:grpSpPr>
        <p:sp>
          <p:nvSpPr>
            <p:cNvPr id="38" name="椭圆 37">
              <a:extLst>
                <a:ext uri="{FF2B5EF4-FFF2-40B4-BE49-F238E27FC236}">
                  <a16:creationId xmlns:a16="http://schemas.microsoft.com/office/drawing/2014/main" id="{AB55A61F-5C75-48F4-8A04-CE4501D03277}"/>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9" name="椭圆 38">
              <a:extLst>
                <a:ext uri="{FF2B5EF4-FFF2-40B4-BE49-F238E27FC236}">
                  <a16:creationId xmlns:a16="http://schemas.microsoft.com/office/drawing/2014/main" id="{BF2BE373-77FF-4CFF-A337-D04D98494A25}"/>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26338002-23E4-4441-943F-D0237C84F86C}"/>
              </a:ext>
            </a:extLst>
          </p:cNvPr>
          <p:cNvGrpSpPr/>
          <p:nvPr/>
        </p:nvGrpSpPr>
        <p:grpSpPr>
          <a:xfrm>
            <a:off x="1878803" y="2579661"/>
            <a:ext cx="221831" cy="221831"/>
            <a:chOff x="5252030" y="2008764"/>
            <a:chExt cx="809336" cy="809336"/>
          </a:xfrm>
          <a:solidFill>
            <a:schemeClr val="accent1"/>
          </a:solidFill>
        </p:grpSpPr>
        <p:sp>
          <p:nvSpPr>
            <p:cNvPr id="41" name="椭圆 40">
              <a:extLst>
                <a:ext uri="{FF2B5EF4-FFF2-40B4-BE49-F238E27FC236}">
                  <a16:creationId xmlns:a16="http://schemas.microsoft.com/office/drawing/2014/main" id="{DEF9667C-388F-4050-A32C-147C0FB999BF}"/>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2" name="椭圆 41">
              <a:extLst>
                <a:ext uri="{FF2B5EF4-FFF2-40B4-BE49-F238E27FC236}">
                  <a16:creationId xmlns:a16="http://schemas.microsoft.com/office/drawing/2014/main" id="{F5377821-B002-4D1F-8495-D84D7E659B7D}"/>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50600061-B18E-4209-8405-BD7F534CE266}"/>
              </a:ext>
            </a:extLst>
          </p:cNvPr>
          <p:cNvGrpSpPr/>
          <p:nvPr/>
        </p:nvGrpSpPr>
        <p:grpSpPr>
          <a:xfrm>
            <a:off x="1698046" y="993045"/>
            <a:ext cx="221831" cy="221831"/>
            <a:chOff x="5252030" y="2008764"/>
            <a:chExt cx="809336" cy="809336"/>
          </a:xfrm>
          <a:solidFill>
            <a:schemeClr val="accent1"/>
          </a:solidFill>
        </p:grpSpPr>
        <p:sp>
          <p:nvSpPr>
            <p:cNvPr id="44" name="椭圆 43">
              <a:extLst>
                <a:ext uri="{FF2B5EF4-FFF2-40B4-BE49-F238E27FC236}">
                  <a16:creationId xmlns:a16="http://schemas.microsoft.com/office/drawing/2014/main" id="{B821A63B-0C4A-46B8-9E0C-EC3A023A60C6}"/>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5" name="椭圆 44">
              <a:extLst>
                <a:ext uri="{FF2B5EF4-FFF2-40B4-BE49-F238E27FC236}">
                  <a16:creationId xmlns:a16="http://schemas.microsoft.com/office/drawing/2014/main" id="{63230F0B-CABC-4571-A105-15011DB1035F}"/>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6F321691-4486-4EC6-8536-E092443DC505}"/>
              </a:ext>
            </a:extLst>
          </p:cNvPr>
          <p:cNvGrpSpPr/>
          <p:nvPr/>
        </p:nvGrpSpPr>
        <p:grpSpPr>
          <a:xfrm>
            <a:off x="2509792" y="3446920"/>
            <a:ext cx="221831" cy="221831"/>
            <a:chOff x="5252030" y="2008764"/>
            <a:chExt cx="809336" cy="809336"/>
          </a:xfrm>
          <a:solidFill>
            <a:schemeClr val="accent1"/>
          </a:solidFill>
        </p:grpSpPr>
        <p:sp>
          <p:nvSpPr>
            <p:cNvPr id="47" name="椭圆 46">
              <a:extLst>
                <a:ext uri="{FF2B5EF4-FFF2-40B4-BE49-F238E27FC236}">
                  <a16:creationId xmlns:a16="http://schemas.microsoft.com/office/drawing/2014/main" id="{2750152A-67DA-4996-986B-CA2A726C4EBC}"/>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8" name="椭圆 47">
              <a:extLst>
                <a:ext uri="{FF2B5EF4-FFF2-40B4-BE49-F238E27FC236}">
                  <a16:creationId xmlns:a16="http://schemas.microsoft.com/office/drawing/2014/main" id="{257F8BF6-FBDF-481B-99BC-8DFFB578275B}"/>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5E6C00C4-F30C-4EBB-AEF8-3B2C57D2E6F6}"/>
              </a:ext>
            </a:extLst>
          </p:cNvPr>
          <p:cNvGrpSpPr/>
          <p:nvPr/>
        </p:nvGrpSpPr>
        <p:grpSpPr>
          <a:xfrm>
            <a:off x="2937878" y="3172218"/>
            <a:ext cx="164925" cy="164925"/>
            <a:chOff x="5252030" y="2008764"/>
            <a:chExt cx="809336" cy="809336"/>
          </a:xfrm>
          <a:solidFill>
            <a:schemeClr val="accent1"/>
          </a:solidFill>
        </p:grpSpPr>
        <p:sp>
          <p:nvSpPr>
            <p:cNvPr id="50" name="椭圆 49">
              <a:extLst>
                <a:ext uri="{FF2B5EF4-FFF2-40B4-BE49-F238E27FC236}">
                  <a16:creationId xmlns:a16="http://schemas.microsoft.com/office/drawing/2014/main" id="{5E49AAD1-0432-4BBA-914E-69B220127A61}"/>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1" name="椭圆 50">
              <a:extLst>
                <a:ext uri="{FF2B5EF4-FFF2-40B4-BE49-F238E27FC236}">
                  <a16:creationId xmlns:a16="http://schemas.microsoft.com/office/drawing/2014/main" id="{CCBC044C-1901-4117-BF6E-419F3FFB1838}"/>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05A68132-CE6B-4F2B-9360-6C9FF3D4DF03}"/>
              </a:ext>
            </a:extLst>
          </p:cNvPr>
          <p:cNvGrpSpPr/>
          <p:nvPr/>
        </p:nvGrpSpPr>
        <p:grpSpPr>
          <a:xfrm>
            <a:off x="4128318" y="1557471"/>
            <a:ext cx="444479" cy="444479"/>
            <a:chOff x="5252030" y="2008764"/>
            <a:chExt cx="809336" cy="809336"/>
          </a:xfrm>
          <a:solidFill>
            <a:schemeClr val="accent1"/>
          </a:solidFill>
        </p:grpSpPr>
        <p:sp>
          <p:nvSpPr>
            <p:cNvPr id="53" name="椭圆 52">
              <a:extLst>
                <a:ext uri="{FF2B5EF4-FFF2-40B4-BE49-F238E27FC236}">
                  <a16:creationId xmlns:a16="http://schemas.microsoft.com/office/drawing/2014/main" id="{366D027B-84E3-44C1-949B-04BA1FDE5D21}"/>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4" name="椭圆 53">
              <a:extLst>
                <a:ext uri="{FF2B5EF4-FFF2-40B4-BE49-F238E27FC236}">
                  <a16:creationId xmlns:a16="http://schemas.microsoft.com/office/drawing/2014/main" id="{BD06D052-8882-410F-A0CD-7DB3A5799D7B}"/>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id="{58216922-5ABD-4A79-A0B3-1AAFBF65B73F}"/>
              </a:ext>
            </a:extLst>
          </p:cNvPr>
          <p:cNvGrpSpPr/>
          <p:nvPr/>
        </p:nvGrpSpPr>
        <p:grpSpPr>
          <a:xfrm>
            <a:off x="4665401" y="2414359"/>
            <a:ext cx="321721" cy="321721"/>
            <a:chOff x="5252030" y="2008764"/>
            <a:chExt cx="809336" cy="809336"/>
          </a:xfrm>
          <a:solidFill>
            <a:schemeClr val="accent2"/>
          </a:solidFill>
        </p:grpSpPr>
        <p:sp>
          <p:nvSpPr>
            <p:cNvPr id="56" name="椭圆 55">
              <a:extLst>
                <a:ext uri="{FF2B5EF4-FFF2-40B4-BE49-F238E27FC236}">
                  <a16:creationId xmlns:a16="http://schemas.microsoft.com/office/drawing/2014/main" id="{A831FD63-2F94-416F-B513-ED582AE08695}"/>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7" name="椭圆 56">
              <a:extLst>
                <a:ext uri="{FF2B5EF4-FFF2-40B4-BE49-F238E27FC236}">
                  <a16:creationId xmlns:a16="http://schemas.microsoft.com/office/drawing/2014/main" id="{BE570C76-5AD9-447E-ACB3-8ABFAA9DD7E2}"/>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40540355-958C-4EA8-A6A5-15142618D57F}"/>
              </a:ext>
            </a:extLst>
          </p:cNvPr>
          <p:cNvGrpSpPr/>
          <p:nvPr/>
        </p:nvGrpSpPr>
        <p:grpSpPr>
          <a:xfrm>
            <a:off x="4825213" y="2081236"/>
            <a:ext cx="160860" cy="160860"/>
            <a:chOff x="5252030" y="2008764"/>
            <a:chExt cx="809336" cy="809336"/>
          </a:xfrm>
          <a:solidFill>
            <a:schemeClr val="accent2"/>
          </a:solidFill>
        </p:grpSpPr>
        <p:sp>
          <p:nvSpPr>
            <p:cNvPr id="59" name="椭圆 58">
              <a:extLst>
                <a:ext uri="{FF2B5EF4-FFF2-40B4-BE49-F238E27FC236}">
                  <a16:creationId xmlns:a16="http://schemas.microsoft.com/office/drawing/2014/main" id="{D054CCD6-53C4-4AFB-9E7B-3AABCA248FBE}"/>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0" name="椭圆 59">
              <a:extLst>
                <a:ext uri="{FF2B5EF4-FFF2-40B4-BE49-F238E27FC236}">
                  <a16:creationId xmlns:a16="http://schemas.microsoft.com/office/drawing/2014/main" id="{0D05484A-BD8A-4673-9A3F-2B9C2A0337F2}"/>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TextBox 60">
            <a:extLst>
              <a:ext uri="{FF2B5EF4-FFF2-40B4-BE49-F238E27FC236}">
                <a16:creationId xmlns:a16="http://schemas.microsoft.com/office/drawing/2014/main" id="{28F1B468-09BB-445D-B0D5-248D093CED46}"/>
              </a:ext>
            </a:extLst>
          </p:cNvPr>
          <p:cNvSpPr txBox="1"/>
          <p:nvPr/>
        </p:nvSpPr>
        <p:spPr>
          <a:xfrm>
            <a:off x="1654179" y="5432174"/>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98176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8000" fill="hold" nodeType="clickEffect" p14:presetBounceEnd="52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2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52000">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3" accel="65000" fill="hold" nodeType="withEffect" p14:presetBounceEnd="55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55000">
                                          <p:cBhvr additive="base">
                                            <p:cTn id="11" dur="1000" fill="hold"/>
                                            <p:tgtEl>
                                              <p:spTgt spid="31"/>
                                            </p:tgtEl>
                                            <p:attrNameLst>
                                              <p:attrName>ppt_x</p:attrName>
                                            </p:attrNameLst>
                                          </p:cBhvr>
                                          <p:tavLst>
                                            <p:tav tm="0">
                                              <p:val>
                                                <p:strVal val="1+#ppt_w/2"/>
                                              </p:val>
                                            </p:tav>
                                            <p:tav tm="100000">
                                              <p:val>
                                                <p:strVal val="#ppt_x"/>
                                              </p:val>
                                            </p:tav>
                                          </p:tavLst>
                                        </p:anim>
                                        <p:anim calcmode="lin" valueType="num" p14:bounceEnd="55000">
                                          <p:cBhvr additive="base">
                                            <p:cTn id="12" dur="10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2" accel="65000" fill="hold" nodeType="withEffect" p14:presetBounceEnd="55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55000">
                                          <p:cBhvr additive="base">
                                            <p:cTn id="15" dur="1000" fill="hold"/>
                                            <p:tgtEl>
                                              <p:spTgt spid="34"/>
                                            </p:tgtEl>
                                            <p:attrNameLst>
                                              <p:attrName>ppt_x</p:attrName>
                                            </p:attrNameLst>
                                          </p:cBhvr>
                                          <p:tavLst>
                                            <p:tav tm="0">
                                              <p:val>
                                                <p:strVal val="0-#ppt_w/2"/>
                                              </p:val>
                                            </p:tav>
                                            <p:tav tm="100000">
                                              <p:val>
                                                <p:strVal val="#ppt_x"/>
                                              </p:val>
                                            </p:tav>
                                          </p:tavLst>
                                        </p:anim>
                                        <p:anim calcmode="lin" valueType="num" p14:bounceEnd="55000">
                                          <p:cBhvr additive="base">
                                            <p:cTn id="16" dur="10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12" accel="65000" fill="hold" nodeType="withEffect" p14:presetBounceEnd="55000">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14:bounceEnd="55000">
                                          <p:cBhvr additive="base">
                                            <p:cTn id="19" dur="1000" fill="hold"/>
                                            <p:tgtEl>
                                              <p:spTgt spid="37"/>
                                            </p:tgtEl>
                                            <p:attrNameLst>
                                              <p:attrName>ppt_x</p:attrName>
                                            </p:attrNameLst>
                                          </p:cBhvr>
                                          <p:tavLst>
                                            <p:tav tm="0">
                                              <p:val>
                                                <p:strVal val="0-#ppt_w/2"/>
                                              </p:val>
                                            </p:tav>
                                            <p:tav tm="100000">
                                              <p:val>
                                                <p:strVal val="#ppt_x"/>
                                              </p:val>
                                            </p:tav>
                                          </p:tavLst>
                                        </p:anim>
                                        <p:anim calcmode="lin" valueType="num" p14:bounceEnd="55000">
                                          <p:cBhvr additive="base">
                                            <p:cTn id="20" dur="10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12" accel="65000" fill="hold" nodeType="withEffect" p14:presetBounceEnd="55000">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14:bounceEnd="55000">
                                          <p:cBhvr additive="base">
                                            <p:cTn id="23" dur="1000" fill="hold"/>
                                            <p:tgtEl>
                                              <p:spTgt spid="52"/>
                                            </p:tgtEl>
                                            <p:attrNameLst>
                                              <p:attrName>ppt_x</p:attrName>
                                            </p:attrNameLst>
                                          </p:cBhvr>
                                          <p:tavLst>
                                            <p:tav tm="0">
                                              <p:val>
                                                <p:strVal val="0-#ppt_w/2"/>
                                              </p:val>
                                            </p:tav>
                                            <p:tav tm="100000">
                                              <p:val>
                                                <p:strVal val="#ppt_x"/>
                                              </p:val>
                                            </p:tav>
                                          </p:tavLst>
                                        </p:anim>
                                        <p:anim calcmode="lin" valueType="num" p14:bounceEnd="55000">
                                          <p:cBhvr additive="base">
                                            <p:cTn id="24" dur="1000" fill="hold"/>
                                            <p:tgtEl>
                                              <p:spTgt spid="52"/>
                                            </p:tgtEl>
                                            <p:attrNameLst>
                                              <p:attrName>ppt_y</p:attrName>
                                            </p:attrNameLst>
                                          </p:cBhvr>
                                          <p:tavLst>
                                            <p:tav tm="0">
                                              <p:val>
                                                <p:strVal val="1+#ppt_h/2"/>
                                              </p:val>
                                            </p:tav>
                                            <p:tav tm="100000">
                                              <p:val>
                                                <p:strVal val="#ppt_y"/>
                                              </p:val>
                                            </p:tav>
                                          </p:tavLst>
                                        </p:anim>
                                      </p:childTnLst>
                                    </p:cTn>
                                  </p:par>
                                  <p:par>
                                    <p:cTn id="25" presetID="23" presetClass="entr" presetSubtype="52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ppt_x</p:attrName>
                                            </p:attrNameLst>
                                          </p:cBhvr>
                                          <p:tavLst>
                                            <p:tav tm="0">
                                              <p:val>
                                                <p:fltVal val="0.5"/>
                                              </p:val>
                                            </p:tav>
                                            <p:tav tm="100000">
                                              <p:val>
                                                <p:strVal val="#ppt_x"/>
                                              </p:val>
                                            </p:tav>
                                          </p:tavLst>
                                        </p:anim>
                                        <p:anim calcmode="lin" valueType="num">
                                          <p:cBhvr>
                                            <p:cTn id="30" dur="1000" fill="hold"/>
                                            <p:tgtEl>
                                              <p:spTgt spid="6"/>
                                            </p:tgtEl>
                                            <p:attrNameLst>
                                              <p:attrName>ppt_y</p:attrName>
                                            </p:attrNameLst>
                                          </p:cBhvr>
                                          <p:tavLst>
                                            <p:tav tm="0">
                                              <p:val>
                                                <p:fltVal val="0.5"/>
                                              </p:val>
                                            </p:tav>
                                            <p:tav tm="100000">
                                              <p:val>
                                                <p:strVal val="#ppt_y"/>
                                              </p:val>
                                            </p:tav>
                                          </p:tavLst>
                                        </p:anim>
                                      </p:childTnLst>
                                    </p:cTn>
                                  </p:par>
                                  <p:par>
                                    <p:cTn id="31" presetID="23" presetClass="entr" presetSubtype="528" fill="hold" nodeType="withEffect">
                                      <p:stCondLst>
                                        <p:cond delay="200"/>
                                      </p:stCondLst>
                                      <p:childTnLst>
                                        <p:set>
                                          <p:cBhvr>
                                            <p:cTn id="32" dur="1" fill="hold">
                                              <p:stCondLst>
                                                <p:cond delay="0"/>
                                              </p:stCondLst>
                                            </p:cTn>
                                            <p:tgtEl>
                                              <p:spTgt spid="9"/>
                                            </p:tgtEl>
                                            <p:attrNameLst>
                                              <p:attrName>style.visibility</p:attrName>
                                            </p:attrNameLst>
                                          </p:cBhvr>
                                          <p:to>
                                            <p:strVal val="visible"/>
                                          </p:to>
                                        </p:set>
                                        <p:anim calcmode="lin" valueType="num">
                                          <p:cBhvr>
                                            <p:cTn id="33" dur="1000" fill="hold"/>
                                            <p:tgtEl>
                                              <p:spTgt spid="9"/>
                                            </p:tgtEl>
                                            <p:attrNameLst>
                                              <p:attrName>ppt_w</p:attrName>
                                            </p:attrNameLst>
                                          </p:cBhvr>
                                          <p:tavLst>
                                            <p:tav tm="0">
                                              <p:val>
                                                <p:fltVal val="0"/>
                                              </p:val>
                                            </p:tav>
                                            <p:tav tm="100000">
                                              <p:val>
                                                <p:strVal val="#ppt_w"/>
                                              </p:val>
                                            </p:tav>
                                          </p:tavLst>
                                        </p:anim>
                                        <p:anim calcmode="lin" valueType="num">
                                          <p:cBhvr>
                                            <p:cTn id="34" dur="1000" fill="hold"/>
                                            <p:tgtEl>
                                              <p:spTgt spid="9"/>
                                            </p:tgtEl>
                                            <p:attrNameLst>
                                              <p:attrName>ppt_h</p:attrName>
                                            </p:attrNameLst>
                                          </p:cBhvr>
                                          <p:tavLst>
                                            <p:tav tm="0">
                                              <p:val>
                                                <p:fltVal val="0"/>
                                              </p:val>
                                            </p:tav>
                                            <p:tav tm="100000">
                                              <p:val>
                                                <p:strVal val="#ppt_h"/>
                                              </p:val>
                                            </p:tav>
                                          </p:tavLst>
                                        </p:anim>
                                        <p:anim calcmode="lin" valueType="num">
                                          <p:cBhvr>
                                            <p:cTn id="35" dur="1000" fill="hold"/>
                                            <p:tgtEl>
                                              <p:spTgt spid="9"/>
                                            </p:tgtEl>
                                            <p:attrNameLst>
                                              <p:attrName>ppt_x</p:attrName>
                                            </p:attrNameLst>
                                          </p:cBhvr>
                                          <p:tavLst>
                                            <p:tav tm="0">
                                              <p:val>
                                                <p:fltVal val="0.5"/>
                                              </p:val>
                                            </p:tav>
                                            <p:tav tm="100000">
                                              <p:val>
                                                <p:strVal val="#ppt_x"/>
                                              </p:val>
                                            </p:tav>
                                          </p:tavLst>
                                        </p:anim>
                                        <p:anim calcmode="lin" valueType="num">
                                          <p:cBhvr>
                                            <p:cTn id="36" dur="1000" fill="hold"/>
                                            <p:tgtEl>
                                              <p:spTgt spid="9"/>
                                            </p:tgtEl>
                                            <p:attrNameLst>
                                              <p:attrName>ppt_y</p:attrName>
                                            </p:attrNameLst>
                                          </p:cBhvr>
                                          <p:tavLst>
                                            <p:tav tm="0">
                                              <p:val>
                                                <p:fltVal val="0.5"/>
                                              </p:val>
                                            </p:tav>
                                            <p:tav tm="100000">
                                              <p:val>
                                                <p:strVal val="#ppt_y"/>
                                              </p:val>
                                            </p:tav>
                                          </p:tavLst>
                                        </p:anim>
                                      </p:childTnLst>
                                    </p:cTn>
                                  </p:par>
                                  <p:par>
                                    <p:cTn id="37" presetID="2" presetClass="entr" presetSubtype="3" accel="65000" fill="hold" nodeType="withEffect" p14:presetBounceEnd="55000">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14:bounceEnd="55000">
                                          <p:cBhvr additive="base">
                                            <p:cTn id="39" dur="1000" fill="hold"/>
                                            <p:tgtEl>
                                              <p:spTgt spid="49"/>
                                            </p:tgtEl>
                                            <p:attrNameLst>
                                              <p:attrName>ppt_x</p:attrName>
                                            </p:attrNameLst>
                                          </p:cBhvr>
                                          <p:tavLst>
                                            <p:tav tm="0">
                                              <p:val>
                                                <p:strVal val="1+#ppt_w/2"/>
                                              </p:val>
                                            </p:tav>
                                            <p:tav tm="100000">
                                              <p:val>
                                                <p:strVal val="#ppt_x"/>
                                              </p:val>
                                            </p:tav>
                                          </p:tavLst>
                                        </p:anim>
                                        <p:anim calcmode="lin" valueType="num" p14:bounceEnd="55000">
                                          <p:cBhvr additive="base">
                                            <p:cTn id="40" dur="1000" fill="hold"/>
                                            <p:tgtEl>
                                              <p:spTgt spid="49"/>
                                            </p:tgtEl>
                                            <p:attrNameLst>
                                              <p:attrName>ppt_y</p:attrName>
                                            </p:attrNameLst>
                                          </p:cBhvr>
                                          <p:tavLst>
                                            <p:tav tm="0">
                                              <p:val>
                                                <p:strVal val="0-#ppt_h/2"/>
                                              </p:val>
                                            </p:tav>
                                            <p:tav tm="100000">
                                              <p:val>
                                                <p:strVal val="#ppt_y"/>
                                              </p:val>
                                            </p:tav>
                                          </p:tavLst>
                                        </p:anim>
                                      </p:childTnLst>
                                    </p:cTn>
                                  </p:par>
                                  <p:par>
                                    <p:cTn id="41" presetID="2" presetClass="entr" presetSubtype="3" accel="65000" fill="hold" nodeType="withEffect" p14:presetBounceEnd="55000">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14:bounceEnd="55000">
                                          <p:cBhvr additive="base">
                                            <p:cTn id="43" dur="1000" fill="hold"/>
                                            <p:tgtEl>
                                              <p:spTgt spid="46"/>
                                            </p:tgtEl>
                                            <p:attrNameLst>
                                              <p:attrName>ppt_x</p:attrName>
                                            </p:attrNameLst>
                                          </p:cBhvr>
                                          <p:tavLst>
                                            <p:tav tm="0">
                                              <p:val>
                                                <p:strVal val="1+#ppt_w/2"/>
                                              </p:val>
                                            </p:tav>
                                            <p:tav tm="100000">
                                              <p:val>
                                                <p:strVal val="#ppt_x"/>
                                              </p:val>
                                            </p:tav>
                                          </p:tavLst>
                                        </p:anim>
                                        <p:anim calcmode="lin" valueType="num" p14:bounceEnd="55000">
                                          <p:cBhvr additive="base">
                                            <p:cTn id="44" dur="1000" fill="hold"/>
                                            <p:tgtEl>
                                              <p:spTgt spid="46"/>
                                            </p:tgtEl>
                                            <p:attrNameLst>
                                              <p:attrName>ppt_y</p:attrName>
                                            </p:attrNameLst>
                                          </p:cBhvr>
                                          <p:tavLst>
                                            <p:tav tm="0">
                                              <p:val>
                                                <p:strVal val="0-#ppt_h/2"/>
                                              </p:val>
                                            </p:tav>
                                            <p:tav tm="100000">
                                              <p:val>
                                                <p:strVal val="#ppt_y"/>
                                              </p:val>
                                            </p:tav>
                                          </p:tavLst>
                                        </p:anim>
                                      </p:childTnLst>
                                    </p:cTn>
                                  </p:par>
                                  <p:par>
                                    <p:cTn id="45" presetID="23" presetClass="entr" presetSubtype="528"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1000" fill="hold"/>
                                            <p:tgtEl>
                                              <p:spTgt spid="12"/>
                                            </p:tgtEl>
                                            <p:attrNameLst>
                                              <p:attrName>ppt_w</p:attrName>
                                            </p:attrNameLst>
                                          </p:cBhvr>
                                          <p:tavLst>
                                            <p:tav tm="0">
                                              <p:val>
                                                <p:fltVal val="0"/>
                                              </p:val>
                                            </p:tav>
                                            <p:tav tm="100000">
                                              <p:val>
                                                <p:strVal val="#ppt_w"/>
                                              </p:val>
                                            </p:tav>
                                          </p:tavLst>
                                        </p:anim>
                                        <p:anim calcmode="lin" valueType="num">
                                          <p:cBhvr>
                                            <p:cTn id="48" dur="1000" fill="hold"/>
                                            <p:tgtEl>
                                              <p:spTgt spid="12"/>
                                            </p:tgtEl>
                                            <p:attrNameLst>
                                              <p:attrName>ppt_h</p:attrName>
                                            </p:attrNameLst>
                                          </p:cBhvr>
                                          <p:tavLst>
                                            <p:tav tm="0">
                                              <p:val>
                                                <p:fltVal val="0"/>
                                              </p:val>
                                            </p:tav>
                                            <p:tav tm="100000">
                                              <p:val>
                                                <p:strVal val="#ppt_h"/>
                                              </p:val>
                                            </p:tav>
                                          </p:tavLst>
                                        </p:anim>
                                        <p:anim calcmode="lin" valueType="num">
                                          <p:cBhvr>
                                            <p:cTn id="49" dur="1000" fill="hold"/>
                                            <p:tgtEl>
                                              <p:spTgt spid="12"/>
                                            </p:tgtEl>
                                            <p:attrNameLst>
                                              <p:attrName>ppt_x</p:attrName>
                                            </p:attrNameLst>
                                          </p:cBhvr>
                                          <p:tavLst>
                                            <p:tav tm="0">
                                              <p:val>
                                                <p:fltVal val="0.5"/>
                                              </p:val>
                                            </p:tav>
                                            <p:tav tm="100000">
                                              <p:val>
                                                <p:strVal val="#ppt_x"/>
                                              </p:val>
                                            </p:tav>
                                          </p:tavLst>
                                        </p:anim>
                                        <p:anim calcmode="lin" valueType="num">
                                          <p:cBhvr>
                                            <p:cTn id="50" dur="1000" fill="hold"/>
                                            <p:tgtEl>
                                              <p:spTgt spid="12"/>
                                            </p:tgtEl>
                                            <p:attrNameLst>
                                              <p:attrName>ppt_y</p:attrName>
                                            </p:attrNameLst>
                                          </p:cBhvr>
                                          <p:tavLst>
                                            <p:tav tm="0">
                                              <p:val>
                                                <p:fltVal val="0.5"/>
                                              </p:val>
                                            </p:tav>
                                            <p:tav tm="100000">
                                              <p:val>
                                                <p:strVal val="#ppt_y"/>
                                              </p:val>
                                            </p:tav>
                                          </p:tavLst>
                                        </p:anim>
                                      </p:childTnLst>
                                    </p:cTn>
                                  </p:par>
                                  <p:par>
                                    <p:cTn id="51" presetID="2" presetClass="entr" presetSubtype="12" accel="65000" fill="hold" nodeType="withEffect" p14:presetBounceEnd="55000">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14:bounceEnd="55000">
                                          <p:cBhvr additive="base">
                                            <p:cTn id="53" dur="1000" fill="hold"/>
                                            <p:tgtEl>
                                              <p:spTgt spid="58"/>
                                            </p:tgtEl>
                                            <p:attrNameLst>
                                              <p:attrName>ppt_x</p:attrName>
                                            </p:attrNameLst>
                                          </p:cBhvr>
                                          <p:tavLst>
                                            <p:tav tm="0">
                                              <p:val>
                                                <p:strVal val="0-#ppt_w/2"/>
                                              </p:val>
                                            </p:tav>
                                            <p:tav tm="100000">
                                              <p:val>
                                                <p:strVal val="#ppt_x"/>
                                              </p:val>
                                            </p:tav>
                                          </p:tavLst>
                                        </p:anim>
                                        <p:anim calcmode="lin" valueType="num" p14:bounceEnd="55000">
                                          <p:cBhvr additive="base">
                                            <p:cTn id="54" dur="1000" fill="hold"/>
                                            <p:tgtEl>
                                              <p:spTgt spid="58"/>
                                            </p:tgtEl>
                                            <p:attrNameLst>
                                              <p:attrName>ppt_y</p:attrName>
                                            </p:attrNameLst>
                                          </p:cBhvr>
                                          <p:tavLst>
                                            <p:tav tm="0">
                                              <p:val>
                                                <p:strVal val="1+#ppt_h/2"/>
                                              </p:val>
                                            </p:tav>
                                            <p:tav tm="100000">
                                              <p:val>
                                                <p:strVal val="#ppt_y"/>
                                              </p:val>
                                            </p:tav>
                                          </p:tavLst>
                                        </p:anim>
                                      </p:childTnLst>
                                    </p:cTn>
                                  </p:par>
                                  <p:par>
                                    <p:cTn id="55" presetID="2" presetClass="entr" presetSubtype="12" accel="65000" fill="hold" nodeType="withEffect" p14:presetBounceEnd="55000">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14:bounceEnd="55000">
                                          <p:cBhvr additive="base">
                                            <p:cTn id="57" dur="1000" fill="hold"/>
                                            <p:tgtEl>
                                              <p:spTgt spid="55"/>
                                            </p:tgtEl>
                                            <p:attrNameLst>
                                              <p:attrName>ppt_x</p:attrName>
                                            </p:attrNameLst>
                                          </p:cBhvr>
                                          <p:tavLst>
                                            <p:tav tm="0">
                                              <p:val>
                                                <p:strVal val="0-#ppt_w/2"/>
                                              </p:val>
                                            </p:tav>
                                            <p:tav tm="100000">
                                              <p:val>
                                                <p:strVal val="#ppt_x"/>
                                              </p:val>
                                            </p:tav>
                                          </p:tavLst>
                                        </p:anim>
                                        <p:anim calcmode="lin" valueType="num" p14:bounceEnd="55000">
                                          <p:cBhvr additive="base">
                                            <p:cTn id="58" dur="1000" fill="hold"/>
                                            <p:tgtEl>
                                              <p:spTgt spid="55"/>
                                            </p:tgtEl>
                                            <p:attrNameLst>
                                              <p:attrName>ppt_y</p:attrName>
                                            </p:attrNameLst>
                                          </p:cBhvr>
                                          <p:tavLst>
                                            <p:tav tm="0">
                                              <p:val>
                                                <p:strVal val="1+#ppt_h/2"/>
                                              </p:val>
                                            </p:tav>
                                            <p:tav tm="100000">
                                              <p:val>
                                                <p:strVal val="#ppt_y"/>
                                              </p:val>
                                            </p:tav>
                                          </p:tavLst>
                                        </p:anim>
                                      </p:childTnLst>
                                    </p:cTn>
                                  </p:par>
                                  <p:par>
                                    <p:cTn id="59" presetID="23" presetClass="entr" presetSubtype="528" fill="hold" nodeType="withEffect">
                                      <p:stCondLst>
                                        <p:cond delay="200"/>
                                      </p:stCondLst>
                                      <p:childTnLst>
                                        <p:set>
                                          <p:cBhvr>
                                            <p:cTn id="60" dur="1" fill="hold">
                                              <p:stCondLst>
                                                <p:cond delay="0"/>
                                              </p:stCondLst>
                                            </p:cTn>
                                            <p:tgtEl>
                                              <p:spTgt spid="15"/>
                                            </p:tgtEl>
                                            <p:attrNameLst>
                                              <p:attrName>style.visibility</p:attrName>
                                            </p:attrNameLst>
                                          </p:cBhvr>
                                          <p:to>
                                            <p:strVal val="visible"/>
                                          </p:to>
                                        </p:set>
                                        <p:anim calcmode="lin" valueType="num">
                                          <p:cBhvr>
                                            <p:cTn id="61" dur="600" fill="hold"/>
                                            <p:tgtEl>
                                              <p:spTgt spid="15"/>
                                            </p:tgtEl>
                                            <p:attrNameLst>
                                              <p:attrName>ppt_w</p:attrName>
                                            </p:attrNameLst>
                                          </p:cBhvr>
                                          <p:tavLst>
                                            <p:tav tm="0">
                                              <p:val>
                                                <p:fltVal val="0"/>
                                              </p:val>
                                            </p:tav>
                                            <p:tav tm="100000">
                                              <p:val>
                                                <p:strVal val="#ppt_w"/>
                                              </p:val>
                                            </p:tav>
                                          </p:tavLst>
                                        </p:anim>
                                        <p:anim calcmode="lin" valueType="num">
                                          <p:cBhvr>
                                            <p:cTn id="62" dur="600" fill="hold"/>
                                            <p:tgtEl>
                                              <p:spTgt spid="15"/>
                                            </p:tgtEl>
                                            <p:attrNameLst>
                                              <p:attrName>ppt_h</p:attrName>
                                            </p:attrNameLst>
                                          </p:cBhvr>
                                          <p:tavLst>
                                            <p:tav tm="0">
                                              <p:val>
                                                <p:fltVal val="0"/>
                                              </p:val>
                                            </p:tav>
                                            <p:tav tm="100000">
                                              <p:val>
                                                <p:strVal val="#ppt_h"/>
                                              </p:val>
                                            </p:tav>
                                          </p:tavLst>
                                        </p:anim>
                                        <p:anim calcmode="lin" valueType="num">
                                          <p:cBhvr>
                                            <p:cTn id="63" dur="600" fill="hold"/>
                                            <p:tgtEl>
                                              <p:spTgt spid="15"/>
                                            </p:tgtEl>
                                            <p:attrNameLst>
                                              <p:attrName>ppt_x</p:attrName>
                                            </p:attrNameLst>
                                          </p:cBhvr>
                                          <p:tavLst>
                                            <p:tav tm="0">
                                              <p:val>
                                                <p:fltVal val="0.5"/>
                                              </p:val>
                                            </p:tav>
                                            <p:tav tm="100000">
                                              <p:val>
                                                <p:strVal val="#ppt_x"/>
                                              </p:val>
                                            </p:tav>
                                          </p:tavLst>
                                        </p:anim>
                                        <p:anim calcmode="lin" valueType="num">
                                          <p:cBhvr>
                                            <p:cTn id="64" dur="600" fill="hold"/>
                                            <p:tgtEl>
                                              <p:spTgt spid="15"/>
                                            </p:tgtEl>
                                            <p:attrNameLst>
                                              <p:attrName>ppt_y</p:attrName>
                                            </p:attrNameLst>
                                          </p:cBhvr>
                                          <p:tavLst>
                                            <p:tav tm="0">
                                              <p:val>
                                                <p:fltVal val="0.5"/>
                                              </p:val>
                                            </p:tav>
                                            <p:tav tm="100000">
                                              <p:val>
                                                <p:strVal val="#ppt_y"/>
                                              </p:val>
                                            </p:tav>
                                          </p:tavLst>
                                        </p:anim>
                                      </p:childTnLst>
                                    </p:cTn>
                                  </p:par>
                                  <p:par>
                                    <p:cTn id="65" presetID="2" presetClass="entr" presetSubtype="12" accel="65000" fill="hold" nodeType="withEffect" p14:presetBounceEnd="55000">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14:bounceEnd="55000">
                                          <p:cBhvr additive="base">
                                            <p:cTn id="67" dur="1000" fill="hold"/>
                                            <p:tgtEl>
                                              <p:spTgt spid="43"/>
                                            </p:tgtEl>
                                            <p:attrNameLst>
                                              <p:attrName>ppt_x</p:attrName>
                                            </p:attrNameLst>
                                          </p:cBhvr>
                                          <p:tavLst>
                                            <p:tav tm="0">
                                              <p:val>
                                                <p:strVal val="0-#ppt_w/2"/>
                                              </p:val>
                                            </p:tav>
                                            <p:tav tm="100000">
                                              <p:val>
                                                <p:strVal val="#ppt_x"/>
                                              </p:val>
                                            </p:tav>
                                          </p:tavLst>
                                        </p:anim>
                                        <p:anim calcmode="lin" valueType="num" p14:bounceEnd="55000">
                                          <p:cBhvr additive="base">
                                            <p:cTn id="68" dur="1000" fill="hold"/>
                                            <p:tgtEl>
                                              <p:spTgt spid="43"/>
                                            </p:tgtEl>
                                            <p:attrNameLst>
                                              <p:attrName>ppt_y</p:attrName>
                                            </p:attrNameLst>
                                          </p:cBhvr>
                                          <p:tavLst>
                                            <p:tav tm="0">
                                              <p:val>
                                                <p:strVal val="1+#ppt_h/2"/>
                                              </p:val>
                                            </p:tav>
                                            <p:tav tm="100000">
                                              <p:val>
                                                <p:strVal val="#ppt_y"/>
                                              </p:val>
                                            </p:tav>
                                          </p:tavLst>
                                        </p:anim>
                                      </p:childTnLst>
                                    </p:cTn>
                                  </p:par>
                                  <p:par>
                                    <p:cTn id="69" presetID="23" presetClass="entr" presetSubtype="528"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700" fill="hold"/>
                                            <p:tgtEl>
                                              <p:spTgt spid="18"/>
                                            </p:tgtEl>
                                            <p:attrNameLst>
                                              <p:attrName>ppt_w</p:attrName>
                                            </p:attrNameLst>
                                          </p:cBhvr>
                                          <p:tavLst>
                                            <p:tav tm="0">
                                              <p:val>
                                                <p:fltVal val="0"/>
                                              </p:val>
                                            </p:tav>
                                            <p:tav tm="100000">
                                              <p:val>
                                                <p:strVal val="#ppt_w"/>
                                              </p:val>
                                            </p:tav>
                                          </p:tavLst>
                                        </p:anim>
                                        <p:anim calcmode="lin" valueType="num">
                                          <p:cBhvr>
                                            <p:cTn id="72" dur="700" fill="hold"/>
                                            <p:tgtEl>
                                              <p:spTgt spid="18"/>
                                            </p:tgtEl>
                                            <p:attrNameLst>
                                              <p:attrName>ppt_h</p:attrName>
                                            </p:attrNameLst>
                                          </p:cBhvr>
                                          <p:tavLst>
                                            <p:tav tm="0">
                                              <p:val>
                                                <p:fltVal val="0"/>
                                              </p:val>
                                            </p:tav>
                                            <p:tav tm="100000">
                                              <p:val>
                                                <p:strVal val="#ppt_h"/>
                                              </p:val>
                                            </p:tav>
                                          </p:tavLst>
                                        </p:anim>
                                        <p:anim calcmode="lin" valueType="num">
                                          <p:cBhvr>
                                            <p:cTn id="73" dur="700" fill="hold"/>
                                            <p:tgtEl>
                                              <p:spTgt spid="18"/>
                                            </p:tgtEl>
                                            <p:attrNameLst>
                                              <p:attrName>ppt_x</p:attrName>
                                            </p:attrNameLst>
                                          </p:cBhvr>
                                          <p:tavLst>
                                            <p:tav tm="0">
                                              <p:val>
                                                <p:fltVal val="0.5"/>
                                              </p:val>
                                            </p:tav>
                                            <p:tav tm="100000">
                                              <p:val>
                                                <p:strVal val="#ppt_x"/>
                                              </p:val>
                                            </p:tav>
                                          </p:tavLst>
                                        </p:anim>
                                        <p:anim calcmode="lin" valueType="num">
                                          <p:cBhvr>
                                            <p:cTn id="74" dur="700" fill="hold"/>
                                            <p:tgtEl>
                                              <p:spTgt spid="18"/>
                                            </p:tgtEl>
                                            <p:attrNameLst>
                                              <p:attrName>ppt_y</p:attrName>
                                            </p:attrNameLst>
                                          </p:cBhvr>
                                          <p:tavLst>
                                            <p:tav tm="0">
                                              <p:val>
                                                <p:fltVal val="0.5"/>
                                              </p:val>
                                            </p:tav>
                                            <p:tav tm="100000">
                                              <p:val>
                                                <p:strVal val="#ppt_y"/>
                                              </p:val>
                                            </p:tav>
                                          </p:tavLst>
                                        </p:anim>
                                      </p:childTnLst>
                                    </p:cTn>
                                  </p:par>
                                  <p:par>
                                    <p:cTn id="75" presetID="2" presetClass="entr" presetSubtype="3" accel="65000" fill="hold" nodeType="withEffect" p14:presetBounceEnd="55000">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14:bounceEnd="55000">
                                          <p:cBhvr additive="base">
                                            <p:cTn id="77" dur="1000" fill="hold"/>
                                            <p:tgtEl>
                                              <p:spTgt spid="40"/>
                                            </p:tgtEl>
                                            <p:attrNameLst>
                                              <p:attrName>ppt_x</p:attrName>
                                            </p:attrNameLst>
                                          </p:cBhvr>
                                          <p:tavLst>
                                            <p:tav tm="0">
                                              <p:val>
                                                <p:strVal val="1+#ppt_w/2"/>
                                              </p:val>
                                            </p:tav>
                                            <p:tav tm="100000">
                                              <p:val>
                                                <p:strVal val="#ppt_x"/>
                                              </p:val>
                                            </p:tav>
                                          </p:tavLst>
                                        </p:anim>
                                        <p:anim calcmode="lin" valueType="num" p14:bounceEnd="55000">
                                          <p:cBhvr additive="base">
                                            <p:cTn id="78" dur="1000" fill="hold"/>
                                            <p:tgtEl>
                                              <p:spTgt spid="40"/>
                                            </p:tgtEl>
                                            <p:attrNameLst>
                                              <p:attrName>ppt_y</p:attrName>
                                            </p:attrNameLst>
                                          </p:cBhvr>
                                          <p:tavLst>
                                            <p:tav tm="0">
                                              <p:val>
                                                <p:strVal val="0-#ppt_h/2"/>
                                              </p:val>
                                            </p:tav>
                                            <p:tav tm="100000">
                                              <p:val>
                                                <p:strVal val="#ppt_y"/>
                                              </p:val>
                                            </p:tav>
                                          </p:tavLst>
                                        </p:anim>
                                      </p:childTnLst>
                                    </p:cTn>
                                  </p:par>
                                </p:childTnLst>
                              </p:cTn>
                            </p:par>
                            <p:par>
                              <p:cTn id="79" fill="hold">
                                <p:stCondLst>
                                  <p:cond delay="1200"/>
                                </p:stCondLst>
                                <p:childTnLst>
                                  <p:par>
                                    <p:cTn id="80" presetID="42" presetClass="entr" presetSubtype="0" fill="hold"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1000"/>
                                            <p:tgtEl>
                                              <p:spTgt spid="28"/>
                                            </p:tgtEl>
                                          </p:cBhvr>
                                        </p:animEffect>
                                        <p:anim calcmode="lin" valueType="num">
                                          <p:cBhvr>
                                            <p:cTn id="88" dur="1000" fill="hold"/>
                                            <p:tgtEl>
                                              <p:spTgt spid="28"/>
                                            </p:tgtEl>
                                            <p:attrNameLst>
                                              <p:attrName>ppt_x</p:attrName>
                                            </p:attrNameLst>
                                          </p:cBhvr>
                                          <p:tavLst>
                                            <p:tav tm="0">
                                              <p:val>
                                                <p:strVal val="#ppt_x"/>
                                              </p:val>
                                            </p:tav>
                                            <p:tav tm="100000">
                                              <p:val>
                                                <p:strVal val="#ppt_x"/>
                                              </p:val>
                                            </p:tav>
                                          </p:tavLst>
                                        </p:anim>
                                        <p:anim calcmode="lin" valueType="num">
                                          <p:cBhvr>
                                            <p:cTn id="89" dur="1000" fill="hold"/>
                                            <p:tgtEl>
                                              <p:spTgt spid="28"/>
                                            </p:tgtEl>
                                            <p:attrNameLst>
                                              <p:attrName>ppt_y</p:attrName>
                                            </p:attrNameLst>
                                          </p:cBhvr>
                                          <p:tavLst>
                                            <p:tav tm="0">
                                              <p:val>
                                                <p:strVal val="#ppt_y-.1"/>
                                              </p:val>
                                            </p:tav>
                                            <p:tav tm="100000">
                                              <p:val>
                                                <p:strVal val="#ppt_y"/>
                                              </p:val>
                                            </p:tav>
                                          </p:tavLst>
                                        </p:anim>
                                      </p:childTnLst>
                                    </p:cTn>
                                  </p:par>
                                </p:childTnLst>
                              </p:cTn>
                            </p:par>
                            <p:par>
                              <p:cTn id="90" fill="hold">
                                <p:stCondLst>
                                  <p:cond delay="2200"/>
                                </p:stCondLst>
                                <p:childTnLst>
                                  <p:par>
                                    <p:cTn id="91" presetID="42" presetClass="entr" presetSubtype="0"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1000"/>
                                            <p:tgtEl>
                                              <p:spTgt spid="29"/>
                                            </p:tgtEl>
                                          </p:cBhvr>
                                        </p:animEffect>
                                        <p:anim calcmode="lin" valueType="num">
                                          <p:cBhvr>
                                            <p:cTn id="94" dur="1000" fill="hold"/>
                                            <p:tgtEl>
                                              <p:spTgt spid="29"/>
                                            </p:tgtEl>
                                            <p:attrNameLst>
                                              <p:attrName>ppt_x</p:attrName>
                                            </p:attrNameLst>
                                          </p:cBhvr>
                                          <p:tavLst>
                                            <p:tav tm="0">
                                              <p:val>
                                                <p:strVal val="#ppt_x"/>
                                              </p:val>
                                            </p:tav>
                                            <p:tav tm="100000">
                                              <p:val>
                                                <p:strVal val="#ppt_x"/>
                                              </p:val>
                                            </p:tav>
                                          </p:tavLst>
                                        </p:anim>
                                        <p:anim calcmode="lin" valueType="num">
                                          <p:cBhvr>
                                            <p:cTn id="95" dur="1000" fill="hold"/>
                                            <p:tgtEl>
                                              <p:spTgt spid="29"/>
                                            </p:tgtEl>
                                            <p:attrNameLst>
                                              <p:attrName>ppt_y</p:attrName>
                                            </p:attrNameLst>
                                          </p:cBhvr>
                                          <p:tavLst>
                                            <p:tav tm="0">
                                              <p:val>
                                                <p:strVal val="#ppt_y+.1"/>
                                              </p:val>
                                            </p:tav>
                                            <p:tav tm="100000">
                                              <p:val>
                                                <p:strVal val="#ppt_y"/>
                                              </p:val>
                                            </p:tav>
                                          </p:tavLst>
                                        </p:anim>
                                      </p:childTnLst>
                                    </p:cTn>
                                  </p:par>
                                </p:childTnLst>
                              </p:cTn>
                            </p:par>
                            <p:par>
                              <p:cTn id="96" fill="hold">
                                <p:stCondLst>
                                  <p:cond delay="3200"/>
                                </p:stCondLst>
                                <p:childTnLst>
                                  <p:par>
                                    <p:cTn id="97" presetID="16" presetClass="entr" presetSubtype="21"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barn(inVertical)">
                                          <p:cBhvr>
                                            <p:cTn id="99" dur="500"/>
                                            <p:tgtEl>
                                              <p:spTgt spid="30"/>
                                            </p:tgtEl>
                                          </p:cBhvr>
                                        </p:animEffect>
                                      </p:childTnLst>
                                    </p:cTn>
                                  </p:par>
                                </p:childTnLst>
                              </p:cTn>
                            </p:par>
                            <p:par>
                              <p:cTn id="100" fill="hold">
                                <p:stCondLst>
                                  <p:cond delay="37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6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8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3" accel="65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1+#ppt_w/2"/>
                                              </p:val>
                                            </p:tav>
                                            <p:tav tm="100000">
                                              <p:val>
                                                <p:strVal val="#ppt_x"/>
                                              </p:val>
                                            </p:tav>
                                          </p:tavLst>
                                        </p:anim>
                                        <p:anim calcmode="lin" valueType="num">
                                          <p:cBhvr additive="base">
                                            <p:cTn id="12" dur="10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2" accel="6500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0-#ppt_w/2"/>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12" accel="6500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000" fill="hold"/>
                                            <p:tgtEl>
                                              <p:spTgt spid="37"/>
                                            </p:tgtEl>
                                            <p:attrNameLst>
                                              <p:attrName>ppt_x</p:attrName>
                                            </p:attrNameLst>
                                          </p:cBhvr>
                                          <p:tavLst>
                                            <p:tav tm="0">
                                              <p:val>
                                                <p:strVal val="0-#ppt_w/2"/>
                                              </p:val>
                                            </p:tav>
                                            <p:tav tm="100000">
                                              <p:val>
                                                <p:strVal val="#ppt_x"/>
                                              </p:val>
                                            </p:tav>
                                          </p:tavLst>
                                        </p:anim>
                                        <p:anim calcmode="lin" valueType="num">
                                          <p:cBhvr additive="base">
                                            <p:cTn id="20" dur="10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12" accel="6500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1000" fill="hold"/>
                                            <p:tgtEl>
                                              <p:spTgt spid="52"/>
                                            </p:tgtEl>
                                            <p:attrNameLst>
                                              <p:attrName>ppt_x</p:attrName>
                                            </p:attrNameLst>
                                          </p:cBhvr>
                                          <p:tavLst>
                                            <p:tav tm="0">
                                              <p:val>
                                                <p:strVal val="0-#ppt_w/2"/>
                                              </p:val>
                                            </p:tav>
                                            <p:tav tm="100000">
                                              <p:val>
                                                <p:strVal val="#ppt_x"/>
                                              </p:val>
                                            </p:tav>
                                          </p:tavLst>
                                        </p:anim>
                                        <p:anim calcmode="lin" valueType="num">
                                          <p:cBhvr additive="base">
                                            <p:cTn id="24" dur="1000" fill="hold"/>
                                            <p:tgtEl>
                                              <p:spTgt spid="52"/>
                                            </p:tgtEl>
                                            <p:attrNameLst>
                                              <p:attrName>ppt_y</p:attrName>
                                            </p:attrNameLst>
                                          </p:cBhvr>
                                          <p:tavLst>
                                            <p:tav tm="0">
                                              <p:val>
                                                <p:strVal val="1+#ppt_h/2"/>
                                              </p:val>
                                            </p:tav>
                                            <p:tav tm="100000">
                                              <p:val>
                                                <p:strVal val="#ppt_y"/>
                                              </p:val>
                                            </p:tav>
                                          </p:tavLst>
                                        </p:anim>
                                      </p:childTnLst>
                                    </p:cTn>
                                  </p:par>
                                  <p:par>
                                    <p:cTn id="25" presetID="23" presetClass="entr" presetSubtype="52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ppt_x</p:attrName>
                                            </p:attrNameLst>
                                          </p:cBhvr>
                                          <p:tavLst>
                                            <p:tav tm="0">
                                              <p:val>
                                                <p:fltVal val="0.5"/>
                                              </p:val>
                                            </p:tav>
                                            <p:tav tm="100000">
                                              <p:val>
                                                <p:strVal val="#ppt_x"/>
                                              </p:val>
                                            </p:tav>
                                          </p:tavLst>
                                        </p:anim>
                                        <p:anim calcmode="lin" valueType="num">
                                          <p:cBhvr>
                                            <p:cTn id="30" dur="1000" fill="hold"/>
                                            <p:tgtEl>
                                              <p:spTgt spid="6"/>
                                            </p:tgtEl>
                                            <p:attrNameLst>
                                              <p:attrName>ppt_y</p:attrName>
                                            </p:attrNameLst>
                                          </p:cBhvr>
                                          <p:tavLst>
                                            <p:tav tm="0">
                                              <p:val>
                                                <p:fltVal val="0.5"/>
                                              </p:val>
                                            </p:tav>
                                            <p:tav tm="100000">
                                              <p:val>
                                                <p:strVal val="#ppt_y"/>
                                              </p:val>
                                            </p:tav>
                                          </p:tavLst>
                                        </p:anim>
                                      </p:childTnLst>
                                    </p:cTn>
                                  </p:par>
                                  <p:par>
                                    <p:cTn id="31" presetID="23" presetClass="entr" presetSubtype="528" fill="hold" nodeType="withEffect">
                                      <p:stCondLst>
                                        <p:cond delay="200"/>
                                      </p:stCondLst>
                                      <p:childTnLst>
                                        <p:set>
                                          <p:cBhvr>
                                            <p:cTn id="32" dur="1" fill="hold">
                                              <p:stCondLst>
                                                <p:cond delay="0"/>
                                              </p:stCondLst>
                                            </p:cTn>
                                            <p:tgtEl>
                                              <p:spTgt spid="9"/>
                                            </p:tgtEl>
                                            <p:attrNameLst>
                                              <p:attrName>style.visibility</p:attrName>
                                            </p:attrNameLst>
                                          </p:cBhvr>
                                          <p:to>
                                            <p:strVal val="visible"/>
                                          </p:to>
                                        </p:set>
                                        <p:anim calcmode="lin" valueType="num">
                                          <p:cBhvr>
                                            <p:cTn id="33" dur="1000" fill="hold"/>
                                            <p:tgtEl>
                                              <p:spTgt spid="9"/>
                                            </p:tgtEl>
                                            <p:attrNameLst>
                                              <p:attrName>ppt_w</p:attrName>
                                            </p:attrNameLst>
                                          </p:cBhvr>
                                          <p:tavLst>
                                            <p:tav tm="0">
                                              <p:val>
                                                <p:fltVal val="0"/>
                                              </p:val>
                                            </p:tav>
                                            <p:tav tm="100000">
                                              <p:val>
                                                <p:strVal val="#ppt_w"/>
                                              </p:val>
                                            </p:tav>
                                          </p:tavLst>
                                        </p:anim>
                                        <p:anim calcmode="lin" valueType="num">
                                          <p:cBhvr>
                                            <p:cTn id="34" dur="1000" fill="hold"/>
                                            <p:tgtEl>
                                              <p:spTgt spid="9"/>
                                            </p:tgtEl>
                                            <p:attrNameLst>
                                              <p:attrName>ppt_h</p:attrName>
                                            </p:attrNameLst>
                                          </p:cBhvr>
                                          <p:tavLst>
                                            <p:tav tm="0">
                                              <p:val>
                                                <p:fltVal val="0"/>
                                              </p:val>
                                            </p:tav>
                                            <p:tav tm="100000">
                                              <p:val>
                                                <p:strVal val="#ppt_h"/>
                                              </p:val>
                                            </p:tav>
                                          </p:tavLst>
                                        </p:anim>
                                        <p:anim calcmode="lin" valueType="num">
                                          <p:cBhvr>
                                            <p:cTn id="35" dur="1000" fill="hold"/>
                                            <p:tgtEl>
                                              <p:spTgt spid="9"/>
                                            </p:tgtEl>
                                            <p:attrNameLst>
                                              <p:attrName>ppt_x</p:attrName>
                                            </p:attrNameLst>
                                          </p:cBhvr>
                                          <p:tavLst>
                                            <p:tav tm="0">
                                              <p:val>
                                                <p:fltVal val="0.5"/>
                                              </p:val>
                                            </p:tav>
                                            <p:tav tm="100000">
                                              <p:val>
                                                <p:strVal val="#ppt_x"/>
                                              </p:val>
                                            </p:tav>
                                          </p:tavLst>
                                        </p:anim>
                                        <p:anim calcmode="lin" valueType="num">
                                          <p:cBhvr>
                                            <p:cTn id="36" dur="1000" fill="hold"/>
                                            <p:tgtEl>
                                              <p:spTgt spid="9"/>
                                            </p:tgtEl>
                                            <p:attrNameLst>
                                              <p:attrName>ppt_y</p:attrName>
                                            </p:attrNameLst>
                                          </p:cBhvr>
                                          <p:tavLst>
                                            <p:tav tm="0">
                                              <p:val>
                                                <p:fltVal val="0.5"/>
                                              </p:val>
                                            </p:tav>
                                            <p:tav tm="100000">
                                              <p:val>
                                                <p:strVal val="#ppt_y"/>
                                              </p:val>
                                            </p:tav>
                                          </p:tavLst>
                                        </p:anim>
                                      </p:childTnLst>
                                    </p:cTn>
                                  </p:par>
                                  <p:par>
                                    <p:cTn id="37" presetID="2" presetClass="entr" presetSubtype="3" accel="6500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1000" fill="hold"/>
                                            <p:tgtEl>
                                              <p:spTgt spid="49"/>
                                            </p:tgtEl>
                                            <p:attrNameLst>
                                              <p:attrName>ppt_x</p:attrName>
                                            </p:attrNameLst>
                                          </p:cBhvr>
                                          <p:tavLst>
                                            <p:tav tm="0">
                                              <p:val>
                                                <p:strVal val="1+#ppt_w/2"/>
                                              </p:val>
                                            </p:tav>
                                            <p:tav tm="100000">
                                              <p:val>
                                                <p:strVal val="#ppt_x"/>
                                              </p:val>
                                            </p:tav>
                                          </p:tavLst>
                                        </p:anim>
                                        <p:anim calcmode="lin" valueType="num">
                                          <p:cBhvr additive="base">
                                            <p:cTn id="40" dur="1000" fill="hold"/>
                                            <p:tgtEl>
                                              <p:spTgt spid="49"/>
                                            </p:tgtEl>
                                            <p:attrNameLst>
                                              <p:attrName>ppt_y</p:attrName>
                                            </p:attrNameLst>
                                          </p:cBhvr>
                                          <p:tavLst>
                                            <p:tav tm="0">
                                              <p:val>
                                                <p:strVal val="0-#ppt_h/2"/>
                                              </p:val>
                                            </p:tav>
                                            <p:tav tm="100000">
                                              <p:val>
                                                <p:strVal val="#ppt_y"/>
                                              </p:val>
                                            </p:tav>
                                          </p:tavLst>
                                        </p:anim>
                                      </p:childTnLst>
                                    </p:cTn>
                                  </p:par>
                                  <p:par>
                                    <p:cTn id="41" presetID="2" presetClass="entr" presetSubtype="3" accel="6500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1000" fill="hold"/>
                                            <p:tgtEl>
                                              <p:spTgt spid="46"/>
                                            </p:tgtEl>
                                            <p:attrNameLst>
                                              <p:attrName>ppt_x</p:attrName>
                                            </p:attrNameLst>
                                          </p:cBhvr>
                                          <p:tavLst>
                                            <p:tav tm="0">
                                              <p:val>
                                                <p:strVal val="1+#ppt_w/2"/>
                                              </p:val>
                                            </p:tav>
                                            <p:tav tm="100000">
                                              <p:val>
                                                <p:strVal val="#ppt_x"/>
                                              </p:val>
                                            </p:tav>
                                          </p:tavLst>
                                        </p:anim>
                                        <p:anim calcmode="lin" valueType="num">
                                          <p:cBhvr additive="base">
                                            <p:cTn id="44" dur="1000" fill="hold"/>
                                            <p:tgtEl>
                                              <p:spTgt spid="46"/>
                                            </p:tgtEl>
                                            <p:attrNameLst>
                                              <p:attrName>ppt_y</p:attrName>
                                            </p:attrNameLst>
                                          </p:cBhvr>
                                          <p:tavLst>
                                            <p:tav tm="0">
                                              <p:val>
                                                <p:strVal val="0-#ppt_h/2"/>
                                              </p:val>
                                            </p:tav>
                                            <p:tav tm="100000">
                                              <p:val>
                                                <p:strVal val="#ppt_y"/>
                                              </p:val>
                                            </p:tav>
                                          </p:tavLst>
                                        </p:anim>
                                      </p:childTnLst>
                                    </p:cTn>
                                  </p:par>
                                  <p:par>
                                    <p:cTn id="45" presetID="23" presetClass="entr" presetSubtype="528"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1000" fill="hold"/>
                                            <p:tgtEl>
                                              <p:spTgt spid="12"/>
                                            </p:tgtEl>
                                            <p:attrNameLst>
                                              <p:attrName>ppt_w</p:attrName>
                                            </p:attrNameLst>
                                          </p:cBhvr>
                                          <p:tavLst>
                                            <p:tav tm="0">
                                              <p:val>
                                                <p:fltVal val="0"/>
                                              </p:val>
                                            </p:tav>
                                            <p:tav tm="100000">
                                              <p:val>
                                                <p:strVal val="#ppt_w"/>
                                              </p:val>
                                            </p:tav>
                                          </p:tavLst>
                                        </p:anim>
                                        <p:anim calcmode="lin" valueType="num">
                                          <p:cBhvr>
                                            <p:cTn id="48" dur="1000" fill="hold"/>
                                            <p:tgtEl>
                                              <p:spTgt spid="12"/>
                                            </p:tgtEl>
                                            <p:attrNameLst>
                                              <p:attrName>ppt_h</p:attrName>
                                            </p:attrNameLst>
                                          </p:cBhvr>
                                          <p:tavLst>
                                            <p:tav tm="0">
                                              <p:val>
                                                <p:fltVal val="0"/>
                                              </p:val>
                                            </p:tav>
                                            <p:tav tm="100000">
                                              <p:val>
                                                <p:strVal val="#ppt_h"/>
                                              </p:val>
                                            </p:tav>
                                          </p:tavLst>
                                        </p:anim>
                                        <p:anim calcmode="lin" valueType="num">
                                          <p:cBhvr>
                                            <p:cTn id="49" dur="1000" fill="hold"/>
                                            <p:tgtEl>
                                              <p:spTgt spid="12"/>
                                            </p:tgtEl>
                                            <p:attrNameLst>
                                              <p:attrName>ppt_x</p:attrName>
                                            </p:attrNameLst>
                                          </p:cBhvr>
                                          <p:tavLst>
                                            <p:tav tm="0">
                                              <p:val>
                                                <p:fltVal val="0.5"/>
                                              </p:val>
                                            </p:tav>
                                            <p:tav tm="100000">
                                              <p:val>
                                                <p:strVal val="#ppt_x"/>
                                              </p:val>
                                            </p:tav>
                                          </p:tavLst>
                                        </p:anim>
                                        <p:anim calcmode="lin" valueType="num">
                                          <p:cBhvr>
                                            <p:cTn id="50" dur="1000" fill="hold"/>
                                            <p:tgtEl>
                                              <p:spTgt spid="12"/>
                                            </p:tgtEl>
                                            <p:attrNameLst>
                                              <p:attrName>ppt_y</p:attrName>
                                            </p:attrNameLst>
                                          </p:cBhvr>
                                          <p:tavLst>
                                            <p:tav tm="0">
                                              <p:val>
                                                <p:fltVal val="0.5"/>
                                              </p:val>
                                            </p:tav>
                                            <p:tav tm="100000">
                                              <p:val>
                                                <p:strVal val="#ppt_y"/>
                                              </p:val>
                                            </p:tav>
                                          </p:tavLst>
                                        </p:anim>
                                      </p:childTnLst>
                                    </p:cTn>
                                  </p:par>
                                  <p:par>
                                    <p:cTn id="51" presetID="2" presetClass="entr" presetSubtype="12" accel="6500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1000" fill="hold"/>
                                            <p:tgtEl>
                                              <p:spTgt spid="58"/>
                                            </p:tgtEl>
                                            <p:attrNameLst>
                                              <p:attrName>ppt_x</p:attrName>
                                            </p:attrNameLst>
                                          </p:cBhvr>
                                          <p:tavLst>
                                            <p:tav tm="0">
                                              <p:val>
                                                <p:strVal val="0-#ppt_w/2"/>
                                              </p:val>
                                            </p:tav>
                                            <p:tav tm="100000">
                                              <p:val>
                                                <p:strVal val="#ppt_x"/>
                                              </p:val>
                                            </p:tav>
                                          </p:tavLst>
                                        </p:anim>
                                        <p:anim calcmode="lin" valueType="num">
                                          <p:cBhvr additive="base">
                                            <p:cTn id="54" dur="1000" fill="hold"/>
                                            <p:tgtEl>
                                              <p:spTgt spid="58"/>
                                            </p:tgtEl>
                                            <p:attrNameLst>
                                              <p:attrName>ppt_y</p:attrName>
                                            </p:attrNameLst>
                                          </p:cBhvr>
                                          <p:tavLst>
                                            <p:tav tm="0">
                                              <p:val>
                                                <p:strVal val="1+#ppt_h/2"/>
                                              </p:val>
                                            </p:tav>
                                            <p:tav tm="100000">
                                              <p:val>
                                                <p:strVal val="#ppt_y"/>
                                              </p:val>
                                            </p:tav>
                                          </p:tavLst>
                                        </p:anim>
                                      </p:childTnLst>
                                    </p:cTn>
                                  </p:par>
                                  <p:par>
                                    <p:cTn id="55" presetID="2" presetClass="entr" presetSubtype="12" accel="6500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1000" fill="hold"/>
                                            <p:tgtEl>
                                              <p:spTgt spid="55"/>
                                            </p:tgtEl>
                                            <p:attrNameLst>
                                              <p:attrName>ppt_x</p:attrName>
                                            </p:attrNameLst>
                                          </p:cBhvr>
                                          <p:tavLst>
                                            <p:tav tm="0">
                                              <p:val>
                                                <p:strVal val="0-#ppt_w/2"/>
                                              </p:val>
                                            </p:tav>
                                            <p:tav tm="100000">
                                              <p:val>
                                                <p:strVal val="#ppt_x"/>
                                              </p:val>
                                            </p:tav>
                                          </p:tavLst>
                                        </p:anim>
                                        <p:anim calcmode="lin" valueType="num">
                                          <p:cBhvr additive="base">
                                            <p:cTn id="58" dur="1000" fill="hold"/>
                                            <p:tgtEl>
                                              <p:spTgt spid="55"/>
                                            </p:tgtEl>
                                            <p:attrNameLst>
                                              <p:attrName>ppt_y</p:attrName>
                                            </p:attrNameLst>
                                          </p:cBhvr>
                                          <p:tavLst>
                                            <p:tav tm="0">
                                              <p:val>
                                                <p:strVal val="1+#ppt_h/2"/>
                                              </p:val>
                                            </p:tav>
                                            <p:tav tm="100000">
                                              <p:val>
                                                <p:strVal val="#ppt_y"/>
                                              </p:val>
                                            </p:tav>
                                          </p:tavLst>
                                        </p:anim>
                                      </p:childTnLst>
                                    </p:cTn>
                                  </p:par>
                                  <p:par>
                                    <p:cTn id="59" presetID="23" presetClass="entr" presetSubtype="528" fill="hold" nodeType="withEffect">
                                      <p:stCondLst>
                                        <p:cond delay="200"/>
                                      </p:stCondLst>
                                      <p:childTnLst>
                                        <p:set>
                                          <p:cBhvr>
                                            <p:cTn id="60" dur="1" fill="hold">
                                              <p:stCondLst>
                                                <p:cond delay="0"/>
                                              </p:stCondLst>
                                            </p:cTn>
                                            <p:tgtEl>
                                              <p:spTgt spid="15"/>
                                            </p:tgtEl>
                                            <p:attrNameLst>
                                              <p:attrName>style.visibility</p:attrName>
                                            </p:attrNameLst>
                                          </p:cBhvr>
                                          <p:to>
                                            <p:strVal val="visible"/>
                                          </p:to>
                                        </p:set>
                                        <p:anim calcmode="lin" valueType="num">
                                          <p:cBhvr>
                                            <p:cTn id="61" dur="600" fill="hold"/>
                                            <p:tgtEl>
                                              <p:spTgt spid="15"/>
                                            </p:tgtEl>
                                            <p:attrNameLst>
                                              <p:attrName>ppt_w</p:attrName>
                                            </p:attrNameLst>
                                          </p:cBhvr>
                                          <p:tavLst>
                                            <p:tav tm="0">
                                              <p:val>
                                                <p:fltVal val="0"/>
                                              </p:val>
                                            </p:tav>
                                            <p:tav tm="100000">
                                              <p:val>
                                                <p:strVal val="#ppt_w"/>
                                              </p:val>
                                            </p:tav>
                                          </p:tavLst>
                                        </p:anim>
                                        <p:anim calcmode="lin" valueType="num">
                                          <p:cBhvr>
                                            <p:cTn id="62" dur="600" fill="hold"/>
                                            <p:tgtEl>
                                              <p:spTgt spid="15"/>
                                            </p:tgtEl>
                                            <p:attrNameLst>
                                              <p:attrName>ppt_h</p:attrName>
                                            </p:attrNameLst>
                                          </p:cBhvr>
                                          <p:tavLst>
                                            <p:tav tm="0">
                                              <p:val>
                                                <p:fltVal val="0"/>
                                              </p:val>
                                            </p:tav>
                                            <p:tav tm="100000">
                                              <p:val>
                                                <p:strVal val="#ppt_h"/>
                                              </p:val>
                                            </p:tav>
                                          </p:tavLst>
                                        </p:anim>
                                        <p:anim calcmode="lin" valueType="num">
                                          <p:cBhvr>
                                            <p:cTn id="63" dur="600" fill="hold"/>
                                            <p:tgtEl>
                                              <p:spTgt spid="15"/>
                                            </p:tgtEl>
                                            <p:attrNameLst>
                                              <p:attrName>ppt_x</p:attrName>
                                            </p:attrNameLst>
                                          </p:cBhvr>
                                          <p:tavLst>
                                            <p:tav tm="0">
                                              <p:val>
                                                <p:fltVal val="0.5"/>
                                              </p:val>
                                            </p:tav>
                                            <p:tav tm="100000">
                                              <p:val>
                                                <p:strVal val="#ppt_x"/>
                                              </p:val>
                                            </p:tav>
                                          </p:tavLst>
                                        </p:anim>
                                        <p:anim calcmode="lin" valueType="num">
                                          <p:cBhvr>
                                            <p:cTn id="64" dur="600" fill="hold"/>
                                            <p:tgtEl>
                                              <p:spTgt spid="15"/>
                                            </p:tgtEl>
                                            <p:attrNameLst>
                                              <p:attrName>ppt_y</p:attrName>
                                            </p:attrNameLst>
                                          </p:cBhvr>
                                          <p:tavLst>
                                            <p:tav tm="0">
                                              <p:val>
                                                <p:fltVal val="0.5"/>
                                              </p:val>
                                            </p:tav>
                                            <p:tav tm="100000">
                                              <p:val>
                                                <p:strVal val="#ppt_y"/>
                                              </p:val>
                                            </p:tav>
                                          </p:tavLst>
                                        </p:anim>
                                      </p:childTnLst>
                                    </p:cTn>
                                  </p:par>
                                  <p:par>
                                    <p:cTn id="65" presetID="2" presetClass="entr" presetSubtype="12" accel="6500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1000" fill="hold"/>
                                            <p:tgtEl>
                                              <p:spTgt spid="43"/>
                                            </p:tgtEl>
                                            <p:attrNameLst>
                                              <p:attrName>ppt_x</p:attrName>
                                            </p:attrNameLst>
                                          </p:cBhvr>
                                          <p:tavLst>
                                            <p:tav tm="0">
                                              <p:val>
                                                <p:strVal val="0-#ppt_w/2"/>
                                              </p:val>
                                            </p:tav>
                                            <p:tav tm="100000">
                                              <p:val>
                                                <p:strVal val="#ppt_x"/>
                                              </p:val>
                                            </p:tav>
                                          </p:tavLst>
                                        </p:anim>
                                        <p:anim calcmode="lin" valueType="num">
                                          <p:cBhvr additive="base">
                                            <p:cTn id="68" dur="1000" fill="hold"/>
                                            <p:tgtEl>
                                              <p:spTgt spid="43"/>
                                            </p:tgtEl>
                                            <p:attrNameLst>
                                              <p:attrName>ppt_y</p:attrName>
                                            </p:attrNameLst>
                                          </p:cBhvr>
                                          <p:tavLst>
                                            <p:tav tm="0">
                                              <p:val>
                                                <p:strVal val="1+#ppt_h/2"/>
                                              </p:val>
                                            </p:tav>
                                            <p:tav tm="100000">
                                              <p:val>
                                                <p:strVal val="#ppt_y"/>
                                              </p:val>
                                            </p:tav>
                                          </p:tavLst>
                                        </p:anim>
                                      </p:childTnLst>
                                    </p:cTn>
                                  </p:par>
                                  <p:par>
                                    <p:cTn id="69" presetID="23" presetClass="entr" presetSubtype="528"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700" fill="hold"/>
                                            <p:tgtEl>
                                              <p:spTgt spid="18"/>
                                            </p:tgtEl>
                                            <p:attrNameLst>
                                              <p:attrName>ppt_w</p:attrName>
                                            </p:attrNameLst>
                                          </p:cBhvr>
                                          <p:tavLst>
                                            <p:tav tm="0">
                                              <p:val>
                                                <p:fltVal val="0"/>
                                              </p:val>
                                            </p:tav>
                                            <p:tav tm="100000">
                                              <p:val>
                                                <p:strVal val="#ppt_w"/>
                                              </p:val>
                                            </p:tav>
                                          </p:tavLst>
                                        </p:anim>
                                        <p:anim calcmode="lin" valueType="num">
                                          <p:cBhvr>
                                            <p:cTn id="72" dur="700" fill="hold"/>
                                            <p:tgtEl>
                                              <p:spTgt spid="18"/>
                                            </p:tgtEl>
                                            <p:attrNameLst>
                                              <p:attrName>ppt_h</p:attrName>
                                            </p:attrNameLst>
                                          </p:cBhvr>
                                          <p:tavLst>
                                            <p:tav tm="0">
                                              <p:val>
                                                <p:fltVal val="0"/>
                                              </p:val>
                                            </p:tav>
                                            <p:tav tm="100000">
                                              <p:val>
                                                <p:strVal val="#ppt_h"/>
                                              </p:val>
                                            </p:tav>
                                          </p:tavLst>
                                        </p:anim>
                                        <p:anim calcmode="lin" valueType="num">
                                          <p:cBhvr>
                                            <p:cTn id="73" dur="700" fill="hold"/>
                                            <p:tgtEl>
                                              <p:spTgt spid="18"/>
                                            </p:tgtEl>
                                            <p:attrNameLst>
                                              <p:attrName>ppt_x</p:attrName>
                                            </p:attrNameLst>
                                          </p:cBhvr>
                                          <p:tavLst>
                                            <p:tav tm="0">
                                              <p:val>
                                                <p:fltVal val="0.5"/>
                                              </p:val>
                                            </p:tav>
                                            <p:tav tm="100000">
                                              <p:val>
                                                <p:strVal val="#ppt_x"/>
                                              </p:val>
                                            </p:tav>
                                          </p:tavLst>
                                        </p:anim>
                                        <p:anim calcmode="lin" valueType="num">
                                          <p:cBhvr>
                                            <p:cTn id="74" dur="700" fill="hold"/>
                                            <p:tgtEl>
                                              <p:spTgt spid="18"/>
                                            </p:tgtEl>
                                            <p:attrNameLst>
                                              <p:attrName>ppt_y</p:attrName>
                                            </p:attrNameLst>
                                          </p:cBhvr>
                                          <p:tavLst>
                                            <p:tav tm="0">
                                              <p:val>
                                                <p:fltVal val="0.5"/>
                                              </p:val>
                                            </p:tav>
                                            <p:tav tm="100000">
                                              <p:val>
                                                <p:strVal val="#ppt_y"/>
                                              </p:val>
                                            </p:tav>
                                          </p:tavLst>
                                        </p:anim>
                                      </p:childTnLst>
                                    </p:cTn>
                                  </p:par>
                                  <p:par>
                                    <p:cTn id="75" presetID="2" presetClass="entr" presetSubtype="3" accel="6500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1000" fill="hold"/>
                                            <p:tgtEl>
                                              <p:spTgt spid="40"/>
                                            </p:tgtEl>
                                            <p:attrNameLst>
                                              <p:attrName>ppt_x</p:attrName>
                                            </p:attrNameLst>
                                          </p:cBhvr>
                                          <p:tavLst>
                                            <p:tav tm="0">
                                              <p:val>
                                                <p:strVal val="1+#ppt_w/2"/>
                                              </p:val>
                                            </p:tav>
                                            <p:tav tm="100000">
                                              <p:val>
                                                <p:strVal val="#ppt_x"/>
                                              </p:val>
                                            </p:tav>
                                          </p:tavLst>
                                        </p:anim>
                                        <p:anim calcmode="lin" valueType="num">
                                          <p:cBhvr additive="base">
                                            <p:cTn id="78" dur="1000" fill="hold"/>
                                            <p:tgtEl>
                                              <p:spTgt spid="40"/>
                                            </p:tgtEl>
                                            <p:attrNameLst>
                                              <p:attrName>ppt_y</p:attrName>
                                            </p:attrNameLst>
                                          </p:cBhvr>
                                          <p:tavLst>
                                            <p:tav tm="0">
                                              <p:val>
                                                <p:strVal val="0-#ppt_h/2"/>
                                              </p:val>
                                            </p:tav>
                                            <p:tav tm="100000">
                                              <p:val>
                                                <p:strVal val="#ppt_y"/>
                                              </p:val>
                                            </p:tav>
                                          </p:tavLst>
                                        </p:anim>
                                      </p:childTnLst>
                                    </p:cTn>
                                  </p:par>
                                </p:childTnLst>
                              </p:cTn>
                            </p:par>
                            <p:par>
                              <p:cTn id="79" fill="hold">
                                <p:stCondLst>
                                  <p:cond delay="1200"/>
                                </p:stCondLst>
                                <p:childTnLst>
                                  <p:par>
                                    <p:cTn id="80" presetID="42" presetClass="entr" presetSubtype="0" fill="hold"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1000"/>
                                            <p:tgtEl>
                                              <p:spTgt spid="28"/>
                                            </p:tgtEl>
                                          </p:cBhvr>
                                        </p:animEffect>
                                        <p:anim calcmode="lin" valueType="num">
                                          <p:cBhvr>
                                            <p:cTn id="88" dur="1000" fill="hold"/>
                                            <p:tgtEl>
                                              <p:spTgt spid="28"/>
                                            </p:tgtEl>
                                            <p:attrNameLst>
                                              <p:attrName>ppt_x</p:attrName>
                                            </p:attrNameLst>
                                          </p:cBhvr>
                                          <p:tavLst>
                                            <p:tav tm="0">
                                              <p:val>
                                                <p:strVal val="#ppt_x"/>
                                              </p:val>
                                            </p:tav>
                                            <p:tav tm="100000">
                                              <p:val>
                                                <p:strVal val="#ppt_x"/>
                                              </p:val>
                                            </p:tav>
                                          </p:tavLst>
                                        </p:anim>
                                        <p:anim calcmode="lin" valueType="num">
                                          <p:cBhvr>
                                            <p:cTn id="89" dur="1000" fill="hold"/>
                                            <p:tgtEl>
                                              <p:spTgt spid="28"/>
                                            </p:tgtEl>
                                            <p:attrNameLst>
                                              <p:attrName>ppt_y</p:attrName>
                                            </p:attrNameLst>
                                          </p:cBhvr>
                                          <p:tavLst>
                                            <p:tav tm="0">
                                              <p:val>
                                                <p:strVal val="#ppt_y-.1"/>
                                              </p:val>
                                            </p:tav>
                                            <p:tav tm="100000">
                                              <p:val>
                                                <p:strVal val="#ppt_y"/>
                                              </p:val>
                                            </p:tav>
                                          </p:tavLst>
                                        </p:anim>
                                      </p:childTnLst>
                                    </p:cTn>
                                  </p:par>
                                </p:childTnLst>
                              </p:cTn>
                            </p:par>
                            <p:par>
                              <p:cTn id="90" fill="hold">
                                <p:stCondLst>
                                  <p:cond delay="2200"/>
                                </p:stCondLst>
                                <p:childTnLst>
                                  <p:par>
                                    <p:cTn id="91" presetID="42" presetClass="entr" presetSubtype="0"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1000"/>
                                            <p:tgtEl>
                                              <p:spTgt spid="29"/>
                                            </p:tgtEl>
                                          </p:cBhvr>
                                        </p:animEffect>
                                        <p:anim calcmode="lin" valueType="num">
                                          <p:cBhvr>
                                            <p:cTn id="94" dur="1000" fill="hold"/>
                                            <p:tgtEl>
                                              <p:spTgt spid="29"/>
                                            </p:tgtEl>
                                            <p:attrNameLst>
                                              <p:attrName>ppt_x</p:attrName>
                                            </p:attrNameLst>
                                          </p:cBhvr>
                                          <p:tavLst>
                                            <p:tav tm="0">
                                              <p:val>
                                                <p:strVal val="#ppt_x"/>
                                              </p:val>
                                            </p:tav>
                                            <p:tav tm="100000">
                                              <p:val>
                                                <p:strVal val="#ppt_x"/>
                                              </p:val>
                                            </p:tav>
                                          </p:tavLst>
                                        </p:anim>
                                        <p:anim calcmode="lin" valueType="num">
                                          <p:cBhvr>
                                            <p:cTn id="95" dur="1000" fill="hold"/>
                                            <p:tgtEl>
                                              <p:spTgt spid="29"/>
                                            </p:tgtEl>
                                            <p:attrNameLst>
                                              <p:attrName>ppt_y</p:attrName>
                                            </p:attrNameLst>
                                          </p:cBhvr>
                                          <p:tavLst>
                                            <p:tav tm="0">
                                              <p:val>
                                                <p:strVal val="#ppt_y+.1"/>
                                              </p:val>
                                            </p:tav>
                                            <p:tav tm="100000">
                                              <p:val>
                                                <p:strVal val="#ppt_y"/>
                                              </p:val>
                                            </p:tav>
                                          </p:tavLst>
                                        </p:anim>
                                      </p:childTnLst>
                                    </p:cTn>
                                  </p:par>
                                </p:childTnLst>
                              </p:cTn>
                            </p:par>
                            <p:par>
                              <p:cTn id="96" fill="hold">
                                <p:stCondLst>
                                  <p:cond delay="3200"/>
                                </p:stCondLst>
                                <p:childTnLst>
                                  <p:par>
                                    <p:cTn id="97" presetID="16" presetClass="entr" presetSubtype="21"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barn(inVertical)">
                                          <p:cBhvr>
                                            <p:cTn id="99" dur="500"/>
                                            <p:tgtEl>
                                              <p:spTgt spid="30"/>
                                            </p:tgtEl>
                                          </p:cBhvr>
                                        </p:animEffect>
                                      </p:childTnLst>
                                    </p:cTn>
                                  </p:par>
                                </p:childTnLst>
                              </p:cTn>
                            </p:par>
                            <p:par>
                              <p:cTn id="100" fill="hold">
                                <p:stCondLst>
                                  <p:cond delay="37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61"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27190" y="1272772"/>
            <a:ext cx="1535551" cy="1535546"/>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 name="组合 5"/>
          <p:cNvGrpSpPr/>
          <p:nvPr/>
        </p:nvGrpSpPr>
        <p:grpSpPr>
          <a:xfrm>
            <a:off x="3224341" y="2110972"/>
            <a:ext cx="1535551" cy="1535546"/>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9" name="组合 8"/>
          <p:cNvGrpSpPr/>
          <p:nvPr/>
        </p:nvGrpSpPr>
        <p:grpSpPr>
          <a:xfrm>
            <a:off x="2298390" y="1360518"/>
            <a:ext cx="1535551" cy="1535546"/>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2" name="组合 11"/>
          <p:cNvGrpSpPr/>
          <p:nvPr/>
        </p:nvGrpSpPr>
        <p:grpSpPr>
          <a:xfrm>
            <a:off x="5281741" y="1741518"/>
            <a:ext cx="1535551" cy="1535546"/>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5" name="矩形 14"/>
          <p:cNvSpPr/>
          <p:nvPr/>
        </p:nvSpPr>
        <p:spPr>
          <a:xfrm>
            <a:off x="2608356" y="1626490"/>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谢</a:t>
            </a:r>
          </a:p>
        </p:txBody>
      </p:sp>
      <p:sp>
        <p:nvSpPr>
          <p:cNvPr id="16" name="矩形 15"/>
          <p:cNvSpPr/>
          <p:nvPr/>
        </p:nvSpPr>
        <p:spPr>
          <a:xfrm>
            <a:off x="3551010" y="2402999"/>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谢</a:t>
            </a:r>
          </a:p>
        </p:txBody>
      </p:sp>
      <p:sp>
        <p:nvSpPr>
          <p:cNvPr id="17" name="矩形 16"/>
          <p:cNvSpPr/>
          <p:nvPr/>
        </p:nvSpPr>
        <p:spPr>
          <a:xfrm>
            <a:off x="4445314" y="1564799"/>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观</a:t>
            </a:r>
          </a:p>
        </p:txBody>
      </p:sp>
      <p:sp>
        <p:nvSpPr>
          <p:cNvPr id="18" name="矩形 17"/>
          <p:cNvSpPr/>
          <p:nvPr/>
        </p:nvSpPr>
        <p:spPr>
          <a:xfrm>
            <a:off x="5610954" y="2035636"/>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看</a:t>
            </a:r>
          </a:p>
        </p:txBody>
      </p:sp>
      <p:sp>
        <p:nvSpPr>
          <p:cNvPr id="41" name="椭圆 40"/>
          <p:cNvSpPr/>
          <p:nvPr/>
        </p:nvSpPr>
        <p:spPr>
          <a:xfrm>
            <a:off x="4598197" y="3288996"/>
            <a:ext cx="500908" cy="500908"/>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5740527" y="3513307"/>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575410" y="351366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279076" y="3632005"/>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198665" y="351832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085391" y="3510821"/>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576425" y="364222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873480" y="3545432"/>
            <a:ext cx="250454" cy="250454"/>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750128" y="3512025"/>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174703" y="3520080"/>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382889" y="3569216"/>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923888" y="3329522"/>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093506" y="3642512"/>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529502" y="336561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229178" y="3457466"/>
            <a:ext cx="322151" cy="322151"/>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099105" y="3510203"/>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230014" y="351353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4804" y="364476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795496" y="3330265"/>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713791" y="356659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16637" y="3372814"/>
            <a:ext cx="137389" cy="13738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7753607" y="3504242"/>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72">
            <a:extLst>
              <a:ext uri="{FF2B5EF4-FFF2-40B4-BE49-F238E27FC236}">
                <a16:creationId xmlns:a16="http://schemas.microsoft.com/office/drawing/2014/main" id="{B9AFAAB0-0FCA-4C22-8FC5-93C36AA3CD81}"/>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1093991610"/>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2000" fill="hold" nodeType="afterEffect" p14:presetBounceEnd="4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8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48000">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14:presetBounceEnd="4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8000">
                                          <p:cBhvr additive="base">
                                            <p:cTn id="11" dur="10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14:presetBounceEnd="48000">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14:bounceEnd="48000">
                                          <p:cBhvr additive="base">
                                            <p:cTn id="15" dur="1000" fill="hold"/>
                                            <p:tgtEl>
                                              <p:spTgt spid="3"/>
                                            </p:tgtEl>
                                            <p:attrNameLst>
                                              <p:attrName>ppt_x</p:attrName>
                                            </p:attrNameLst>
                                          </p:cBhvr>
                                          <p:tavLst>
                                            <p:tav tm="0">
                                              <p:val>
                                                <p:strVal val="1+#ppt_w/2"/>
                                              </p:val>
                                            </p:tav>
                                            <p:tav tm="100000">
                                              <p:val>
                                                <p:strVal val="#ppt_x"/>
                                              </p:val>
                                            </p:tav>
                                          </p:tavLst>
                                        </p:anim>
                                        <p:anim calcmode="lin" valueType="num" p14:bounceEnd="48000">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14:presetBounceEnd="48000">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14:bounceEnd="48000">
                                          <p:cBhvr additive="base">
                                            <p:cTn id="19" dur="1000" fill="hold"/>
                                            <p:tgtEl>
                                              <p:spTgt spid="12"/>
                                            </p:tgtEl>
                                            <p:attrNameLst>
                                              <p:attrName>ppt_x</p:attrName>
                                            </p:attrNameLst>
                                          </p:cBhvr>
                                          <p:tavLst>
                                            <p:tav tm="0">
                                              <p:val>
                                                <p:strVal val="1+#ppt_w/2"/>
                                              </p:val>
                                            </p:tav>
                                            <p:tav tm="100000">
                                              <p:val>
                                                <p:strVal val="#ppt_x"/>
                                              </p:val>
                                            </p:tav>
                                          </p:tavLst>
                                        </p:anim>
                                        <p:anim calcmode="lin" valueType="num" p14:bounceEnd="48000">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1)">
                                          <p:cBhvr>
                                            <p:cTn id="24" dur="1000"/>
                                            <p:tgtEl>
                                              <p:spTgt spid="15"/>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1000"/>
                                            <p:tgtEl>
                                              <p:spTgt spid="16"/>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7"/>
                                            </p:tgtEl>
                                            <p:attrNameLst>
                                              <p:attrName>style.visibility</p:attrName>
                                            </p:attrNameLst>
                                          </p:cBhvr>
                                          <p:to>
                                            <p:strVal val="visible"/>
                                          </p:to>
                                        </p:set>
                                        <p:animEffect transition="in" filter="wheel(1)">
                                          <p:cBhvr>
                                            <p:cTn id="30" dur="1000"/>
                                            <p:tgtEl>
                                              <p:spTgt spid="17"/>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8"/>
                                            </p:tgtEl>
                                            <p:attrNameLst>
                                              <p:attrName>style.visibility</p:attrName>
                                            </p:attrNameLst>
                                          </p:cBhvr>
                                          <p:to>
                                            <p:strVal val="visible"/>
                                          </p:to>
                                        </p:set>
                                        <p:animEffect transition="in" filter="wheel(1)">
                                          <p:cBhvr>
                                            <p:cTn id="33" dur="1000"/>
                                            <p:tgtEl>
                                              <p:spTgt spid="18"/>
                                            </p:tgtEl>
                                          </p:cBhvr>
                                        </p:animEffect>
                                      </p:childTnLst>
                                    </p:cTn>
                                  </p:par>
                                </p:childTnLst>
                              </p:cTn>
                            </p:par>
                            <p:par>
                              <p:cTn id="34" fill="hold">
                                <p:stCondLst>
                                  <p:cond delay="3100"/>
                                </p:stCondLst>
                                <p:childTnLst>
                                  <p:par>
                                    <p:cTn id="35" presetID="53" presetClass="entr" presetSubtype="16"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Effect transition="in" filter="fade">
                                          <p:cBhvr>
                                            <p:cTn id="74" dur="500"/>
                                            <p:tgtEl>
                                              <p:spTgt spid="48"/>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Effect transition="in" filter="fade">
                                          <p:cBhvr>
                                            <p:cTn id="79" dur="500"/>
                                            <p:tgtEl>
                                              <p:spTgt spid="4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animEffect transition="in" filter="fade">
                                          <p:cBhvr>
                                            <p:cTn id="84" dur="500"/>
                                            <p:tgtEl>
                                              <p:spTgt spid="5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fltVal val="0"/>
                                              </p:val>
                                            </p:tav>
                                            <p:tav tm="100000">
                                              <p:val>
                                                <p:strVal val="#ppt_w"/>
                                              </p:val>
                                            </p:tav>
                                          </p:tavLst>
                                        </p:anim>
                                        <p:anim calcmode="lin" valueType="num">
                                          <p:cBhvr>
                                            <p:cTn id="88" dur="500" fill="hold"/>
                                            <p:tgtEl>
                                              <p:spTgt spid="51"/>
                                            </p:tgtEl>
                                            <p:attrNameLst>
                                              <p:attrName>ppt_h</p:attrName>
                                            </p:attrNameLst>
                                          </p:cBhvr>
                                          <p:tavLst>
                                            <p:tav tm="0">
                                              <p:val>
                                                <p:fltVal val="0"/>
                                              </p:val>
                                            </p:tav>
                                            <p:tav tm="100000">
                                              <p:val>
                                                <p:strVal val="#ppt_h"/>
                                              </p:val>
                                            </p:tav>
                                          </p:tavLst>
                                        </p:anim>
                                        <p:animEffect transition="in" filter="fade">
                                          <p:cBhvr>
                                            <p:cTn id="89" dur="500"/>
                                            <p:tgtEl>
                                              <p:spTgt spid="51"/>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4"/>
                                            </p:tgtEl>
                                            <p:attrNameLst>
                                              <p:attrName>style.visibility</p:attrName>
                                            </p:attrNameLst>
                                          </p:cBhvr>
                                          <p:to>
                                            <p:strVal val="visible"/>
                                          </p:to>
                                        </p:set>
                                        <p:anim calcmode="lin" valueType="num">
                                          <p:cBhvr>
                                            <p:cTn id="102" dur="500" fill="hold"/>
                                            <p:tgtEl>
                                              <p:spTgt spid="54"/>
                                            </p:tgtEl>
                                            <p:attrNameLst>
                                              <p:attrName>ppt_w</p:attrName>
                                            </p:attrNameLst>
                                          </p:cBhvr>
                                          <p:tavLst>
                                            <p:tav tm="0">
                                              <p:val>
                                                <p:fltVal val="0"/>
                                              </p:val>
                                            </p:tav>
                                            <p:tav tm="100000">
                                              <p:val>
                                                <p:strVal val="#ppt_w"/>
                                              </p:val>
                                            </p:tav>
                                          </p:tavLst>
                                        </p:anim>
                                        <p:anim calcmode="lin" valueType="num">
                                          <p:cBhvr>
                                            <p:cTn id="103" dur="500" fill="hold"/>
                                            <p:tgtEl>
                                              <p:spTgt spid="54"/>
                                            </p:tgtEl>
                                            <p:attrNameLst>
                                              <p:attrName>ppt_h</p:attrName>
                                            </p:attrNameLst>
                                          </p:cBhvr>
                                          <p:tavLst>
                                            <p:tav tm="0">
                                              <p:val>
                                                <p:fltVal val="0"/>
                                              </p:val>
                                            </p:tav>
                                            <p:tav tm="100000">
                                              <p:val>
                                                <p:strVal val="#ppt_h"/>
                                              </p:val>
                                            </p:tav>
                                          </p:tavLst>
                                        </p:anim>
                                        <p:animEffect transition="in" filter="fade">
                                          <p:cBhvr>
                                            <p:cTn id="104" dur="500"/>
                                            <p:tgtEl>
                                              <p:spTgt spid="54"/>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p:cTn id="107" dur="500" fill="hold"/>
                                            <p:tgtEl>
                                              <p:spTgt spid="55"/>
                                            </p:tgtEl>
                                            <p:attrNameLst>
                                              <p:attrName>ppt_w</p:attrName>
                                            </p:attrNameLst>
                                          </p:cBhvr>
                                          <p:tavLst>
                                            <p:tav tm="0">
                                              <p:val>
                                                <p:fltVal val="0"/>
                                              </p:val>
                                            </p:tav>
                                            <p:tav tm="100000">
                                              <p:val>
                                                <p:strVal val="#ppt_w"/>
                                              </p:val>
                                            </p:tav>
                                          </p:tavLst>
                                        </p:anim>
                                        <p:anim calcmode="lin" valueType="num">
                                          <p:cBhvr>
                                            <p:cTn id="108" dur="500" fill="hold"/>
                                            <p:tgtEl>
                                              <p:spTgt spid="55"/>
                                            </p:tgtEl>
                                            <p:attrNameLst>
                                              <p:attrName>ppt_h</p:attrName>
                                            </p:attrNameLst>
                                          </p:cBhvr>
                                          <p:tavLst>
                                            <p:tav tm="0">
                                              <p:val>
                                                <p:fltVal val="0"/>
                                              </p:val>
                                            </p:tav>
                                            <p:tav tm="100000">
                                              <p:val>
                                                <p:strVal val="#ppt_h"/>
                                              </p:val>
                                            </p:tav>
                                          </p:tavLst>
                                        </p:anim>
                                        <p:animEffect transition="in" filter="fade">
                                          <p:cBhvr>
                                            <p:cTn id="109" dur="500"/>
                                            <p:tgtEl>
                                              <p:spTgt spid="55"/>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57"/>
                                            </p:tgtEl>
                                            <p:attrNameLst>
                                              <p:attrName>style.visibility</p:attrName>
                                            </p:attrNameLst>
                                          </p:cBhvr>
                                          <p:to>
                                            <p:strVal val="visible"/>
                                          </p:to>
                                        </p:set>
                                        <p:anim calcmode="lin" valueType="num">
                                          <p:cBhvr>
                                            <p:cTn id="117" dur="500" fill="hold"/>
                                            <p:tgtEl>
                                              <p:spTgt spid="57"/>
                                            </p:tgtEl>
                                            <p:attrNameLst>
                                              <p:attrName>ppt_w</p:attrName>
                                            </p:attrNameLst>
                                          </p:cBhvr>
                                          <p:tavLst>
                                            <p:tav tm="0">
                                              <p:val>
                                                <p:fltVal val="0"/>
                                              </p:val>
                                            </p:tav>
                                            <p:tav tm="100000">
                                              <p:val>
                                                <p:strVal val="#ppt_w"/>
                                              </p:val>
                                            </p:tav>
                                          </p:tavLst>
                                        </p:anim>
                                        <p:anim calcmode="lin" valueType="num">
                                          <p:cBhvr>
                                            <p:cTn id="118" dur="500" fill="hold"/>
                                            <p:tgtEl>
                                              <p:spTgt spid="57"/>
                                            </p:tgtEl>
                                            <p:attrNameLst>
                                              <p:attrName>ppt_h</p:attrName>
                                            </p:attrNameLst>
                                          </p:cBhvr>
                                          <p:tavLst>
                                            <p:tav tm="0">
                                              <p:val>
                                                <p:fltVal val="0"/>
                                              </p:val>
                                            </p:tav>
                                            <p:tav tm="100000">
                                              <p:val>
                                                <p:strVal val="#ppt_h"/>
                                              </p:val>
                                            </p:tav>
                                          </p:tavLst>
                                        </p:anim>
                                        <p:animEffect transition="in" filter="fade">
                                          <p:cBhvr>
                                            <p:cTn id="119" dur="500"/>
                                            <p:tgtEl>
                                              <p:spTgt spid="57"/>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 calcmode="lin" valueType="num">
                                          <p:cBhvr>
                                            <p:cTn id="122" dur="500" fill="hold"/>
                                            <p:tgtEl>
                                              <p:spTgt spid="58"/>
                                            </p:tgtEl>
                                            <p:attrNameLst>
                                              <p:attrName>ppt_w</p:attrName>
                                            </p:attrNameLst>
                                          </p:cBhvr>
                                          <p:tavLst>
                                            <p:tav tm="0">
                                              <p:val>
                                                <p:fltVal val="0"/>
                                              </p:val>
                                            </p:tav>
                                            <p:tav tm="100000">
                                              <p:val>
                                                <p:strVal val="#ppt_w"/>
                                              </p:val>
                                            </p:tav>
                                          </p:tavLst>
                                        </p:anim>
                                        <p:anim calcmode="lin" valueType="num">
                                          <p:cBhvr>
                                            <p:cTn id="123" dur="500" fill="hold"/>
                                            <p:tgtEl>
                                              <p:spTgt spid="58"/>
                                            </p:tgtEl>
                                            <p:attrNameLst>
                                              <p:attrName>ppt_h</p:attrName>
                                            </p:attrNameLst>
                                          </p:cBhvr>
                                          <p:tavLst>
                                            <p:tav tm="0">
                                              <p:val>
                                                <p:fltVal val="0"/>
                                              </p:val>
                                            </p:tav>
                                            <p:tav tm="100000">
                                              <p:val>
                                                <p:strVal val="#ppt_h"/>
                                              </p:val>
                                            </p:tav>
                                          </p:tavLst>
                                        </p:anim>
                                        <p:animEffect transition="in" filter="fade">
                                          <p:cBhvr>
                                            <p:cTn id="124" dur="500"/>
                                            <p:tgtEl>
                                              <p:spTgt spid="58"/>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500" fill="hold"/>
                                            <p:tgtEl>
                                              <p:spTgt spid="59"/>
                                            </p:tgtEl>
                                            <p:attrNameLst>
                                              <p:attrName>ppt_w</p:attrName>
                                            </p:attrNameLst>
                                          </p:cBhvr>
                                          <p:tavLst>
                                            <p:tav tm="0">
                                              <p:val>
                                                <p:fltVal val="0"/>
                                              </p:val>
                                            </p:tav>
                                            <p:tav tm="100000">
                                              <p:val>
                                                <p:strVal val="#ppt_w"/>
                                              </p:val>
                                            </p:tav>
                                          </p:tavLst>
                                        </p:anim>
                                        <p:anim calcmode="lin" valueType="num">
                                          <p:cBhvr>
                                            <p:cTn id="128" dur="500" fill="hold"/>
                                            <p:tgtEl>
                                              <p:spTgt spid="59"/>
                                            </p:tgtEl>
                                            <p:attrNameLst>
                                              <p:attrName>ppt_h</p:attrName>
                                            </p:attrNameLst>
                                          </p:cBhvr>
                                          <p:tavLst>
                                            <p:tav tm="0">
                                              <p:val>
                                                <p:fltVal val="0"/>
                                              </p:val>
                                            </p:tav>
                                            <p:tav tm="100000">
                                              <p:val>
                                                <p:strVal val="#ppt_h"/>
                                              </p:val>
                                            </p:tav>
                                          </p:tavLst>
                                        </p:anim>
                                        <p:animEffect transition="in" filter="fade">
                                          <p:cBhvr>
                                            <p:cTn id="129" dur="500"/>
                                            <p:tgtEl>
                                              <p:spTgt spid="59"/>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60"/>
                                            </p:tgtEl>
                                            <p:attrNameLst>
                                              <p:attrName>style.visibility</p:attrName>
                                            </p:attrNameLst>
                                          </p:cBhvr>
                                          <p:to>
                                            <p:strVal val="visible"/>
                                          </p:to>
                                        </p:set>
                                        <p:anim calcmode="lin" valueType="num">
                                          <p:cBhvr>
                                            <p:cTn id="132" dur="500" fill="hold"/>
                                            <p:tgtEl>
                                              <p:spTgt spid="60"/>
                                            </p:tgtEl>
                                            <p:attrNameLst>
                                              <p:attrName>ppt_w</p:attrName>
                                            </p:attrNameLst>
                                          </p:cBhvr>
                                          <p:tavLst>
                                            <p:tav tm="0">
                                              <p:val>
                                                <p:fltVal val="0"/>
                                              </p:val>
                                            </p:tav>
                                            <p:tav tm="100000">
                                              <p:val>
                                                <p:strVal val="#ppt_w"/>
                                              </p:val>
                                            </p:tav>
                                          </p:tavLst>
                                        </p:anim>
                                        <p:anim calcmode="lin" valueType="num">
                                          <p:cBhvr>
                                            <p:cTn id="133" dur="500" fill="hold"/>
                                            <p:tgtEl>
                                              <p:spTgt spid="60"/>
                                            </p:tgtEl>
                                            <p:attrNameLst>
                                              <p:attrName>ppt_h</p:attrName>
                                            </p:attrNameLst>
                                          </p:cBhvr>
                                          <p:tavLst>
                                            <p:tav tm="0">
                                              <p:val>
                                                <p:fltVal val="0"/>
                                              </p:val>
                                            </p:tav>
                                            <p:tav tm="100000">
                                              <p:val>
                                                <p:strVal val="#ppt_h"/>
                                              </p:val>
                                            </p:tav>
                                          </p:tavLst>
                                        </p:anim>
                                        <p:animEffect transition="in" filter="fade">
                                          <p:cBhvr>
                                            <p:cTn id="134" dur="500"/>
                                            <p:tgtEl>
                                              <p:spTgt spid="60"/>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61"/>
                                            </p:tgtEl>
                                            <p:attrNameLst>
                                              <p:attrName>style.visibility</p:attrName>
                                            </p:attrNameLst>
                                          </p:cBhvr>
                                          <p:to>
                                            <p:strVal val="visible"/>
                                          </p:to>
                                        </p:set>
                                        <p:anim calcmode="lin" valueType="num">
                                          <p:cBhvr>
                                            <p:cTn id="137" dur="500" fill="hold"/>
                                            <p:tgtEl>
                                              <p:spTgt spid="61"/>
                                            </p:tgtEl>
                                            <p:attrNameLst>
                                              <p:attrName>ppt_w</p:attrName>
                                            </p:attrNameLst>
                                          </p:cBhvr>
                                          <p:tavLst>
                                            <p:tav tm="0">
                                              <p:val>
                                                <p:fltVal val="0"/>
                                              </p:val>
                                            </p:tav>
                                            <p:tav tm="100000">
                                              <p:val>
                                                <p:strVal val="#ppt_w"/>
                                              </p:val>
                                            </p:tav>
                                          </p:tavLst>
                                        </p:anim>
                                        <p:anim calcmode="lin" valueType="num">
                                          <p:cBhvr>
                                            <p:cTn id="138" dur="500" fill="hold"/>
                                            <p:tgtEl>
                                              <p:spTgt spid="61"/>
                                            </p:tgtEl>
                                            <p:attrNameLst>
                                              <p:attrName>ppt_h</p:attrName>
                                            </p:attrNameLst>
                                          </p:cBhvr>
                                          <p:tavLst>
                                            <p:tav tm="0">
                                              <p:val>
                                                <p:fltVal val="0"/>
                                              </p:val>
                                            </p:tav>
                                            <p:tav tm="100000">
                                              <p:val>
                                                <p:strVal val="#ppt_h"/>
                                              </p:val>
                                            </p:tav>
                                          </p:tavLst>
                                        </p:anim>
                                        <p:animEffect transition="in" filter="fade">
                                          <p:cBhvr>
                                            <p:cTn id="139" dur="500"/>
                                            <p:tgtEl>
                                              <p:spTgt spid="61"/>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62"/>
                                            </p:tgtEl>
                                            <p:attrNameLst>
                                              <p:attrName>style.visibility</p:attrName>
                                            </p:attrNameLst>
                                          </p:cBhvr>
                                          <p:to>
                                            <p:strVal val="visible"/>
                                          </p:to>
                                        </p:set>
                                        <p:anim calcmode="lin" valueType="num">
                                          <p:cBhvr>
                                            <p:cTn id="142" dur="500" fill="hold"/>
                                            <p:tgtEl>
                                              <p:spTgt spid="62"/>
                                            </p:tgtEl>
                                            <p:attrNameLst>
                                              <p:attrName>ppt_w</p:attrName>
                                            </p:attrNameLst>
                                          </p:cBhvr>
                                          <p:tavLst>
                                            <p:tav tm="0">
                                              <p:val>
                                                <p:fltVal val="0"/>
                                              </p:val>
                                            </p:tav>
                                            <p:tav tm="100000">
                                              <p:val>
                                                <p:strVal val="#ppt_w"/>
                                              </p:val>
                                            </p:tav>
                                          </p:tavLst>
                                        </p:anim>
                                        <p:anim calcmode="lin" valueType="num">
                                          <p:cBhvr>
                                            <p:cTn id="143" dur="500" fill="hold"/>
                                            <p:tgtEl>
                                              <p:spTgt spid="62"/>
                                            </p:tgtEl>
                                            <p:attrNameLst>
                                              <p:attrName>ppt_h</p:attrName>
                                            </p:attrNameLst>
                                          </p:cBhvr>
                                          <p:tavLst>
                                            <p:tav tm="0">
                                              <p:val>
                                                <p:fltVal val="0"/>
                                              </p:val>
                                            </p:tav>
                                            <p:tav tm="100000">
                                              <p:val>
                                                <p:strVal val="#ppt_h"/>
                                              </p:val>
                                            </p:tav>
                                          </p:tavLst>
                                        </p:anim>
                                        <p:animEffect transition="in" filter="fade">
                                          <p:cBhvr>
                                            <p:cTn id="144" dur="500"/>
                                            <p:tgtEl>
                                              <p:spTgt spid="62"/>
                                            </p:tgtEl>
                                          </p:cBhvr>
                                        </p:animEffect>
                                      </p:childTnLst>
                                    </p:cTn>
                                  </p:par>
                                </p:childTnLst>
                              </p:cTn>
                            </p:par>
                            <p:par>
                              <p:cTn id="145" fill="hold">
                                <p:stCondLst>
                                  <p:cond delay="4000"/>
                                </p:stCondLst>
                                <p:childTnLst>
                                  <p:par>
                                    <p:cTn id="146" presetID="10" presetClass="entr" presetSubtype="0" fill="hold" grpId="0" nodeType="after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fade">
                                          <p:cBhvr>
                                            <p:cTn id="14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2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1+#ppt_w/2"/>
                                              </p:val>
                                            </p:tav>
                                            <p:tav tm="100000">
                                              <p:val>
                                                <p:strVal val="#ppt_x"/>
                                              </p:val>
                                            </p:tav>
                                          </p:tavLst>
                                        </p:anim>
                                        <p:anim calcmode="lin" valueType="num">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1)">
                                          <p:cBhvr>
                                            <p:cTn id="24" dur="1000"/>
                                            <p:tgtEl>
                                              <p:spTgt spid="15"/>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1000"/>
                                            <p:tgtEl>
                                              <p:spTgt spid="16"/>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7"/>
                                            </p:tgtEl>
                                            <p:attrNameLst>
                                              <p:attrName>style.visibility</p:attrName>
                                            </p:attrNameLst>
                                          </p:cBhvr>
                                          <p:to>
                                            <p:strVal val="visible"/>
                                          </p:to>
                                        </p:set>
                                        <p:animEffect transition="in" filter="wheel(1)">
                                          <p:cBhvr>
                                            <p:cTn id="30" dur="1000"/>
                                            <p:tgtEl>
                                              <p:spTgt spid="17"/>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8"/>
                                            </p:tgtEl>
                                            <p:attrNameLst>
                                              <p:attrName>style.visibility</p:attrName>
                                            </p:attrNameLst>
                                          </p:cBhvr>
                                          <p:to>
                                            <p:strVal val="visible"/>
                                          </p:to>
                                        </p:set>
                                        <p:animEffect transition="in" filter="wheel(1)">
                                          <p:cBhvr>
                                            <p:cTn id="33" dur="1000"/>
                                            <p:tgtEl>
                                              <p:spTgt spid="18"/>
                                            </p:tgtEl>
                                          </p:cBhvr>
                                        </p:animEffect>
                                      </p:childTnLst>
                                    </p:cTn>
                                  </p:par>
                                </p:childTnLst>
                              </p:cTn>
                            </p:par>
                            <p:par>
                              <p:cTn id="34" fill="hold">
                                <p:stCondLst>
                                  <p:cond delay="3100"/>
                                </p:stCondLst>
                                <p:childTnLst>
                                  <p:par>
                                    <p:cTn id="35" presetID="53" presetClass="entr" presetSubtype="16"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Effect transition="in" filter="fade">
                                          <p:cBhvr>
                                            <p:cTn id="74" dur="500"/>
                                            <p:tgtEl>
                                              <p:spTgt spid="48"/>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Effect transition="in" filter="fade">
                                          <p:cBhvr>
                                            <p:cTn id="79" dur="500"/>
                                            <p:tgtEl>
                                              <p:spTgt spid="4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animEffect transition="in" filter="fade">
                                          <p:cBhvr>
                                            <p:cTn id="84" dur="500"/>
                                            <p:tgtEl>
                                              <p:spTgt spid="5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fltVal val="0"/>
                                              </p:val>
                                            </p:tav>
                                            <p:tav tm="100000">
                                              <p:val>
                                                <p:strVal val="#ppt_w"/>
                                              </p:val>
                                            </p:tav>
                                          </p:tavLst>
                                        </p:anim>
                                        <p:anim calcmode="lin" valueType="num">
                                          <p:cBhvr>
                                            <p:cTn id="88" dur="500" fill="hold"/>
                                            <p:tgtEl>
                                              <p:spTgt spid="51"/>
                                            </p:tgtEl>
                                            <p:attrNameLst>
                                              <p:attrName>ppt_h</p:attrName>
                                            </p:attrNameLst>
                                          </p:cBhvr>
                                          <p:tavLst>
                                            <p:tav tm="0">
                                              <p:val>
                                                <p:fltVal val="0"/>
                                              </p:val>
                                            </p:tav>
                                            <p:tav tm="100000">
                                              <p:val>
                                                <p:strVal val="#ppt_h"/>
                                              </p:val>
                                            </p:tav>
                                          </p:tavLst>
                                        </p:anim>
                                        <p:animEffect transition="in" filter="fade">
                                          <p:cBhvr>
                                            <p:cTn id="89" dur="500"/>
                                            <p:tgtEl>
                                              <p:spTgt spid="51"/>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4"/>
                                            </p:tgtEl>
                                            <p:attrNameLst>
                                              <p:attrName>style.visibility</p:attrName>
                                            </p:attrNameLst>
                                          </p:cBhvr>
                                          <p:to>
                                            <p:strVal val="visible"/>
                                          </p:to>
                                        </p:set>
                                        <p:anim calcmode="lin" valueType="num">
                                          <p:cBhvr>
                                            <p:cTn id="102" dur="500" fill="hold"/>
                                            <p:tgtEl>
                                              <p:spTgt spid="54"/>
                                            </p:tgtEl>
                                            <p:attrNameLst>
                                              <p:attrName>ppt_w</p:attrName>
                                            </p:attrNameLst>
                                          </p:cBhvr>
                                          <p:tavLst>
                                            <p:tav tm="0">
                                              <p:val>
                                                <p:fltVal val="0"/>
                                              </p:val>
                                            </p:tav>
                                            <p:tav tm="100000">
                                              <p:val>
                                                <p:strVal val="#ppt_w"/>
                                              </p:val>
                                            </p:tav>
                                          </p:tavLst>
                                        </p:anim>
                                        <p:anim calcmode="lin" valueType="num">
                                          <p:cBhvr>
                                            <p:cTn id="103" dur="500" fill="hold"/>
                                            <p:tgtEl>
                                              <p:spTgt spid="54"/>
                                            </p:tgtEl>
                                            <p:attrNameLst>
                                              <p:attrName>ppt_h</p:attrName>
                                            </p:attrNameLst>
                                          </p:cBhvr>
                                          <p:tavLst>
                                            <p:tav tm="0">
                                              <p:val>
                                                <p:fltVal val="0"/>
                                              </p:val>
                                            </p:tav>
                                            <p:tav tm="100000">
                                              <p:val>
                                                <p:strVal val="#ppt_h"/>
                                              </p:val>
                                            </p:tav>
                                          </p:tavLst>
                                        </p:anim>
                                        <p:animEffect transition="in" filter="fade">
                                          <p:cBhvr>
                                            <p:cTn id="104" dur="500"/>
                                            <p:tgtEl>
                                              <p:spTgt spid="54"/>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p:cTn id="107" dur="500" fill="hold"/>
                                            <p:tgtEl>
                                              <p:spTgt spid="55"/>
                                            </p:tgtEl>
                                            <p:attrNameLst>
                                              <p:attrName>ppt_w</p:attrName>
                                            </p:attrNameLst>
                                          </p:cBhvr>
                                          <p:tavLst>
                                            <p:tav tm="0">
                                              <p:val>
                                                <p:fltVal val="0"/>
                                              </p:val>
                                            </p:tav>
                                            <p:tav tm="100000">
                                              <p:val>
                                                <p:strVal val="#ppt_w"/>
                                              </p:val>
                                            </p:tav>
                                          </p:tavLst>
                                        </p:anim>
                                        <p:anim calcmode="lin" valueType="num">
                                          <p:cBhvr>
                                            <p:cTn id="108" dur="500" fill="hold"/>
                                            <p:tgtEl>
                                              <p:spTgt spid="55"/>
                                            </p:tgtEl>
                                            <p:attrNameLst>
                                              <p:attrName>ppt_h</p:attrName>
                                            </p:attrNameLst>
                                          </p:cBhvr>
                                          <p:tavLst>
                                            <p:tav tm="0">
                                              <p:val>
                                                <p:fltVal val="0"/>
                                              </p:val>
                                            </p:tav>
                                            <p:tav tm="100000">
                                              <p:val>
                                                <p:strVal val="#ppt_h"/>
                                              </p:val>
                                            </p:tav>
                                          </p:tavLst>
                                        </p:anim>
                                        <p:animEffect transition="in" filter="fade">
                                          <p:cBhvr>
                                            <p:cTn id="109" dur="500"/>
                                            <p:tgtEl>
                                              <p:spTgt spid="55"/>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57"/>
                                            </p:tgtEl>
                                            <p:attrNameLst>
                                              <p:attrName>style.visibility</p:attrName>
                                            </p:attrNameLst>
                                          </p:cBhvr>
                                          <p:to>
                                            <p:strVal val="visible"/>
                                          </p:to>
                                        </p:set>
                                        <p:anim calcmode="lin" valueType="num">
                                          <p:cBhvr>
                                            <p:cTn id="117" dur="500" fill="hold"/>
                                            <p:tgtEl>
                                              <p:spTgt spid="57"/>
                                            </p:tgtEl>
                                            <p:attrNameLst>
                                              <p:attrName>ppt_w</p:attrName>
                                            </p:attrNameLst>
                                          </p:cBhvr>
                                          <p:tavLst>
                                            <p:tav tm="0">
                                              <p:val>
                                                <p:fltVal val="0"/>
                                              </p:val>
                                            </p:tav>
                                            <p:tav tm="100000">
                                              <p:val>
                                                <p:strVal val="#ppt_w"/>
                                              </p:val>
                                            </p:tav>
                                          </p:tavLst>
                                        </p:anim>
                                        <p:anim calcmode="lin" valueType="num">
                                          <p:cBhvr>
                                            <p:cTn id="118" dur="500" fill="hold"/>
                                            <p:tgtEl>
                                              <p:spTgt spid="57"/>
                                            </p:tgtEl>
                                            <p:attrNameLst>
                                              <p:attrName>ppt_h</p:attrName>
                                            </p:attrNameLst>
                                          </p:cBhvr>
                                          <p:tavLst>
                                            <p:tav tm="0">
                                              <p:val>
                                                <p:fltVal val="0"/>
                                              </p:val>
                                            </p:tav>
                                            <p:tav tm="100000">
                                              <p:val>
                                                <p:strVal val="#ppt_h"/>
                                              </p:val>
                                            </p:tav>
                                          </p:tavLst>
                                        </p:anim>
                                        <p:animEffect transition="in" filter="fade">
                                          <p:cBhvr>
                                            <p:cTn id="119" dur="500"/>
                                            <p:tgtEl>
                                              <p:spTgt spid="57"/>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 calcmode="lin" valueType="num">
                                          <p:cBhvr>
                                            <p:cTn id="122" dur="500" fill="hold"/>
                                            <p:tgtEl>
                                              <p:spTgt spid="58"/>
                                            </p:tgtEl>
                                            <p:attrNameLst>
                                              <p:attrName>ppt_w</p:attrName>
                                            </p:attrNameLst>
                                          </p:cBhvr>
                                          <p:tavLst>
                                            <p:tav tm="0">
                                              <p:val>
                                                <p:fltVal val="0"/>
                                              </p:val>
                                            </p:tav>
                                            <p:tav tm="100000">
                                              <p:val>
                                                <p:strVal val="#ppt_w"/>
                                              </p:val>
                                            </p:tav>
                                          </p:tavLst>
                                        </p:anim>
                                        <p:anim calcmode="lin" valueType="num">
                                          <p:cBhvr>
                                            <p:cTn id="123" dur="500" fill="hold"/>
                                            <p:tgtEl>
                                              <p:spTgt spid="58"/>
                                            </p:tgtEl>
                                            <p:attrNameLst>
                                              <p:attrName>ppt_h</p:attrName>
                                            </p:attrNameLst>
                                          </p:cBhvr>
                                          <p:tavLst>
                                            <p:tav tm="0">
                                              <p:val>
                                                <p:fltVal val="0"/>
                                              </p:val>
                                            </p:tav>
                                            <p:tav tm="100000">
                                              <p:val>
                                                <p:strVal val="#ppt_h"/>
                                              </p:val>
                                            </p:tav>
                                          </p:tavLst>
                                        </p:anim>
                                        <p:animEffect transition="in" filter="fade">
                                          <p:cBhvr>
                                            <p:cTn id="124" dur="500"/>
                                            <p:tgtEl>
                                              <p:spTgt spid="58"/>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500" fill="hold"/>
                                            <p:tgtEl>
                                              <p:spTgt spid="59"/>
                                            </p:tgtEl>
                                            <p:attrNameLst>
                                              <p:attrName>ppt_w</p:attrName>
                                            </p:attrNameLst>
                                          </p:cBhvr>
                                          <p:tavLst>
                                            <p:tav tm="0">
                                              <p:val>
                                                <p:fltVal val="0"/>
                                              </p:val>
                                            </p:tav>
                                            <p:tav tm="100000">
                                              <p:val>
                                                <p:strVal val="#ppt_w"/>
                                              </p:val>
                                            </p:tav>
                                          </p:tavLst>
                                        </p:anim>
                                        <p:anim calcmode="lin" valueType="num">
                                          <p:cBhvr>
                                            <p:cTn id="128" dur="500" fill="hold"/>
                                            <p:tgtEl>
                                              <p:spTgt spid="59"/>
                                            </p:tgtEl>
                                            <p:attrNameLst>
                                              <p:attrName>ppt_h</p:attrName>
                                            </p:attrNameLst>
                                          </p:cBhvr>
                                          <p:tavLst>
                                            <p:tav tm="0">
                                              <p:val>
                                                <p:fltVal val="0"/>
                                              </p:val>
                                            </p:tav>
                                            <p:tav tm="100000">
                                              <p:val>
                                                <p:strVal val="#ppt_h"/>
                                              </p:val>
                                            </p:tav>
                                          </p:tavLst>
                                        </p:anim>
                                        <p:animEffect transition="in" filter="fade">
                                          <p:cBhvr>
                                            <p:cTn id="129" dur="500"/>
                                            <p:tgtEl>
                                              <p:spTgt spid="59"/>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60"/>
                                            </p:tgtEl>
                                            <p:attrNameLst>
                                              <p:attrName>style.visibility</p:attrName>
                                            </p:attrNameLst>
                                          </p:cBhvr>
                                          <p:to>
                                            <p:strVal val="visible"/>
                                          </p:to>
                                        </p:set>
                                        <p:anim calcmode="lin" valueType="num">
                                          <p:cBhvr>
                                            <p:cTn id="132" dur="500" fill="hold"/>
                                            <p:tgtEl>
                                              <p:spTgt spid="60"/>
                                            </p:tgtEl>
                                            <p:attrNameLst>
                                              <p:attrName>ppt_w</p:attrName>
                                            </p:attrNameLst>
                                          </p:cBhvr>
                                          <p:tavLst>
                                            <p:tav tm="0">
                                              <p:val>
                                                <p:fltVal val="0"/>
                                              </p:val>
                                            </p:tav>
                                            <p:tav tm="100000">
                                              <p:val>
                                                <p:strVal val="#ppt_w"/>
                                              </p:val>
                                            </p:tav>
                                          </p:tavLst>
                                        </p:anim>
                                        <p:anim calcmode="lin" valueType="num">
                                          <p:cBhvr>
                                            <p:cTn id="133" dur="500" fill="hold"/>
                                            <p:tgtEl>
                                              <p:spTgt spid="60"/>
                                            </p:tgtEl>
                                            <p:attrNameLst>
                                              <p:attrName>ppt_h</p:attrName>
                                            </p:attrNameLst>
                                          </p:cBhvr>
                                          <p:tavLst>
                                            <p:tav tm="0">
                                              <p:val>
                                                <p:fltVal val="0"/>
                                              </p:val>
                                            </p:tav>
                                            <p:tav tm="100000">
                                              <p:val>
                                                <p:strVal val="#ppt_h"/>
                                              </p:val>
                                            </p:tav>
                                          </p:tavLst>
                                        </p:anim>
                                        <p:animEffect transition="in" filter="fade">
                                          <p:cBhvr>
                                            <p:cTn id="134" dur="500"/>
                                            <p:tgtEl>
                                              <p:spTgt spid="60"/>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61"/>
                                            </p:tgtEl>
                                            <p:attrNameLst>
                                              <p:attrName>style.visibility</p:attrName>
                                            </p:attrNameLst>
                                          </p:cBhvr>
                                          <p:to>
                                            <p:strVal val="visible"/>
                                          </p:to>
                                        </p:set>
                                        <p:anim calcmode="lin" valueType="num">
                                          <p:cBhvr>
                                            <p:cTn id="137" dur="500" fill="hold"/>
                                            <p:tgtEl>
                                              <p:spTgt spid="61"/>
                                            </p:tgtEl>
                                            <p:attrNameLst>
                                              <p:attrName>ppt_w</p:attrName>
                                            </p:attrNameLst>
                                          </p:cBhvr>
                                          <p:tavLst>
                                            <p:tav tm="0">
                                              <p:val>
                                                <p:fltVal val="0"/>
                                              </p:val>
                                            </p:tav>
                                            <p:tav tm="100000">
                                              <p:val>
                                                <p:strVal val="#ppt_w"/>
                                              </p:val>
                                            </p:tav>
                                          </p:tavLst>
                                        </p:anim>
                                        <p:anim calcmode="lin" valueType="num">
                                          <p:cBhvr>
                                            <p:cTn id="138" dur="500" fill="hold"/>
                                            <p:tgtEl>
                                              <p:spTgt spid="61"/>
                                            </p:tgtEl>
                                            <p:attrNameLst>
                                              <p:attrName>ppt_h</p:attrName>
                                            </p:attrNameLst>
                                          </p:cBhvr>
                                          <p:tavLst>
                                            <p:tav tm="0">
                                              <p:val>
                                                <p:fltVal val="0"/>
                                              </p:val>
                                            </p:tav>
                                            <p:tav tm="100000">
                                              <p:val>
                                                <p:strVal val="#ppt_h"/>
                                              </p:val>
                                            </p:tav>
                                          </p:tavLst>
                                        </p:anim>
                                        <p:animEffect transition="in" filter="fade">
                                          <p:cBhvr>
                                            <p:cTn id="139" dur="500"/>
                                            <p:tgtEl>
                                              <p:spTgt spid="61"/>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62"/>
                                            </p:tgtEl>
                                            <p:attrNameLst>
                                              <p:attrName>style.visibility</p:attrName>
                                            </p:attrNameLst>
                                          </p:cBhvr>
                                          <p:to>
                                            <p:strVal val="visible"/>
                                          </p:to>
                                        </p:set>
                                        <p:anim calcmode="lin" valueType="num">
                                          <p:cBhvr>
                                            <p:cTn id="142" dur="500" fill="hold"/>
                                            <p:tgtEl>
                                              <p:spTgt spid="62"/>
                                            </p:tgtEl>
                                            <p:attrNameLst>
                                              <p:attrName>ppt_w</p:attrName>
                                            </p:attrNameLst>
                                          </p:cBhvr>
                                          <p:tavLst>
                                            <p:tav tm="0">
                                              <p:val>
                                                <p:fltVal val="0"/>
                                              </p:val>
                                            </p:tav>
                                            <p:tav tm="100000">
                                              <p:val>
                                                <p:strVal val="#ppt_w"/>
                                              </p:val>
                                            </p:tav>
                                          </p:tavLst>
                                        </p:anim>
                                        <p:anim calcmode="lin" valueType="num">
                                          <p:cBhvr>
                                            <p:cTn id="143" dur="500" fill="hold"/>
                                            <p:tgtEl>
                                              <p:spTgt spid="62"/>
                                            </p:tgtEl>
                                            <p:attrNameLst>
                                              <p:attrName>ppt_h</p:attrName>
                                            </p:attrNameLst>
                                          </p:cBhvr>
                                          <p:tavLst>
                                            <p:tav tm="0">
                                              <p:val>
                                                <p:fltVal val="0"/>
                                              </p:val>
                                            </p:tav>
                                            <p:tav tm="100000">
                                              <p:val>
                                                <p:strVal val="#ppt_h"/>
                                              </p:val>
                                            </p:tav>
                                          </p:tavLst>
                                        </p:anim>
                                        <p:animEffect transition="in" filter="fade">
                                          <p:cBhvr>
                                            <p:cTn id="144" dur="500"/>
                                            <p:tgtEl>
                                              <p:spTgt spid="62"/>
                                            </p:tgtEl>
                                          </p:cBhvr>
                                        </p:animEffect>
                                      </p:childTnLst>
                                    </p:cTn>
                                  </p:par>
                                </p:childTnLst>
                              </p:cTn>
                            </p:par>
                            <p:par>
                              <p:cTn id="145" fill="hold">
                                <p:stCondLst>
                                  <p:cond delay="4000"/>
                                </p:stCondLst>
                                <p:childTnLst>
                                  <p:par>
                                    <p:cTn id="146" presetID="10" presetClass="entr" presetSubtype="0" fill="hold" grpId="0" nodeType="after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fade">
                                          <p:cBhvr>
                                            <p:cTn id="14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4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5DAA6D-501A-44E9-BF43-F8DBC74095B0}"/>
              </a:ext>
            </a:extLst>
          </p:cNvPr>
          <p:cNvSpPr txBox="1">
            <a:spLocks/>
          </p:cNvSpPr>
          <p:nvPr/>
        </p:nvSpPr>
        <p:spPr>
          <a:xfrm>
            <a:off x="815287" y="187549"/>
            <a:ext cx="1164425" cy="377030"/>
          </a:xfrm>
          <a:prstGeom prst="rect">
            <a:avLst/>
          </a:prstGeom>
        </p:spPr>
        <p:txBody>
          <a:bodyPr/>
          <a:lst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endParaRPr lang="zh-CN" altLang="en-US" dirty="0"/>
          </a:p>
        </p:txBody>
      </p:sp>
      <p:cxnSp>
        <p:nvCxnSpPr>
          <p:cNvPr id="3" name="直接箭头连接符 2">
            <a:extLst>
              <a:ext uri="{FF2B5EF4-FFF2-40B4-BE49-F238E27FC236}">
                <a16:creationId xmlns:a16="http://schemas.microsoft.com/office/drawing/2014/main" id="{C9667FA4-7ED2-4E51-B9E9-D63907B6F98B}"/>
              </a:ext>
            </a:extLst>
          </p:cNvPr>
          <p:cNvCxnSpPr/>
          <p:nvPr/>
        </p:nvCxnSpPr>
        <p:spPr>
          <a:xfrm flipV="1">
            <a:off x="1506827" y="1131590"/>
            <a:ext cx="1" cy="335875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箭头连接符 3">
            <a:extLst>
              <a:ext uri="{FF2B5EF4-FFF2-40B4-BE49-F238E27FC236}">
                <a16:creationId xmlns:a16="http://schemas.microsoft.com/office/drawing/2014/main" id="{CCDEC374-27A3-47C1-A982-29C7EE4C2F04}"/>
              </a:ext>
            </a:extLst>
          </p:cNvPr>
          <p:cNvCxnSpPr/>
          <p:nvPr/>
        </p:nvCxnSpPr>
        <p:spPr>
          <a:xfrm>
            <a:off x="1507323" y="4490349"/>
            <a:ext cx="6737085"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a:extLst>
              <a:ext uri="{FF2B5EF4-FFF2-40B4-BE49-F238E27FC236}">
                <a16:creationId xmlns:a16="http://schemas.microsoft.com/office/drawing/2014/main" id="{A1B7BDB4-7FD9-445C-B4FF-A8E23CCD5CF0}"/>
              </a:ext>
            </a:extLst>
          </p:cNvPr>
          <p:cNvGrpSpPr/>
          <p:nvPr/>
        </p:nvGrpSpPr>
        <p:grpSpPr>
          <a:xfrm>
            <a:off x="1721626" y="3526279"/>
            <a:ext cx="1388221" cy="589507"/>
            <a:chOff x="2582250" y="5541358"/>
            <a:chExt cx="2076669" cy="882316"/>
          </a:xfrm>
        </p:grpSpPr>
        <p:grpSp>
          <p:nvGrpSpPr>
            <p:cNvPr id="6" name="组合 5">
              <a:extLst>
                <a:ext uri="{FF2B5EF4-FFF2-40B4-BE49-F238E27FC236}">
                  <a16:creationId xmlns:a16="http://schemas.microsoft.com/office/drawing/2014/main" id="{0C975C50-D15B-44D4-9B21-6D5776714FE7}"/>
                </a:ext>
              </a:extLst>
            </p:cNvPr>
            <p:cNvGrpSpPr/>
            <p:nvPr/>
          </p:nvGrpSpPr>
          <p:grpSpPr>
            <a:xfrm>
              <a:off x="2582250" y="5541358"/>
              <a:ext cx="2076669" cy="882316"/>
              <a:chOff x="2582250" y="5541358"/>
              <a:chExt cx="2076669" cy="882316"/>
            </a:xfrm>
          </p:grpSpPr>
          <p:sp>
            <p:nvSpPr>
              <p:cNvPr id="8" name="圆角矩形 7">
                <a:extLst>
                  <a:ext uri="{FF2B5EF4-FFF2-40B4-BE49-F238E27FC236}">
                    <a16:creationId xmlns:a16="http://schemas.microsoft.com/office/drawing/2014/main" id="{DC9AADC1-99D1-46EF-A89C-60D3BAF36F0C}"/>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9" name="圆角矩形 8">
                <a:extLst>
                  <a:ext uri="{FF2B5EF4-FFF2-40B4-BE49-F238E27FC236}">
                    <a16:creationId xmlns:a16="http://schemas.microsoft.com/office/drawing/2014/main" id="{D72E6567-C848-41F0-B898-21442061D23C}"/>
                  </a:ext>
                </a:extLst>
              </p:cNvPr>
              <p:cNvSpPr/>
              <p:nvPr/>
            </p:nvSpPr>
            <p:spPr bwMode="auto">
              <a:xfrm>
                <a:off x="2675090" y="5620577"/>
                <a:ext cx="1896899" cy="727516"/>
              </a:xfrm>
              <a:prstGeom prst="roundRect">
                <a:avLst>
                  <a:gd name="adj" fmla="val 10568"/>
                </a:avLst>
              </a:pr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7" name="矩形 6">
              <a:extLst>
                <a:ext uri="{FF2B5EF4-FFF2-40B4-BE49-F238E27FC236}">
                  <a16:creationId xmlns:a16="http://schemas.microsoft.com/office/drawing/2014/main" id="{B422EE93-DC6F-4044-999B-D61E6939C345}"/>
                </a:ext>
              </a:extLst>
            </p:cNvPr>
            <p:cNvSpPr>
              <a:spLocks noChangeArrowheads="1"/>
            </p:cNvSpPr>
            <p:nvPr/>
          </p:nvSpPr>
          <p:spPr bwMode="auto">
            <a:xfrm>
              <a:off x="2961491" y="5754767"/>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初识量化</a:t>
              </a:r>
            </a:p>
          </p:txBody>
        </p:sp>
      </p:grpSp>
      <p:sp>
        <p:nvSpPr>
          <p:cNvPr id="10" name="矩形 87">
            <a:extLst>
              <a:ext uri="{FF2B5EF4-FFF2-40B4-BE49-F238E27FC236}">
                <a16:creationId xmlns:a16="http://schemas.microsoft.com/office/drawing/2014/main" id="{963C2463-7DB6-4289-BA16-5DBD38A107A5}"/>
              </a:ext>
            </a:extLst>
          </p:cNvPr>
          <p:cNvSpPr>
            <a:spLocks noChangeArrowheads="1"/>
          </p:cNvSpPr>
          <p:nvPr/>
        </p:nvSpPr>
        <p:spPr bwMode="auto">
          <a:xfrm>
            <a:off x="1828781" y="1816246"/>
            <a:ext cx="1178675" cy="2123656"/>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开篇会介绍量化投资的概念、特点等。</a:t>
            </a:r>
            <a:r>
              <a:rPr lang="zh-CN" altLang="en-US" sz="1100" dirty="0">
                <a:solidFill>
                  <a:schemeClr val="accent1"/>
                </a:solidFill>
                <a:latin typeface="微软雅黑" panose="020B0503020204020204" pitchFamily="34" charset="-122"/>
                <a:ea typeface="微软雅黑" panose="020B0503020204020204" pitchFamily="34" charset="-122"/>
              </a:rPr>
              <a:t>重点是纠正大多数人对量化投资的误解或误读，指明正确的学习道路，建立正确的量化投资观。</a:t>
            </a:r>
            <a:endParaRPr lang="en-US" altLang="zh-CN" sz="1100" dirty="0">
              <a:solidFill>
                <a:schemeClr val="accent1"/>
              </a:solidFill>
              <a:latin typeface="微软雅黑" panose="020B0503020204020204" pitchFamily="34" charset="-122"/>
              <a:ea typeface="微软雅黑" panose="020B0503020204020204" pitchFamily="34" charset="-122"/>
            </a:endParaRPr>
          </a:p>
          <a:p>
            <a:pPr eaLnBrk="0" fontAlgn="ctr" hangingPunct="0">
              <a:buClr>
                <a:srgbClr val="FF0000"/>
              </a:buClr>
              <a:buSzPct val="70000"/>
            </a:pPr>
            <a:b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rPr>
            </a:br>
            <a:b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rPr>
            </a:b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8DE9117B-80A0-4724-8254-C088DF71ABED}"/>
              </a:ext>
            </a:extLst>
          </p:cNvPr>
          <p:cNvGrpSpPr/>
          <p:nvPr/>
        </p:nvGrpSpPr>
        <p:grpSpPr>
          <a:xfrm>
            <a:off x="3412955" y="2886220"/>
            <a:ext cx="1388221" cy="589507"/>
            <a:chOff x="5112345" y="4583380"/>
            <a:chExt cx="2076669" cy="882316"/>
          </a:xfrm>
        </p:grpSpPr>
        <p:grpSp>
          <p:nvGrpSpPr>
            <p:cNvPr id="12" name="组合 11">
              <a:extLst>
                <a:ext uri="{FF2B5EF4-FFF2-40B4-BE49-F238E27FC236}">
                  <a16:creationId xmlns:a16="http://schemas.microsoft.com/office/drawing/2014/main" id="{75CCE7C9-BD3D-478D-A877-7FE8D8803D2D}"/>
                </a:ext>
              </a:extLst>
            </p:cNvPr>
            <p:cNvGrpSpPr/>
            <p:nvPr/>
          </p:nvGrpSpPr>
          <p:grpSpPr>
            <a:xfrm>
              <a:off x="5112345" y="4583380"/>
              <a:ext cx="2076669" cy="882316"/>
              <a:chOff x="2582250" y="5541358"/>
              <a:chExt cx="2076669" cy="882316"/>
            </a:xfrm>
          </p:grpSpPr>
          <p:sp>
            <p:nvSpPr>
              <p:cNvPr id="14" name="圆角矩形 13">
                <a:extLst>
                  <a:ext uri="{FF2B5EF4-FFF2-40B4-BE49-F238E27FC236}">
                    <a16:creationId xmlns:a16="http://schemas.microsoft.com/office/drawing/2014/main" id="{CBC22A7A-68A8-43BF-8E7A-8239589E4E73}"/>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15" name="圆角矩形 14">
                <a:extLst>
                  <a:ext uri="{FF2B5EF4-FFF2-40B4-BE49-F238E27FC236}">
                    <a16:creationId xmlns:a16="http://schemas.microsoft.com/office/drawing/2014/main" id="{B0D13E82-143D-4F6A-8F32-8F812A153C2F}"/>
                  </a:ext>
                </a:extLst>
              </p:cNvPr>
              <p:cNvSpPr/>
              <p:nvPr/>
            </p:nvSpPr>
            <p:spPr bwMode="auto">
              <a:xfrm>
                <a:off x="2675090" y="5620577"/>
                <a:ext cx="1896899" cy="727516"/>
              </a:xfrm>
              <a:prstGeom prst="roundRect">
                <a:avLst>
                  <a:gd name="adj" fmla="val 10568"/>
                </a:avLst>
              </a:pr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13" name="矩形 12">
              <a:extLst>
                <a:ext uri="{FF2B5EF4-FFF2-40B4-BE49-F238E27FC236}">
                  <a16:creationId xmlns:a16="http://schemas.microsoft.com/office/drawing/2014/main" id="{5137A8E6-F65D-457D-A4E7-5383D0AF5434}"/>
                </a:ext>
              </a:extLst>
            </p:cNvPr>
            <p:cNvSpPr>
              <a:spLocks noChangeArrowheads="1"/>
            </p:cNvSpPr>
            <p:nvPr/>
          </p:nvSpPr>
          <p:spPr bwMode="auto">
            <a:xfrm>
              <a:off x="5446643" y="4806811"/>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理论体系</a:t>
              </a:r>
            </a:p>
          </p:txBody>
        </p:sp>
      </p:grpSp>
      <p:sp>
        <p:nvSpPr>
          <p:cNvPr id="16" name="矩形 87">
            <a:extLst>
              <a:ext uri="{FF2B5EF4-FFF2-40B4-BE49-F238E27FC236}">
                <a16:creationId xmlns:a16="http://schemas.microsoft.com/office/drawing/2014/main" id="{43B0C6F3-38C9-4D86-B455-8938AFC3F7FF}"/>
              </a:ext>
            </a:extLst>
          </p:cNvPr>
          <p:cNvSpPr>
            <a:spLocks noChangeArrowheads="1"/>
          </p:cNvSpPr>
          <p:nvPr/>
        </p:nvSpPr>
        <p:spPr bwMode="auto">
          <a:xfrm>
            <a:off x="3489731" y="1510503"/>
            <a:ext cx="1178675" cy="1277271"/>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量化投资会涉及众多的理论，本篇</a:t>
            </a:r>
            <a:r>
              <a:rPr lang="zh-CN" altLang="en-US" sz="1100" dirty="0">
                <a:solidFill>
                  <a:schemeClr val="accent1"/>
                </a:solidFill>
                <a:latin typeface="微软雅黑" panose="020B0503020204020204" pitchFamily="34" charset="-122"/>
                <a:ea typeface="微软雅黑" panose="020B0503020204020204" pitchFamily="34" charset="-122"/>
              </a:rPr>
              <a:t>重点列举常用的量化投资理论</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，介绍量化投资的研究思路，</a:t>
            </a:r>
            <a:r>
              <a:rPr lang="zh-CN" altLang="en-US" sz="1100" dirty="0">
                <a:solidFill>
                  <a:schemeClr val="accent1"/>
                </a:solidFill>
                <a:latin typeface="微软雅黑" panose="020B0503020204020204" pitchFamily="34" charset="-122"/>
                <a:ea typeface="微软雅黑" panose="020B0503020204020204" pitchFamily="34" charset="-122"/>
              </a:rPr>
              <a:t>量化投资方法论</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cxnSp>
        <p:nvCxnSpPr>
          <p:cNvPr id="17" name="直接连接符 16">
            <a:extLst>
              <a:ext uri="{FF2B5EF4-FFF2-40B4-BE49-F238E27FC236}">
                <a16:creationId xmlns:a16="http://schemas.microsoft.com/office/drawing/2014/main" id="{0D70A597-2122-4659-BB1A-391E634CFE35}"/>
              </a:ext>
            </a:extLst>
          </p:cNvPr>
          <p:cNvCxnSpPr/>
          <p:nvPr/>
        </p:nvCxnSpPr>
        <p:spPr>
          <a:xfrm flipH="1">
            <a:off x="3312245" y="1131591"/>
            <a:ext cx="1191" cy="3305747"/>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 name="组合 17">
            <a:extLst>
              <a:ext uri="{FF2B5EF4-FFF2-40B4-BE49-F238E27FC236}">
                <a16:creationId xmlns:a16="http://schemas.microsoft.com/office/drawing/2014/main" id="{6F79F7FD-8C77-4BA9-9BD7-641801B0C949}"/>
              </a:ext>
            </a:extLst>
          </p:cNvPr>
          <p:cNvGrpSpPr/>
          <p:nvPr/>
        </p:nvGrpSpPr>
        <p:grpSpPr>
          <a:xfrm>
            <a:off x="5009181" y="2211710"/>
            <a:ext cx="1388221" cy="589507"/>
            <a:chOff x="7500172" y="3672780"/>
            <a:chExt cx="2076669" cy="882316"/>
          </a:xfrm>
        </p:grpSpPr>
        <p:grpSp>
          <p:nvGrpSpPr>
            <p:cNvPr id="19" name="组合 18">
              <a:extLst>
                <a:ext uri="{FF2B5EF4-FFF2-40B4-BE49-F238E27FC236}">
                  <a16:creationId xmlns:a16="http://schemas.microsoft.com/office/drawing/2014/main" id="{5718DCBE-769F-4DC8-B6FD-F6F5C43EE5A8}"/>
                </a:ext>
              </a:extLst>
            </p:cNvPr>
            <p:cNvGrpSpPr/>
            <p:nvPr/>
          </p:nvGrpSpPr>
          <p:grpSpPr>
            <a:xfrm>
              <a:off x="7500172" y="3672780"/>
              <a:ext cx="2076669" cy="882316"/>
              <a:chOff x="2582250" y="5541358"/>
              <a:chExt cx="2076669" cy="882316"/>
            </a:xfrm>
          </p:grpSpPr>
          <p:sp>
            <p:nvSpPr>
              <p:cNvPr id="21" name="圆角矩形 20">
                <a:extLst>
                  <a:ext uri="{FF2B5EF4-FFF2-40B4-BE49-F238E27FC236}">
                    <a16:creationId xmlns:a16="http://schemas.microsoft.com/office/drawing/2014/main" id="{248424C8-B7E6-4CD4-8A50-FAAFDDEA25B3}"/>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22" name="圆角矩形 21">
                <a:extLst>
                  <a:ext uri="{FF2B5EF4-FFF2-40B4-BE49-F238E27FC236}">
                    <a16:creationId xmlns:a16="http://schemas.microsoft.com/office/drawing/2014/main" id="{EC79729E-7B10-4E87-AD11-6D24D95D379D}"/>
                  </a:ext>
                </a:extLst>
              </p:cNvPr>
              <p:cNvSpPr/>
              <p:nvPr/>
            </p:nvSpPr>
            <p:spPr bwMode="auto">
              <a:xfrm>
                <a:off x="2675090" y="5620577"/>
                <a:ext cx="1896899" cy="727516"/>
              </a:xfrm>
              <a:prstGeom prst="roundRect">
                <a:avLst>
                  <a:gd name="adj" fmla="val 10568"/>
                </a:avLst>
              </a:pr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20" name="矩形 19">
              <a:extLst>
                <a:ext uri="{FF2B5EF4-FFF2-40B4-BE49-F238E27FC236}">
                  <a16:creationId xmlns:a16="http://schemas.microsoft.com/office/drawing/2014/main" id="{8E87BEF5-2300-4C20-9B9E-E216810ED161}"/>
                </a:ext>
              </a:extLst>
            </p:cNvPr>
            <p:cNvSpPr>
              <a:spLocks noChangeArrowheads="1"/>
            </p:cNvSpPr>
            <p:nvPr/>
          </p:nvSpPr>
          <p:spPr bwMode="auto">
            <a:xfrm>
              <a:off x="7814864" y="3903470"/>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模型体系</a:t>
              </a:r>
            </a:p>
          </p:txBody>
        </p:sp>
      </p:grpSp>
      <p:cxnSp>
        <p:nvCxnSpPr>
          <p:cNvPr id="23" name="直接连接符 22">
            <a:extLst>
              <a:ext uri="{FF2B5EF4-FFF2-40B4-BE49-F238E27FC236}">
                <a16:creationId xmlns:a16="http://schemas.microsoft.com/office/drawing/2014/main" id="{CFA814E9-74FD-43AA-8761-1E1C050AC1EA}"/>
              </a:ext>
            </a:extLst>
          </p:cNvPr>
          <p:cNvCxnSpPr/>
          <p:nvPr/>
        </p:nvCxnSpPr>
        <p:spPr>
          <a:xfrm flipH="1">
            <a:off x="4900672" y="1131591"/>
            <a:ext cx="1191" cy="3305747"/>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矩形 87">
            <a:extLst>
              <a:ext uri="{FF2B5EF4-FFF2-40B4-BE49-F238E27FC236}">
                <a16:creationId xmlns:a16="http://schemas.microsoft.com/office/drawing/2014/main" id="{681C7F87-180A-4351-92E4-E79FBC3856AF}"/>
              </a:ext>
            </a:extLst>
          </p:cNvPr>
          <p:cNvSpPr>
            <a:spLocks noChangeArrowheads="1"/>
          </p:cNvSpPr>
          <p:nvPr/>
        </p:nvSpPr>
        <p:spPr bwMode="auto">
          <a:xfrm>
            <a:off x="5062592" y="2913472"/>
            <a:ext cx="1178675" cy="938716"/>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通过相关理论的学习后，这里会介绍</a:t>
            </a:r>
            <a:r>
              <a:rPr lang="zh-CN" altLang="en-US" sz="1100" dirty="0">
                <a:solidFill>
                  <a:schemeClr val="accent1"/>
                </a:solidFill>
                <a:latin typeface="微软雅黑" panose="020B0503020204020204" pitchFamily="34" charset="-122"/>
                <a:ea typeface="微软雅黑" panose="020B0503020204020204" pitchFamily="34" charset="-122"/>
              </a:rPr>
              <a:t>量化投资模型体系</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及其实际应用中的问题。</a:t>
            </a:r>
          </a:p>
        </p:txBody>
      </p:sp>
      <p:sp>
        <p:nvSpPr>
          <p:cNvPr id="30" name="矩形 87">
            <a:extLst>
              <a:ext uri="{FF2B5EF4-FFF2-40B4-BE49-F238E27FC236}">
                <a16:creationId xmlns:a16="http://schemas.microsoft.com/office/drawing/2014/main" id="{E2779F88-449E-4828-AA53-EE7A8ABBC95D}"/>
              </a:ext>
            </a:extLst>
          </p:cNvPr>
          <p:cNvSpPr>
            <a:spLocks noChangeArrowheads="1"/>
          </p:cNvSpPr>
          <p:nvPr/>
        </p:nvSpPr>
        <p:spPr bwMode="auto">
          <a:xfrm>
            <a:off x="6670733" y="2211710"/>
            <a:ext cx="1178675" cy="1107994"/>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accent1"/>
                </a:solidFill>
                <a:latin typeface="微软雅黑" panose="020B0503020204020204" pitchFamily="34" charset="-122"/>
                <a:ea typeface="微软雅黑" panose="020B0503020204020204" pitchFamily="34" charset="-122"/>
              </a:rPr>
              <a:t>量化择时</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是在实际投资中最常用的手段。本文将用量化投资的方式去解决相关的择时问题。</a:t>
            </a:r>
          </a:p>
        </p:txBody>
      </p:sp>
      <p:cxnSp>
        <p:nvCxnSpPr>
          <p:cNvPr id="31" name="直接连接符 30">
            <a:extLst>
              <a:ext uri="{FF2B5EF4-FFF2-40B4-BE49-F238E27FC236}">
                <a16:creationId xmlns:a16="http://schemas.microsoft.com/office/drawing/2014/main" id="{2F5958C5-C959-4557-8721-FE1D0E419E7D}"/>
              </a:ext>
            </a:extLst>
          </p:cNvPr>
          <p:cNvCxnSpPr/>
          <p:nvPr/>
        </p:nvCxnSpPr>
        <p:spPr>
          <a:xfrm>
            <a:off x="6510002" y="1131591"/>
            <a:ext cx="0" cy="3305747"/>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a:extLst>
              <a:ext uri="{FF2B5EF4-FFF2-40B4-BE49-F238E27FC236}">
                <a16:creationId xmlns:a16="http://schemas.microsoft.com/office/drawing/2014/main" id="{1354D541-3402-453D-ABF3-FAD62A28B51F}"/>
              </a:ext>
            </a:extLst>
          </p:cNvPr>
          <p:cNvSpPr txBox="1"/>
          <p:nvPr/>
        </p:nvSpPr>
        <p:spPr>
          <a:xfrm>
            <a:off x="1115616" y="1337122"/>
            <a:ext cx="400105" cy="1860002"/>
          </a:xfrm>
          <a:prstGeom prst="rect">
            <a:avLst/>
          </a:prstGeom>
          <a:noFill/>
        </p:spPr>
        <p:txBody>
          <a:bodyPr vert="eaVert" wrap="square" lIns="91438" tIns="45719" rIns="91438" bIns="45719"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堂课中您将看到</a:t>
            </a:r>
          </a:p>
        </p:txBody>
      </p:sp>
      <p:sp>
        <p:nvSpPr>
          <p:cNvPr id="33" name="标题 1">
            <a:extLst>
              <a:ext uri="{FF2B5EF4-FFF2-40B4-BE49-F238E27FC236}">
                <a16:creationId xmlns:a16="http://schemas.microsoft.com/office/drawing/2014/main" id="{25505127-6E90-4D56-A1C8-3B0D0FA96121}"/>
              </a:ext>
            </a:extLst>
          </p:cNvPr>
          <p:cNvSpPr txBox="1">
            <a:spLocks/>
          </p:cNvSpPr>
          <p:nvPr/>
        </p:nvSpPr>
        <p:spPr>
          <a:xfrm>
            <a:off x="451572" y="124965"/>
            <a:ext cx="1299119" cy="377030"/>
          </a:xfrm>
          <a:prstGeom prst="rect">
            <a:avLst/>
          </a:prstGeom>
        </p:spPr>
        <p:txBody>
          <a:bodyPr/>
          <a:lst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r>
              <a:rPr lang="zh-CN" altLang="en-US" sz="2000" b="1" dirty="0">
                <a:solidFill>
                  <a:schemeClr val="accent1">
                    <a:lumMod val="75000"/>
                  </a:schemeClr>
                </a:solidFill>
                <a:latin typeface="微软雅黑" panose="020B0503020204020204" pitchFamily="34" charset="-122"/>
                <a:cs typeface="+mn-cs"/>
              </a:rPr>
              <a:t>目录详解</a:t>
            </a:r>
          </a:p>
        </p:txBody>
      </p:sp>
      <p:grpSp>
        <p:nvGrpSpPr>
          <p:cNvPr id="36" name="组合 35">
            <a:extLst>
              <a:ext uri="{FF2B5EF4-FFF2-40B4-BE49-F238E27FC236}">
                <a16:creationId xmlns:a16="http://schemas.microsoft.com/office/drawing/2014/main" id="{21A133DB-CE5A-4A6F-8330-41641FF6FE0F}"/>
              </a:ext>
            </a:extLst>
          </p:cNvPr>
          <p:cNvGrpSpPr/>
          <p:nvPr/>
        </p:nvGrpSpPr>
        <p:grpSpPr>
          <a:xfrm>
            <a:off x="6622683" y="1491630"/>
            <a:ext cx="1388221" cy="589507"/>
            <a:chOff x="9832547" y="2718456"/>
            <a:chExt cx="2076669" cy="882316"/>
          </a:xfrm>
        </p:grpSpPr>
        <p:grpSp>
          <p:nvGrpSpPr>
            <p:cNvPr id="37" name="组合 36">
              <a:extLst>
                <a:ext uri="{FF2B5EF4-FFF2-40B4-BE49-F238E27FC236}">
                  <a16:creationId xmlns:a16="http://schemas.microsoft.com/office/drawing/2014/main" id="{6113A716-661E-466E-8DE8-CDF65E7403BC}"/>
                </a:ext>
              </a:extLst>
            </p:cNvPr>
            <p:cNvGrpSpPr/>
            <p:nvPr/>
          </p:nvGrpSpPr>
          <p:grpSpPr>
            <a:xfrm>
              <a:off x="9832547" y="2718456"/>
              <a:ext cx="2076669" cy="882316"/>
              <a:chOff x="2582250" y="5541358"/>
              <a:chExt cx="2076669" cy="882316"/>
            </a:xfrm>
          </p:grpSpPr>
          <p:sp>
            <p:nvSpPr>
              <p:cNvPr id="39" name="圆角矩形 27">
                <a:extLst>
                  <a:ext uri="{FF2B5EF4-FFF2-40B4-BE49-F238E27FC236}">
                    <a16:creationId xmlns:a16="http://schemas.microsoft.com/office/drawing/2014/main" id="{4985E55B-1BA1-4996-8FB7-CFF16AA0C274}"/>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40" name="圆角矩形 28">
                <a:extLst>
                  <a:ext uri="{FF2B5EF4-FFF2-40B4-BE49-F238E27FC236}">
                    <a16:creationId xmlns:a16="http://schemas.microsoft.com/office/drawing/2014/main" id="{78FD1963-9D21-44D7-8A59-744637847BDE}"/>
                  </a:ext>
                </a:extLst>
              </p:cNvPr>
              <p:cNvSpPr/>
              <p:nvPr/>
            </p:nvSpPr>
            <p:spPr bwMode="auto">
              <a:xfrm>
                <a:off x="2675090" y="5620577"/>
                <a:ext cx="1896899" cy="727516"/>
              </a:xfrm>
              <a:prstGeom prst="roundRect">
                <a:avLst>
                  <a:gd name="adj" fmla="val 10568"/>
                </a:avLst>
              </a:prstGeom>
              <a:solidFill>
                <a:schemeClr val="accent4"/>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38" name="矩形 37">
              <a:extLst>
                <a:ext uri="{FF2B5EF4-FFF2-40B4-BE49-F238E27FC236}">
                  <a16:creationId xmlns:a16="http://schemas.microsoft.com/office/drawing/2014/main" id="{17122AEE-85BA-4FE2-8AE9-4B67C27F5FEF}"/>
                </a:ext>
              </a:extLst>
            </p:cNvPr>
            <p:cNvSpPr>
              <a:spLocks noChangeArrowheads="1"/>
            </p:cNvSpPr>
            <p:nvPr/>
          </p:nvSpPr>
          <p:spPr bwMode="auto">
            <a:xfrm>
              <a:off x="10188638" y="2947070"/>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量化择时</a:t>
              </a:r>
            </a:p>
          </p:txBody>
        </p:sp>
      </p:grpSp>
      <p:sp>
        <p:nvSpPr>
          <p:cNvPr id="41" name="TextBox 72">
            <a:extLst>
              <a:ext uri="{FF2B5EF4-FFF2-40B4-BE49-F238E27FC236}">
                <a16:creationId xmlns:a16="http://schemas.microsoft.com/office/drawing/2014/main" id="{713B9CA4-01DC-4966-BAE7-70F0C0C9A68D}"/>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76871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290">
                                          <p:stCondLst>
                                            <p:cond delay="0"/>
                                          </p:stCondLst>
                                        </p:cTn>
                                        <p:tgtEl>
                                          <p:spTgt spid="33"/>
                                        </p:tgtEl>
                                      </p:cBhvr>
                                    </p:animEffect>
                                    <p:anim calcmode="lin" valueType="num">
                                      <p:cBhvr>
                                        <p:cTn id="8" dur="911"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3"/>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3"/>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3"/>
                                        </p:tgtEl>
                                        <p:attrNameLst>
                                          <p:attrName>ppt_y</p:attrName>
                                        </p:attrNameLst>
                                      </p:cBhvr>
                                      <p:tavLst>
                                        <p:tav tm="0" fmla="#ppt_y-sin(pi*$)/81">
                                          <p:val>
                                            <p:fltVal val="0"/>
                                          </p:val>
                                        </p:tav>
                                        <p:tav tm="100000">
                                          <p:val>
                                            <p:fltVal val="1"/>
                                          </p:val>
                                        </p:tav>
                                      </p:tavLst>
                                    </p:anim>
                                    <p:animScale>
                                      <p:cBhvr>
                                        <p:cTn id="13" dur="13">
                                          <p:stCondLst>
                                            <p:cond delay="325"/>
                                          </p:stCondLst>
                                        </p:cTn>
                                        <p:tgtEl>
                                          <p:spTgt spid="33"/>
                                        </p:tgtEl>
                                      </p:cBhvr>
                                      <p:to x="100000" y="60000"/>
                                    </p:animScale>
                                    <p:animScale>
                                      <p:cBhvr>
                                        <p:cTn id="14" dur="83" decel="50000">
                                          <p:stCondLst>
                                            <p:cond delay="338"/>
                                          </p:stCondLst>
                                        </p:cTn>
                                        <p:tgtEl>
                                          <p:spTgt spid="33"/>
                                        </p:tgtEl>
                                      </p:cBhvr>
                                      <p:to x="100000" y="100000"/>
                                    </p:animScale>
                                    <p:animScale>
                                      <p:cBhvr>
                                        <p:cTn id="15" dur="13">
                                          <p:stCondLst>
                                            <p:cond delay="656"/>
                                          </p:stCondLst>
                                        </p:cTn>
                                        <p:tgtEl>
                                          <p:spTgt spid="33"/>
                                        </p:tgtEl>
                                      </p:cBhvr>
                                      <p:to x="100000" y="80000"/>
                                    </p:animScale>
                                    <p:animScale>
                                      <p:cBhvr>
                                        <p:cTn id="16" dur="83" decel="50000">
                                          <p:stCondLst>
                                            <p:cond delay="669"/>
                                          </p:stCondLst>
                                        </p:cTn>
                                        <p:tgtEl>
                                          <p:spTgt spid="33"/>
                                        </p:tgtEl>
                                      </p:cBhvr>
                                      <p:to x="100000" y="100000"/>
                                    </p:animScale>
                                    <p:animScale>
                                      <p:cBhvr>
                                        <p:cTn id="17" dur="13">
                                          <p:stCondLst>
                                            <p:cond delay="821"/>
                                          </p:stCondLst>
                                        </p:cTn>
                                        <p:tgtEl>
                                          <p:spTgt spid="33"/>
                                        </p:tgtEl>
                                      </p:cBhvr>
                                      <p:to x="100000" y="90000"/>
                                    </p:animScale>
                                    <p:animScale>
                                      <p:cBhvr>
                                        <p:cTn id="18" dur="83" decel="50000">
                                          <p:stCondLst>
                                            <p:cond delay="834"/>
                                          </p:stCondLst>
                                        </p:cTn>
                                        <p:tgtEl>
                                          <p:spTgt spid="33"/>
                                        </p:tgtEl>
                                      </p:cBhvr>
                                      <p:to x="100000" y="100000"/>
                                    </p:animScale>
                                    <p:animScale>
                                      <p:cBhvr>
                                        <p:cTn id="19" dur="13">
                                          <p:stCondLst>
                                            <p:cond delay="904"/>
                                          </p:stCondLst>
                                        </p:cTn>
                                        <p:tgtEl>
                                          <p:spTgt spid="33"/>
                                        </p:tgtEl>
                                      </p:cBhvr>
                                      <p:to x="100000" y="95000"/>
                                    </p:animScale>
                                    <p:animScale>
                                      <p:cBhvr>
                                        <p:cTn id="20" dur="83" decel="50000">
                                          <p:stCondLst>
                                            <p:cond delay="917"/>
                                          </p:stCondLst>
                                        </p:cTn>
                                        <p:tgtEl>
                                          <p:spTgt spid="33"/>
                                        </p:tgtEl>
                                      </p:cBhvr>
                                      <p:to x="100000" y="100000"/>
                                    </p:animScale>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par>
                                <p:cTn id="25" presetID="22" presetClass="entr" presetSubtype="8"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15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32"/>
                                        </p:tgtEl>
                                        <p:attrNameLst>
                                          <p:attrName>ppt_y</p:attrName>
                                        </p:attrNameLst>
                                      </p:cBhvr>
                                      <p:tavLst>
                                        <p:tav tm="0">
                                          <p:val>
                                            <p:strVal val="#ppt_y"/>
                                          </p:val>
                                        </p:tav>
                                        <p:tav tm="100000">
                                          <p:val>
                                            <p:strVal val="#ppt_y"/>
                                          </p:val>
                                        </p:tav>
                                      </p:tavLst>
                                    </p:anim>
                                    <p:anim calcmode="lin" valueType="num">
                                      <p:cBhvr>
                                        <p:cTn id="33"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32"/>
                                        </p:tgtEl>
                                      </p:cBhvr>
                                    </p:animEffect>
                                  </p:childTnLst>
                                </p:cTn>
                              </p:par>
                            </p:childTnLst>
                          </p:cTn>
                        </p:par>
                        <p:par>
                          <p:cTn id="36" fill="hold">
                            <p:stCondLst>
                              <p:cond delay="2450"/>
                            </p:stCondLst>
                            <p:childTnLst>
                              <p:par>
                                <p:cTn id="37" presetID="22" presetClass="entr" presetSubtype="4"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500"/>
                                        <p:tgtEl>
                                          <p:spTgt spid="31"/>
                                        </p:tgtEl>
                                      </p:cBhvr>
                                    </p:animEffect>
                                  </p:childTnLst>
                                </p:cTn>
                              </p:par>
                            </p:childTnLst>
                          </p:cTn>
                        </p:par>
                        <p:par>
                          <p:cTn id="46" fill="hold">
                            <p:stCondLst>
                              <p:cond delay="2950"/>
                            </p:stCondLst>
                            <p:childTnLst>
                              <p:par>
                                <p:cTn id="47" presetID="52"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Scale>
                                      <p:cBhvr>
                                        <p:cTn id="49" dur="5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5"/>
                                        </p:tgtEl>
                                        <p:attrNameLst>
                                          <p:attrName>ppt_x</p:attrName>
                                          <p:attrName>ppt_y</p:attrName>
                                        </p:attrNameLst>
                                      </p:cBhvr>
                                    </p:animMotion>
                                    <p:animEffect transition="in" filter="fade">
                                      <p:cBhvr>
                                        <p:cTn id="51" dur="500"/>
                                        <p:tgtEl>
                                          <p:spTgt spid="5"/>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down)">
                                      <p:cBhvr>
                                        <p:cTn id="54" dur="500"/>
                                        <p:tgtEl>
                                          <p:spTgt spid="10"/>
                                        </p:tgtEl>
                                      </p:cBhvr>
                                    </p:animEffect>
                                  </p:childTnLst>
                                </p:cTn>
                              </p:par>
                            </p:childTnLst>
                          </p:cTn>
                        </p:par>
                        <p:par>
                          <p:cTn id="55" fill="hold">
                            <p:stCondLst>
                              <p:cond delay="3450"/>
                            </p:stCondLst>
                            <p:childTnLst>
                              <p:par>
                                <p:cTn id="56" presetID="52" presetClass="entr" presetSubtype="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Scale>
                                      <p:cBhvr>
                                        <p:cTn id="58"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500" decel="50000" fill="hold">
                                          <p:stCondLst>
                                            <p:cond delay="0"/>
                                          </p:stCondLst>
                                        </p:cTn>
                                        <p:tgtEl>
                                          <p:spTgt spid="11"/>
                                        </p:tgtEl>
                                        <p:attrNameLst>
                                          <p:attrName>ppt_x</p:attrName>
                                          <p:attrName>ppt_y</p:attrName>
                                        </p:attrNameLst>
                                      </p:cBhvr>
                                    </p:animMotion>
                                    <p:animEffect transition="in" filter="fade">
                                      <p:cBhvr>
                                        <p:cTn id="60" dur="500"/>
                                        <p:tgtEl>
                                          <p:spTgt spid="1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down)">
                                      <p:cBhvr>
                                        <p:cTn id="63" dur="500"/>
                                        <p:tgtEl>
                                          <p:spTgt spid="16"/>
                                        </p:tgtEl>
                                      </p:cBhvr>
                                    </p:animEffect>
                                  </p:childTnLst>
                                </p:cTn>
                              </p:par>
                            </p:childTnLst>
                          </p:cTn>
                        </p:par>
                        <p:par>
                          <p:cTn id="64" fill="hold">
                            <p:stCondLst>
                              <p:cond delay="3950"/>
                            </p:stCondLst>
                            <p:childTnLst>
                              <p:par>
                                <p:cTn id="65" presetID="52" presetClass="entr" presetSubtype="0"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animScale>
                                      <p:cBhvr>
                                        <p:cTn id="67"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500" decel="50000" fill="hold">
                                          <p:stCondLst>
                                            <p:cond delay="0"/>
                                          </p:stCondLst>
                                        </p:cTn>
                                        <p:tgtEl>
                                          <p:spTgt spid="18"/>
                                        </p:tgtEl>
                                        <p:attrNameLst>
                                          <p:attrName>ppt_x</p:attrName>
                                          <p:attrName>ppt_y</p:attrName>
                                        </p:attrNameLst>
                                      </p:cBhvr>
                                    </p:animMotion>
                                    <p:animEffect transition="in" filter="fade">
                                      <p:cBhvr>
                                        <p:cTn id="69" dur="500"/>
                                        <p:tgtEl>
                                          <p:spTgt spid="18"/>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up)">
                                      <p:cBhvr>
                                        <p:cTn id="72" dur="500"/>
                                        <p:tgtEl>
                                          <p:spTgt spid="24"/>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up)">
                                      <p:cBhvr>
                                        <p:cTn id="75" dur="500"/>
                                        <p:tgtEl>
                                          <p:spTgt spid="30"/>
                                        </p:tgtEl>
                                      </p:cBhvr>
                                    </p:animEffect>
                                  </p:childTnLst>
                                </p:cTn>
                              </p:par>
                            </p:childTnLst>
                          </p:cTn>
                        </p:par>
                        <p:par>
                          <p:cTn id="76" fill="hold">
                            <p:stCondLst>
                              <p:cond delay="4450"/>
                            </p:stCondLst>
                            <p:childTnLst>
                              <p:par>
                                <p:cTn id="77" presetID="52" presetClass="entr" presetSubtype="0"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Scale>
                                      <p:cBhvr>
                                        <p:cTn id="79"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0" dur="500" decel="50000" fill="hold">
                                          <p:stCondLst>
                                            <p:cond delay="0"/>
                                          </p:stCondLst>
                                        </p:cTn>
                                        <p:tgtEl>
                                          <p:spTgt spid="36"/>
                                        </p:tgtEl>
                                        <p:attrNameLst>
                                          <p:attrName>ppt_x</p:attrName>
                                          <p:attrName>ppt_y</p:attrName>
                                        </p:attrNameLst>
                                      </p:cBhvr>
                                    </p:animMotion>
                                    <p:animEffect transition="in" filter="fade">
                                      <p:cBhvr>
                                        <p:cTn id="81" dur="500"/>
                                        <p:tgtEl>
                                          <p:spTgt spid="36"/>
                                        </p:tgtEl>
                                      </p:cBhvr>
                                    </p:animEffect>
                                  </p:childTnLst>
                                </p:cTn>
                              </p:par>
                            </p:childTnLst>
                          </p:cTn>
                        </p:par>
                        <p:par>
                          <p:cTn id="82" fill="hold">
                            <p:stCondLst>
                              <p:cond delay="4950"/>
                            </p:stCondLst>
                            <p:childTnLst>
                              <p:par>
                                <p:cTn id="83" presetID="10" presetClass="entr" presetSubtype="0" fill="hold" grpId="0" nodeType="after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4" grpId="0"/>
      <p:bldP spid="30" grpId="0"/>
      <p:bldP spid="32" grpId="0"/>
      <p:bldP spid="33"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5DAA6D-501A-44E9-BF43-F8DBC74095B0}"/>
              </a:ext>
            </a:extLst>
          </p:cNvPr>
          <p:cNvSpPr txBox="1">
            <a:spLocks/>
          </p:cNvSpPr>
          <p:nvPr/>
        </p:nvSpPr>
        <p:spPr>
          <a:xfrm>
            <a:off x="815287" y="187549"/>
            <a:ext cx="1164425" cy="377030"/>
          </a:xfrm>
          <a:prstGeom prst="rect">
            <a:avLst/>
          </a:prstGeom>
        </p:spPr>
        <p:txBody>
          <a:bodyPr/>
          <a:lst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endParaRPr lang="zh-CN" altLang="en-US" dirty="0"/>
          </a:p>
        </p:txBody>
      </p:sp>
      <p:cxnSp>
        <p:nvCxnSpPr>
          <p:cNvPr id="3" name="直接箭头连接符 2">
            <a:extLst>
              <a:ext uri="{FF2B5EF4-FFF2-40B4-BE49-F238E27FC236}">
                <a16:creationId xmlns:a16="http://schemas.microsoft.com/office/drawing/2014/main" id="{C9667FA4-7ED2-4E51-B9E9-D63907B6F98B}"/>
              </a:ext>
            </a:extLst>
          </p:cNvPr>
          <p:cNvCxnSpPr/>
          <p:nvPr/>
        </p:nvCxnSpPr>
        <p:spPr>
          <a:xfrm flipV="1">
            <a:off x="1506827" y="1131590"/>
            <a:ext cx="1" cy="335875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箭头连接符 3">
            <a:extLst>
              <a:ext uri="{FF2B5EF4-FFF2-40B4-BE49-F238E27FC236}">
                <a16:creationId xmlns:a16="http://schemas.microsoft.com/office/drawing/2014/main" id="{CCDEC374-27A3-47C1-A982-29C7EE4C2F04}"/>
              </a:ext>
            </a:extLst>
          </p:cNvPr>
          <p:cNvCxnSpPr/>
          <p:nvPr/>
        </p:nvCxnSpPr>
        <p:spPr>
          <a:xfrm>
            <a:off x="1507323" y="4490349"/>
            <a:ext cx="6737085"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a:extLst>
              <a:ext uri="{FF2B5EF4-FFF2-40B4-BE49-F238E27FC236}">
                <a16:creationId xmlns:a16="http://schemas.microsoft.com/office/drawing/2014/main" id="{A1B7BDB4-7FD9-445C-B4FF-A8E23CCD5CF0}"/>
              </a:ext>
            </a:extLst>
          </p:cNvPr>
          <p:cNvGrpSpPr/>
          <p:nvPr/>
        </p:nvGrpSpPr>
        <p:grpSpPr>
          <a:xfrm>
            <a:off x="1721626" y="3526279"/>
            <a:ext cx="1388221" cy="589507"/>
            <a:chOff x="2582250" y="5541358"/>
            <a:chExt cx="2076669" cy="882316"/>
          </a:xfrm>
        </p:grpSpPr>
        <p:grpSp>
          <p:nvGrpSpPr>
            <p:cNvPr id="6" name="组合 5">
              <a:extLst>
                <a:ext uri="{FF2B5EF4-FFF2-40B4-BE49-F238E27FC236}">
                  <a16:creationId xmlns:a16="http://schemas.microsoft.com/office/drawing/2014/main" id="{0C975C50-D15B-44D4-9B21-6D5776714FE7}"/>
                </a:ext>
              </a:extLst>
            </p:cNvPr>
            <p:cNvGrpSpPr/>
            <p:nvPr/>
          </p:nvGrpSpPr>
          <p:grpSpPr>
            <a:xfrm>
              <a:off x="2582250" y="5541358"/>
              <a:ext cx="2076669" cy="882316"/>
              <a:chOff x="2582250" y="5541358"/>
              <a:chExt cx="2076669" cy="882316"/>
            </a:xfrm>
          </p:grpSpPr>
          <p:sp>
            <p:nvSpPr>
              <p:cNvPr id="8" name="圆角矩形 7">
                <a:extLst>
                  <a:ext uri="{FF2B5EF4-FFF2-40B4-BE49-F238E27FC236}">
                    <a16:creationId xmlns:a16="http://schemas.microsoft.com/office/drawing/2014/main" id="{DC9AADC1-99D1-46EF-A89C-60D3BAF36F0C}"/>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9" name="圆角矩形 8">
                <a:extLst>
                  <a:ext uri="{FF2B5EF4-FFF2-40B4-BE49-F238E27FC236}">
                    <a16:creationId xmlns:a16="http://schemas.microsoft.com/office/drawing/2014/main" id="{D72E6567-C848-41F0-B898-21442061D23C}"/>
                  </a:ext>
                </a:extLst>
              </p:cNvPr>
              <p:cNvSpPr/>
              <p:nvPr/>
            </p:nvSpPr>
            <p:spPr bwMode="auto">
              <a:xfrm>
                <a:off x="2675090" y="5620577"/>
                <a:ext cx="1896899" cy="727516"/>
              </a:xfrm>
              <a:prstGeom prst="roundRect">
                <a:avLst>
                  <a:gd name="adj" fmla="val 10568"/>
                </a:avLst>
              </a:pr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7" name="矩形 6">
              <a:extLst>
                <a:ext uri="{FF2B5EF4-FFF2-40B4-BE49-F238E27FC236}">
                  <a16:creationId xmlns:a16="http://schemas.microsoft.com/office/drawing/2014/main" id="{B422EE93-DC6F-4044-999B-D61E6939C345}"/>
                </a:ext>
              </a:extLst>
            </p:cNvPr>
            <p:cNvSpPr>
              <a:spLocks noChangeArrowheads="1"/>
            </p:cNvSpPr>
            <p:nvPr/>
          </p:nvSpPr>
          <p:spPr bwMode="auto">
            <a:xfrm>
              <a:off x="2961491" y="5754767"/>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量化套利</a:t>
              </a:r>
            </a:p>
          </p:txBody>
        </p:sp>
      </p:grpSp>
      <p:sp>
        <p:nvSpPr>
          <p:cNvPr id="10" name="矩形 87">
            <a:extLst>
              <a:ext uri="{FF2B5EF4-FFF2-40B4-BE49-F238E27FC236}">
                <a16:creationId xmlns:a16="http://schemas.microsoft.com/office/drawing/2014/main" id="{963C2463-7DB6-4289-BA16-5DBD38A107A5}"/>
              </a:ext>
            </a:extLst>
          </p:cNvPr>
          <p:cNvSpPr>
            <a:spLocks noChangeArrowheads="1"/>
          </p:cNvSpPr>
          <p:nvPr/>
        </p:nvSpPr>
        <p:spPr bwMode="auto">
          <a:xfrm>
            <a:off x="1828781" y="1948823"/>
            <a:ext cx="1178675" cy="1446548"/>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accent1"/>
                </a:solidFill>
                <a:latin typeface="微软雅黑" panose="020B0503020204020204" pitchFamily="34" charset="-122"/>
                <a:ea typeface="微软雅黑" panose="020B0503020204020204" pitchFamily="34" charset="-122"/>
              </a:rPr>
              <a:t>套利交易也称相对价值投资</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，并且也是大多数投资者关注的方面，本篇将从量化投资的视角去重新审视这方面的问题。</a:t>
            </a:r>
          </a:p>
        </p:txBody>
      </p:sp>
      <p:grpSp>
        <p:nvGrpSpPr>
          <p:cNvPr id="11" name="组合 10">
            <a:extLst>
              <a:ext uri="{FF2B5EF4-FFF2-40B4-BE49-F238E27FC236}">
                <a16:creationId xmlns:a16="http://schemas.microsoft.com/office/drawing/2014/main" id="{8DE9117B-80A0-4724-8254-C088DF71ABED}"/>
              </a:ext>
            </a:extLst>
          </p:cNvPr>
          <p:cNvGrpSpPr/>
          <p:nvPr/>
        </p:nvGrpSpPr>
        <p:grpSpPr>
          <a:xfrm>
            <a:off x="3412955" y="2886220"/>
            <a:ext cx="1388221" cy="589507"/>
            <a:chOff x="5112345" y="4583380"/>
            <a:chExt cx="2076669" cy="882316"/>
          </a:xfrm>
        </p:grpSpPr>
        <p:grpSp>
          <p:nvGrpSpPr>
            <p:cNvPr id="12" name="组合 11">
              <a:extLst>
                <a:ext uri="{FF2B5EF4-FFF2-40B4-BE49-F238E27FC236}">
                  <a16:creationId xmlns:a16="http://schemas.microsoft.com/office/drawing/2014/main" id="{75CCE7C9-BD3D-478D-A877-7FE8D8803D2D}"/>
                </a:ext>
              </a:extLst>
            </p:cNvPr>
            <p:cNvGrpSpPr/>
            <p:nvPr/>
          </p:nvGrpSpPr>
          <p:grpSpPr>
            <a:xfrm>
              <a:off x="5112345" y="4583380"/>
              <a:ext cx="2076669" cy="882316"/>
              <a:chOff x="2582250" y="5541358"/>
              <a:chExt cx="2076669" cy="882316"/>
            </a:xfrm>
          </p:grpSpPr>
          <p:sp>
            <p:nvSpPr>
              <p:cNvPr id="14" name="圆角矩形 13">
                <a:extLst>
                  <a:ext uri="{FF2B5EF4-FFF2-40B4-BE49-F238E27FC236}">
                    <a16:creationId xmlns:a16="http://schemas.microsoft.com/office/drawing/2014/main" id="{CBC22A7A-68A8-43BF-8E7A-8239589E4E73}"/>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15" name="圆角矩形 14">
                <a:extLst>
                  <a:ext uri="{FF2B5EF4-FFF2-40B4-BE49-F238E27FC236}">
                    <a16:creationId xmlns:a16="http://schemas.microsoft.com/office/drawing/2014/main" id="{B0D13E82-143D-4F6A-8F32-8F812A153C2F}"/>
                  </a:ext>
                </a:extLst>
              </p:cNvPr>
              <p:cNvSpPr/>
              <p:nvPr/>
            </p:nvSpPr>
            <p:spPr bwMode="auto">
              <a:xfrm>
                <a:off x="2675090" y="5620577"/>
                <a:ext cx="1896899" cy="727516"/>
              </a:xfrm>
              <a:prstGeom prst="roundRect">
                <a:avLst>
                  <a:gd name="adj" fmla="val 10568"/>
                </a:avLst>
              </a:pr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13" name="矩形 12">
              <a:extLst>
                <a:ext uri="{FF2B5EF4-FFF2-40B4-BE49-F238E27FC236}">
                  <a16:creationId xmlns:a16="http://schemas.microsoft.com/office/drawing/2014/main" id="{5137A8E6-F65D-457D-A4E7-5383D0AF5434}"/>
                </a:ext>
              </a:extLst>
            </p:cNvPr>
            <p:cNvSpPr>
              <a:spLocks noChangeArrowheads="1"/>
            </p:cNvSpPr>
            <p:nvPr/>
          </p:nvSpPr>
          <p:spPr bwMode="auto">
            <a:xfrm>
              <a:off x="5446643" y="4806811"/>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量化软件</a:t>
              </a:r>
            </a:p>
          </p:txBody>
        </p:sp>
      </p:grpSp>
      <p:sp>
        <p:nvSpPr>
          <p:cNvPr id="16" name="矩形 87">
            <a:extLst>
              <a:ext uri="{FF2B5EF4-FFF2-40B4-BE49-F238E27FC236}">
                <a16:creationId xmlns:a16="http://schemas.microsoft.com/office/drawing/2014/main" id="{43B0C6F3-38C9-4D86-B455-8938AFC3F7FF}"/>
              </a:ext>
            </a:extLst>
          </p:cNvPr>
          <p:cNvSpPr>
            <a:spLocks noChangeArrowheads="1"/>
          </p:cNvSpPr>
          <p:nvPr/>
        </p:nvSpPr>
        <p:spPr bwMode="auto">
          <a:xfrm>
            <a:off x="3489731" y="1329024"/>
            <a:ext cx="1178675" cy="1446548"/>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“工欲善其事必先利其器”。</a:t>
            </a:r>
            <a:r>
              <a:rPr lang="zh-CN" altLang="en-US" sz="1100" dirty="0">
                <a:solidFill>
                  <a:schemeClr val="accent1"/>
                </a:solidFill>
                <a:latin typeface="微软雅黑" panose="020B0503020204020204" pitchFamily="34" charset="-122"/>
                <a:ea typeface="微软雅黑" panose="020B0503020204020204" pitchFamily="34" charset="-122"/>
              </a:rPr>
              <a:t>量化软件</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是我们进行量化投资研究和交易的工具，本篇会比较相关软件的优劣和作用。</a:t>
            </a:r>
          </a:p>
        </p:txBody>
      </p:sp>
      <p:cxnSp>
        <p:nvCxnSpPr>
          <p:cNvPr id="17" name="直接连接符 16">
            <a:extLst>
              <a:ext uri="{FF2B5EF4-FFF2-40B4-BE49-F238E27FC236}">
                <a16:creationId xmlns:a16="http://schemas.microsoft.com/office/drawing/2014/main" id="{0D70A597-2122-4659-BB1A-391E634CFE35}"/>
              </a:ext>
            </a:extLst>
          </p:cNvPr>
          <p:cNvCxnSpPr/>
          <p:nvPr/>
        </p:nvCxnSpPr>
        <p:spPr>
          <a:xfrm flipH="1">
            <a:off x="3312245" y="1131591"/>
            <a:ext cx="1191" cy="3305747"/>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 name="组合 17">
            <a:extLst>
              <a:ext uri="{FF2B5EF4-FFF2-40B4-BE49-F238E27FC236}">
                <a16:creationId xmlns:a16="http://schemas.microsoft.com/office/drawing/2014/main" id="{6F79F7FD-8C77-4BA9-9BD7-641801B0C949}"/>
              </a:ext>
            </a:extLst>
          </p:cNvPr>
          <p:cNvGrpSpPr/>
          <p:nvPr/>
        </p:nvGrpSpPr>
        <p:grpSpPr>
          <a:xfrm>
            <a:off x="5009181" y="2211710"/>
            <a:ext cx="1388221" cy="589507"/>
            <a:chOff x="7500172" y="3672780"/>
            <a:chExt cx="2076669" cy="882316"/>
          </a:xfrm>
        </p:grpSpPr>
        <p:grpSp>
          <p:nvGrpSpPr>
            <p:cNvPr id="19" name="组合 18">
              <a:extLst>
                <a:ext uri="{FF2B5EF4-FFF2-40B4-BE49-F238E27FC236}">
                  <a16:creationId xmlns:a16="http://schemas.microsoft.com/office/drawing/2014/main" id="{5718DCBE-769F-4DC8-B6FD-F6F5C43EE5A8}"/>
                </a:ext>
              </a:extLst>
            </p:cNvPr>
            <p:cNvGrpSpPr/>
            <p:nvPr/>
          </p:nvGrpSpPr>
          <p:grpSpPr>
            <a:xfrm>
              <a:off x="7500172" y="3672780"/>
              <a:ext cx="2076669" cy="882316"/>
              <a:chOff x="2582250" y="5541358"/>
              <a:chExt cx="2076669" cy="882316"/>
            </a:xfrm>
          </p:grpSpPr>
          <p:sp>
            <p:nvSpPr>
              <p:cNvPr id="21" name="圆角矩形 20">
                <a:extLst>
                  <a:ext uri="{FF2B5EF4-FFF2-40B4-BE49-F238E27FC236}">
                    <a16:creationId xmlns:a16="http://schemas.microsoft.com/office/drawing/2014/main" id="{248424C8-B7E6-4CD4-8A50-FAAFDDEA25B3}"/>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22" name="圆角矩形 21">
                <a:extLst>
                  <a:ext uri="{FF2B5EF4-FFF2-40B4-BE49-F238E27FC236}">
                    <a16:creationId xmlns:a16="http://schemas.microsoft.com/office/drawing/2014/main" id="{EC79729E-7B10-4E87-AD11-6D24D95D379D}"/>
                  </a:ext>
                </a:extLst>
              </p:cNvPr>
              <p:cNvSpPr/>
              <p:nvPr/>
            </p:nvSpPr>
            <p:spPr bwMode="auto">
              <a:xfrm>
                <a:off x="2675090" y="5620577"/>
                <a:ext cx="1896899" cy="727516"/>
              </a:xfrm>
              <a:prstGeom prst="roundRect">
                <a:avLst>
                  <a:gd name="adj" fmla="val 10568"/>
                </a:avLst>
              </a:pr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20" name="矩形 19">
              <a:extLst>
                <a:ext uri="{FF2B5EF4-FFF2-40B4-BE49-F238E27FC236}">
                  <a16:creationId xmlns:a16="http://schemas.microsoft.com/office/drawing/2014/main" id="{8E87BEF5-2300-4C20-9B9E-E216810ED161}"/>
                </a:ext>
              </a:extLst>
            </p:cNvPr>
            <p:cNvSpPr>
              <a:spLocks noChangeArrowheads="1"/>
            </p:cNvSpPr>
            <p:nvPr/>
          </p:nvSpPr>
          <p:spPr bwMode="auto">
            <a:xfrm>
              <a:off x="7844611" y="3878042"/>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编程基础</a:t>
              </a:r>
            </a:p>
          </p:txBody>
        </p:sp>
      </p:grpSp>
      <p:cxnSp>
        <p:nvCxnSpPr>
          <p:cNvPr id="23" name="直接连接符 22">
            <a:extLst>
              <a:ext uri="{FF2B5EF4-FFF2-40B4-BE49-F238E27FC236}">
                <a16:creationId xmlns:a16="http://schemas.microsoft.com/office/drawing/2014/main" id="{CFA814E9-74FD-43AA-8761-1E1C050AC1EA}"/>
              </a:ext>
            </a:extLst>
          </p:cNvPr>
          <p:cNvCxnSpPr/>
          <p:nvPr/>
        </p:nvCxnSpPr>
        <p:spPr>
          <a:xfrm flipH="1">
            <a:off x="4900672" y="1131591"/>
            <a:ext cx="1191" cy="3305747"/>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矩形 87">
            <a:extLst>
              <a:ext uri="{FF2B5EF4-FFF2-40B4-BE49-F238E27FC236}">
                <a16:creationId xmlns:a16="http://schemas.microsoft.com/office/drawing/2014/main" id="{681C7F87-180A-4351-92E4-E79FBC3856AF}"/>
              </a:ext>
            </a:extLst>
          </p:cNvPr>
          <p:cNvSpPr>
            <a:spLocks noChangeArrowheads="1"/>
          </p:cNvSpPr>
          <p:nvPr/>
        </p:nvSpPr>
        <p:spPr bwMode="auto">
          <a:xfrm>
            <a:off x="5062592" y="2913472"/>
            <a:ext cx="1178675" cy="938716"/>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编程部分的内容是本教程的</a:t>
            </a:r>
            <a:r>
              <a:rPr lang="zh-CN" altLang="en-US" sz="1100" dirty="0">
                <a:solidFill>
                  <a:schemeClr val="accent1"/>
                </a:solidFill>
                <a:latin typeface="微软雅黑" panose="020B0503020204020204" pitchFamily="34" charset="-122"/>
                <a:ea typeface="微软雅黑" panose="020B0503020204020204" pitchFamily="34" charset="-122"/>
              </a:rPr>
              <a:t>难点和重点</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，在本篇是编程的基础部分。</a:t>
            </a:r>
          </a:p>
        </p:txBody>
      </p:sp>
      <p:sp>
        <p:nvSpPr>
          <p:cNvPr id="30" name="矩形 87">
            <a:extLst>
              <a:ext uri="{FF2B5EF4-FFF2-40B4-BE49-F238E27FC236}">
                <a16:creationId xmlns:a16="http://schemas.microsoft.com/office/drawing/2014/main" id="{E2779F88-449E-4828-AA53-EE7A8ABBC95D}"/>
              </a:ext>
            </a:extLst>
          </p:cNvPr>
          <p:cNvSpPr>
            <a:spLocks noChangeArrowheads="1"/>
          </p:cNvSpPr>
          <p:nvPr/>
        </p:nvSpPr>
        <p:spPr bwMode="auto">
          <a:xfrm>
            <a:off x="6670733" y="2211710"/>
            <a:ext cx="1178675" cy="1277271"/>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具有了一定的编程基础后，重点会讲解几个</a:t>
            </a:r>
            <a:r>
              <a:rPr lang="zh-CN" altLang="en-US" sz="1100" dirty="0">
                <a:solidFill>
                  <a:schemeClr val="accent1"/>
                </a:solidFill>
                <a:latin typeface="微软雅黑" panose="020B0503020204020204" pitchFamily="34" charset="-122"/>
                <a:ea typeface="微软雅黑" panose="020B0503020204020204" pitchFamily="34" charset="-122"/>
              </a:rPr>
              <a:t>应用案例</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，让学员更深入的掌握量化投资理论和模型完整实现过程。</a:t>
            </a:r>
          </a:p>
        </p:txBody>
      </p:sp>
      <p:cxnSp>
        <p:nvCxnSpPr>
          <p:cNvPr id="31" name="直接连接符 30">
            <a:extLst>
              <a:ext uri="{FF2B5EF4-FFF2-40B4-BE49-F238E27FC236}">
                <a16:creationId xmlns:a16="http://schemas.microsoft.com/office/drawing/2014/main" id="{2F5958C5-C959-4557-8721-FE1D0E419E7D}"/>
              </a:ext>
            </a:extLst>
          </p:cNvPr>
          <p:cNvCxnSpPr/>
          <p:nvPr/>
        </p:nvCxnSpPr>
        <p:spPr>
          <a:xfrm>
            <a:off x="6510002" y="1131591"/>
            <a:ext cx="0" cy="3305747"/>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a:extLst>
              <a:ext uri="{FF2B5EF4-FFF2-40B4-BE49-F238E27FC236}">
                <a16:creationId xmlns:a16="http://schemas.microsoft.com/office/drawing/2014/main" id="{1354D541-3402-453D-ABF3-FAD62A28B51F}"/>
              </a:ext>
            </a:extLst>
          </p:cNvPr>
          <p:cNvSpPr txBox="1"/>
          <p:nvPr/>
        </p:nvSpPr>
        <p:spPr>
          <a:xfrm>
            <a:off x="1115616" y="1337122"/>
            <a:ext cx="400105" cy="1860002"/>
          </a:xfrm>
          <a:prstGeom prst="rect">
            <a:avLst/>
          </a:prstGeom>
          <a:noFill/>
        </p:spPr>
        <p:txBody>
          <a:bodyPr vert="eaVert" wrap="square" lIns="91438" tIns="45719" rIns="91438" bIns="45719"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堂课中您将看到</a:t>
            </a:r>
          </a:p>
        </p:txBody>
      </p:sp>
      <p:grpSp>
        <p:nvGrpSpPr>
          <p:cNvPr id="36" name="组合 35">
            <a:extLst>
              <a:ext uri="{FF2B5EF4-FFF2-40B4-BE49-F238E27FC236}">
                <a16:creationId xmlns:a16="http://schemas.microsoft.com/office/drawing/2014/main" id="{21A133DB-CE5A-4A6F-8330-41641FF6FE0F}"/>
              </a:ext>
            </a:extLst>
          </p:cNvPr>
          <p:cNvGrpSpPr/>
          <p:nvPr/>
        </p:nvGrpSpPr>
        <p:grpSpPr>
          <a:xfrm>
            <a:off x="6622683" y="1491630"/>
            <a:ext cx="1388221" cy="589507"/>
            <a:chOff x="9832547" y="2718456"/>
            <a:chExt cx="2076669" cy="882316"/>
          </a:xfrm>
        </p:grpSpPr>
        <p:grpSp>
          <p:nvGrpSpPr>
            <p:cNvPr id="37" name="组合 36">
              <a:extLst>
                <a:ext uri="{FF2B5EF4-FFF2-40B4-BE49-F238E27FC236}">
                  <a16:creationId xmlns:a16="http://schemas.microsoft.com/office/drawing/2014/main" id="{6113A716-661E-466E-8DE8-CDF65E7403BC}"/>
                </a:ext>
              </a:extLst>
            </p:cNvPr>
            <p:cNvGrpSpPr/>
            <p:nvPr/>
          </p:nvGrpSpPr>
          <p:grpSpPr>
            <a:xfrm>
              <a:off x="9832547" y="2718456"/>
              <a:ext cx="2076669" cy="882316"/>
              <a:chOff x="2582250" y="5541358"/>
              <a:chExt cx="2076669" cy="882316"/>
            </a:xfrm>
          </p:grpSpPr>
          <p:sp>
            <p:nvSpPr>
              <p:cNvPr id="39" name="圆角矩形 27">
                <a:extLst>
                  <a:ext uri="{FF2B5EF4-FFF2-40B4-BE49-F238E27FC236}">
                    <a16:creationId xmlns:a16="http://schemas.microsoft.com/office/drawing/2014/main" id="{4985E55B-1BA1-4996-8FB7-CFF16AA0C274}"/>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40" name="圆角矩形 28">
                <a:extLst>
                  <a:ext uri="{FF2B5EF4-FFF2-40B4-BE49-F238E27FC236}">
                    <a16:creationId xmlns:a16="http://schemas.microsoft.com/office/drawing/2014/main" id="{78FD1963-9D21-44D7-8A59-744637847BDE}"/>
                  </a:ext>
                </a:extLst>
              </p:cNvPr>
              <p:cNvSpPr/>
              <p:nvPr/>
            </p:nvSpPr>
            <p:spPr bwMode="auto">
              <a:xfrm>
                <a:off x="2675091" y="5620577"/>
                <a:ext cx="1896900" cy="727517"/>
              </a:xfrm>
              <a:prstGeom prst="roundRect">
                <a:avLst>
                  <a:gd name="adj" fmla="val 10568"/>
                </a:avLst>
              </a:prstGeom>
              <a:solidFill>
                <a:schemeClr val="accent4"/>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38" name="矩形 37">
              <a:extLst>
                <a:ext uri="{FF2B5EF4-FFF2-40B4-BE49-F238E27FC236}">
                  <a16:creationId xmlns:a16="http://schemas.microsoft.com/office/drawing/2014/main" id="{17122AEE-85BA-4FE2-8AE9-4B67C27F5FEF}"/>
                </a:ext>
              </a:extLst>
            </p:cNvPr>
            <p:cNvSpPr>
              <a:spLocks noChangeArrowheads="1"/>
            </p:cNvSpPr>
            <p:nvPr/>
          </p:nvSpPr>
          <p:spPr bwMode="auto">
            <a:xfrm>
              <a:off x="10188638" y="2947070"/>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编程进阶</a:t>
              </a:r>
            </a:p>
          </p:txBody>
        </p:sp>
      </p:grpSp>
      <p:sp>
        <p:nvSpPr>
          <p:cNvPr id="33" name="TextBox 72">
            <a:extLst>
              <a:ext uri="{FF2B5EF4-FFF2-40B4-BE49-F238E27FC236}">
                <a16:creationId xmlns:a16="http://schemas.microsoft.com/office/drawing/2014/main" id="{EAD060ED-7B1C-49A7-B530-D0DF384294E7}"/>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14442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par>
                          <p:cTn id="19" fill="hold">
                            <p:stCondLst>
                              <p:cond delay="1450"/>
                            </p:stCondLst>
                            <p:childTnLst>
                              <p:par>
                                <p:cTn id="20" presetID="2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par>
                                <p:cTn id="26" presetID="22" presetClass="entr" presetSubtype="4"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down)">
                                      <p:cBhvr>
                                        <p:cTn id="28" dur="500"/>
                                        <p:tgtEl>
                                          <p:spTgt spid="31"/>
                                        </p:tgtEl>
                                      </p:cBhvr>
                                    </p:animEffect>
                                  </p:childTnLst>
                                </p:cTn>
                              </p:par>
                            </p:childTnLst>
                          </p:cTn>
                        </p:par>
                        <p:par>
                          <p:cTn id="29" fill="hold">
                            <p:stCondLst>
                              <p:cond delay="1950"/>
                            </p:stCondLst>
                            <p:childTnLst>
                              <p:par>
                                <p:cTn id="30" presetID="52"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Scale>
                                      <p:cBhvr>
                                        <p:cTn id="32" dur="5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500" decel="50000" fill="hold">
                                          <p:stCondLst>
                                            <p:cond delay="0"/>
                                          </p:stCondLst>
                                        </p:cTn>
                                        <p:tgtEl>
                                          <p:spTgt spid="5"/>
                                        </p:tgtEl>
                                        <p:attrNameLst>
                                          <p:attrName>ppt_x</p:attrName>
                                          <p:attrName>ppt_y</p:attrName>
                                        </p:attrNameLst>
                                      </p:cBhvr>
                                    </p:animMotion>
                                    <p:animEffect transition="in" filter="fade">
                                      <p:cBhvr>
                                        <p:cTn id="34" dur="500"/>
                                        <p:tgtEl>
                                          <p:spTgt spid="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par>
                          <p:cTn id="38" fill="hold">
                            <p:stCondLst>
                              <p:cond delay="2450"/>
                            </p:stCondLst>
                            <p:childTnLst>
                              <p:par>
                                <p:cTn id="39" presetID="52" presetClass="entr" presetSubtype="0"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Scale>
                                      <p:cBhvr>
                                        <p:cTn id="41"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500" decel="50000" fill="hold">
                                          <p:stCondLst>
                                            <p:cond delay="0"/>
                                          </p:stCondLst>
                                        </p:cTn>
                                        <p:tgtEl>
                                          <p:spTgt spid="11"/>
                                        </p:tgtEl>
                                        <p:attrNameLst>
                                          <p:attrName>ppt_x</p:attrName>
                                          <p:attrName>ppt_y</p:attrName>
                                        </p:attrNameLst>
                                      </p:cBhvr>
                                    </p:animMotion>
                                    <p:animEffect transition="in" filter="fade">
                                      <p:cBhvr>
                                        <p:cTn id="43" dur="500"/>
                                        <p:tgtEl>
                                          <p:spTgt spid="1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childTnLst>
                          </p:cTn>
                        </p:par>
                        <p:par>
                          <p:cTn id="47" fill="hold">
                            <p:stCondLst>
                              <p:cond delay="2950"/>
                            </p:stCondLst>
                            <p:childTnLst>
                              <p:par>
                                <p:cTn id="48" presetID="52"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Scale>
                                      <p:cBhvr>
                                        <p:cTn id="50"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500" decel="50000" fill="hold">
                                          <p:stCondLst>
                                            <p:cond delay="0"/>
                                          </p:stCondLst>
                                        </p:cTn>
                                        <p:tgtEl>
                                          <p:spTgt spid="18"/>
                                        </p:tgtEl>
                                        <p:attrNameLst>
                                          <p:attrName>ppt_x</p:attrName>
                                          <p:attrName>ppt_y</p:attrName>
                                        </p:attrNameLst>
                                      </p:cBhvr>
                                    </p:animMotion>
                                    <p:animEffect transition="in" filter="fade">
                                      <p:cBhvr>
                                        <p:cTn id="52" dur="500"/>
                                        <p:tgtEl>
                                          <p:spTgt spid="18"/>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up)">
                                      <p:cBhvr>
                                        <p:cTn id="58" dur="500"/>
                                        <p:tgtEl>
                                          <p:spTgt spid="30"/>
                                        </p:tgtEl>
                                      </p:cBhvr>
                                    </p:animEffect>
                                  </p:childTnLst>
                                </p:cTn>
                              </p:par>
                            </p:childTnLst>
                          </p:cTn>
                        </p:par>
                        <p:par>
                          <p:cTn id="59" fill="hold">
                            <p:stCondLst>
                              <p:cond delay="3450"/>
                            </p:stCondLst>
                            <p:childTnLst>
                              <p:par>
                                <p:cTn id="60" presetID="52" presetClass="entr" presetSubtype="0" fill="hold" nodeType="afterEffect">
                                  <p:stCondLst>
                                    <p:cond delay="0"/>
                                  </p:stCondLst>
                                  <p:childTnLst>
                                    <p:set>
                                      <p:cBhvr>
                                        <p:cTn id="61" dur="1" fill="hold">
                                          <p:stCondLst>
                                            <p:cond delay="0"/>
                                          </p:stCondLst>
                                        </p:cTn>
                                        <p:tgtEl>
                                          <p:spTgt spid="36"/>
                                        </p:tgtEl>
                                        <p:attrNameLst>
                                          <p:attrName>style.visibility</p:attrName>
                                        </p:attrNameLst>
                                      </p:cBhvr>
                                      <p:to>
                                        <p:strVal val="visible"/>
                                      </p:to>
                                    </p:set>
                                    <p:animScale>
                                      <p:cBhvr>
                                        <p:cTn id="62"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500" decel="50000" fill="hold">
                                          <p:stCondLst>
                                            <p:cond delay="0"/>
                                          </p:stCondLst>
                                        </p:cTn>
                                        <p:tgtEl>
                                          <p:spTgt spid="36"/>
                                        </p:tgtEl>
                                        <p:attrNameLst>
                                          <p:attrName>ppt_x</p:attrName>
                                          <p:attrName>ppt_y</p:attrName>
                                        </p:attrNameLst>
                                      </p:cBhvr>
                                    </p:animMotion>
                                    <p:animEffect transition="in" filter="fade">
                                      <p:cBhvr>
                                        <p:cTn id="64" dur="500"/>
                                        <p:tgtEl>
                                          <p:spTgt spid="36"/>
                                        </p:tgtEl>
                                      </p:cBhvr>
                                    </p:animEffect>
                                  </p:childTnLst>
                                </p:cTn>
                              </p:par>
                            </p:childTnLst>
                          </p:cTn>
                        </p:par>
                        <p:par>
                          <p:cTn id="65" fill="hold">
                            <p:stCondLst>
                              <p:cond delay="3950"/>
                            </p:stCondLst>
                            <p:childTnLst>
                              <p:par>
                                <p:cTn id="66" presetID="10" presetClass="entr" presetSubtype="0"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4" grpId="0"/>
      <p:bldP spid="30"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5DAA6D-501A-44E9-BF43-F8DBC74095B0}"/>
              </a:ext>
            </a:extLst>
          </p:cNvPr>
          <p:cNvSpPr txBox="1">
            <a:spLocks/>
          </p:cNvSpPr>
          <p:nvPr/>
        </p:nvSpPr>
        <p:spPr>
          <a:xfrm>
            <a:off x="815287" y="187549"/>
            <a:ext cx="1164425" cy="377030"/>
          </a:xfrm>
          <a:prstGeom prst="rect">
            <a:avLst/>
          </a:prstGeom>
        </p:spPr>
        <p:txBody>
          <a:bodyPr/>
          <a:lst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endParaRPr lang="zh-CN" altLang="en-US" dirty="0"/>
          </a:p>
        </p:txBody>
      </p:sp>
      <p:cxnSp>
        <p:nvCxnSpPr>
          <p:cNvPr id="3" name="直接箭头连接符 2">
            <a:extLst>
              <a:ext uri="{FF2B5EF4-FFF2-40B4-BE49-F238E27FC236}">
                <a16:creationId xmlns:a16="http://schemas.microsoft.com/office/drawing/2014/main" id="{C9667FA4-7ED2-4E51-B9E9-D63907B6F98B}"/>
              </a:ext>
            </a:extLst>
          </p:cNvPr>
          <p:cNvCxnSpPr/>
          <p:nvPr/>
        </p:nvCxnSpPr>
        <p:spPr>
          <a:xfrm flipV="1">
            <a:off x="1506827" y="1131590"/>
            <a:ext cx="1" cy="3358759"/>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箭头连接符 3">
            <a:extLst>
              <a:ext uri="{FF2B5EF4-FFF2-40B4-BE49-F238E27FC236}">
                <a16:creationId xmlns:a16="http://schemas.microsoft.com/office/drawing/2014/main" id="{CCDEC374-27A3-47C1-A982-29C7EE4C2F04}"/>
              </a:ext>
            </a:extLst>
          </p:cNvPr>
          <p:cNvCxnSpPr/>
          <p:nvPr/>
        </p:nvCxnSpPr>
        <p:spPr>
          <a:xfrm>
            <a:off x="1507323" y="4490349"/>
            <a:ext cx="6737085"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a:extLst>
              <a:ext uri="{FF2B5EF4-FFF2-40B4-BE49-F238E27FC236}">
                <a16:creationId xmlns:a16="http://schemas.microsoft.com/office/drawing/2014/main" id="{A1B7BDB4-7FD9-445C-B4FF-A8E23CCD5CF0}"/>
              </a:ext>
            </a:extLst>
          </p:cNvPr>
          <p:cNvGrpSpPr/>
          <p:nvPr/>
        </p:nvGrpSpPr>
        <p:grpSpPr>
          <a:xfrm>
            <a:off x="1721626" y="3526279"/>
            <a:ext cx="1388221" cy="589507"/>
            <a:chOff x="2582250" y="5541358"/>
            <a:chExt cx="2076669" cy="882316"/>
          </a:xfrm>
        </p:grpSpPr>
        <p:grpSp>
          <p:nvGrpSpPr>
            <p:cNvPr id="6" name="组合 5">
              <a:extLst>
                <a:ext uri="{FF2B5EF4-FFF2-40B4-BE49-F238E27FC236}">
                  <a16:creationId xmlns:a16="http://schemas.microsoft.com/office/drawing/2014/main" id="{0C975C50-D15B-44D4-9B21-6D5776714FE7}"/>
                </a:ext>
              </a:extLst>
            </p:cNvPr>
            <p:cNvGrpSpPr/>
            <p:nvPr/>
          </p:nvGrpSpPr>
          <p:grpSpPr>
            <a:xfrm>
              <a:off x="2582250" y="5541358"/>
              <a:ext cx="2076669" cy="882316"/>
              <a:chOff x="2582250" y="5541358"/>
              <a:chExt cx="2076669" cy="882316"/>
            </a:xfrm>
          </p:grpSpPr>
          <p:sp>
            <p:nvSpPr>
              <p:cNvPr id="8" name="圆角矩形 7">
                <a:extLst>
                  <a:ext uri="{FF2B5EF4-FFF2-40B4-BE49-F238E27FC236}">
                    <a16:creationId xmlns:a16="http://schemas.microsoft.com/office/drawing/2014/main" id="{DC9AADC1-99D1-46EF-A89C-60D3BAF36F0C}"/>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9" name="圆角矩形 8">
                <a:extLst>
                  <a:ext uri="{FF2B5EF4-FFF2-40B4-BE49-F238E27FC236}">
                    <a16:creationId xmlns:a16="http://schemas.microsoft.com/office/drawing/2014/main" id="{D72E6567-C848-41F0-B898-21442061D23C}"/>
                  </a:ext>
                </a:extLst>
              </p:cNvPr>
              <p:cNvSpPr/>
              <p:nvPr/>
            </p:nvSpPr>
            <p:spPr bwMode="auto">
              <a:xfrm>
                <a:off x="2675090" y="5620577"/>
                <a:ext cx="1896899" cy="727516"/>
              </a:xfrm>
              <a:prstGeom prst="roundRect">
                <a:avLst>
                  <a:gd name="adj" fmla="val 10568"/>
                </a:avLst>
              </a:pr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7" name="矩形 6">
              <a:extLst>
                <a:ext uri="{FF2B5EF4-FFF2-40B4-BE49-F238E27FC236}">
                  <a16:creationId xmlns:a16="http://schemas.microsoft.com/office/drawing/2014/main" id="{B422EE93-DC6F-4044-999B-D61E6939C345}"/>
                </a:ext>
              </a:extLst>
            </p:cNvPr>
            <p:cNvSpPr>
              <a:spLocks noChangeArrowheads="1"/>
            </p:cNvSpPr>
            <p:nvPr/>
          </p:nvSpPr>
          <p:spPr bwMode="auto">
            <a:xfrm>
              <a:off x="2961491" y="5754767"/>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绩效优化</a:t>
              </a:r>
            </a:p>
          </p:txBody>
        </p:sp>
      </p:grpSp>
      <p:sp>
        <p:nvSpPr>
          <p:cNvPr id="10" name="矩形 87">
            <a:extLst>
              <a:ext uri="{FF2B5EF4-FFF2-40B4-BE49-F238E27FC236}">
                <a16:creationId xmlns:a16="http://schemas.microsoft.com/office/drawing/2014/main" id="{963C2463-7DB6-4289-BA16-5DBD38A107A5}"/>
              </a:ext>
            </a:extLst>
          </p:cNvPr>
          <p:cNvSpPr>
            <a:spLocks noChangeArrowheads="1"/>
          </p:cNvSpPr>
          <p:nvPr/>
        </p:nvSpPr>
        <p:spPr bwMode="auto">
          <a:xfrm>
            <a:off x="1828781" y="1948823"/>
            <a:ext cx="1178675" cy="1446548"/>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accent1"/>
                </a:solidFill>
                <a:latin typeface="微软雅黑" panose="020B0503020204020204" pitchFamily="34" charset="-122"/>
                <a:ea typeface="微软雅黑" panose="020B0503020204020204" pitchFamily="34" charset="-122"/>
              </a:rPr>
              <a:t>绩效</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zh-CN" altLang="en-US" sz="1100" dirty="0">
                <a:solidFill>
                  <a:schemeClr val="accent1"/>
                </a:solidFill>
                <a:latin typeface="微软雅黑" panose="020B0503020204020204" pitchFamily="34" charset="-122"/>
                <a:ea typeface="微软雅黑" panose="020B0503020204020204" pitchFamily="34" charset="-122"/>
              </a:rPr>
              <a:t>优化</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分两个部分，读懂绩效是对模型评估的重要手段，另外在优化部分会讲解模型参数的选择及如何避免误区。</a:t>
            </a:r>
          </a:p>
        </p:txBody>
      </p:sp>
      <p:grpSp>
        <p:nvGrpSpPr>
          <p:cNvPr id="11" name="组合 10">
            <a:extLst>
              <a:ext uri="{FF2B5EF4-FFF2-40B4-BE49-F238E27FC236}">
                <a16:creationId xmlns:a16="http://schemas.microsoft.com/office/drawing/2014/main" id="{8DE9117B-80A0-4724-8254-C088DF71ABED}"/>
              </a:ext>
            </a:extLst>
          </p:cNvPr>
          <p:cNvGrpSpPr/>
          <p:nvPr/>
        </p:nvGrpSpPr>
        <p:grpSpPr>
          <a:xfrm>
            <a:off x="3412955" y="2886220"/>
            <a:ext cx="1388221" cy="589507"/>
            <a:chOff x="5112345" y="4583380"/>
            <a:chExt cx="2076669" cy="882316"/>
          </a:xfrm>
        </p:grpSpPr>
        <p:grpSp>
          <p:nvGrpSpPr>
            <p:cNvPr id="12" name="组合 11">
              <a:extLst>
                <a:ext uri="{FF2B5EF4-FFF2-40B4-BE49-F238E27FC236}">
                  <a16:creationId xmlns:a16="http://schemas.microsoft.com/office/drawing/2014/main" id="{75CCE7C9-BD3D-478D-A877-7FE8D8803D2D}"/>
                </a:ext>
              </a:extLst>
            </p:cNvPr>
            <p:cNvGrpSpPr/>
            <p:nvPr/>
          </p:nvGrpSpPr>
          <p:grpSpPr>
            <a:xfrm>
              <a:off x="5112345" y="4583380"/>
              <a:ext cx="2076669" cy="882316"/>
              <a:chOff x="2582250" y="5541358"/>
              <a:chExt cx="2076669" cy="882316"/>
            </a:xfrm>
          </p:grpSpPr>
          <p:sp>
            <p:nvSpPr>
              <p:cNvPr id="14" name="圆角矩形 13">
                <a:extLst>
                  <a:ext uri="{FF2B5EF4-FFF2-40B4-BE49-F238E27FC236}">
                    <a16:creationId xmlns:a16="http://schemas.microsoft.com/office/drawing/2014/main" id="{CBC22A7A-68A8-43BF-8E7A-8239589E4E73}"/>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15" name="圆角矩形 14">
                <a:extLst>
                  <a:ext uri="{FF2B5EF4-FFF2-40B4-BE49-F238E27FC236}">
                    <a16:creationId xmlns:a16="http://schemas.microsoft.com/office/drawing/2014/main" id="{B0D13E82-143D-4F6A-8F32-8F812A153C2F}"/>
                  </a:ext>
                </a:extLst>
              </p:cNvPr>
              <p:cNvSpPr/>
              <p:nvPr/>
            </p:nvSpPr>
            <p:spPr bwMode="auto">
              <a:xfrm>
                <a:off x="2675090" y="5620577"/>
                <a:ext cx="1896899" cy="727516"/>
              </a:xfrm>
              <a:prstGeom prst="roundRect">
                <a:avLst>
                  <a:gd name="adj" fmla="val 10568"/>
                </a:avLst>
              </a:pr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13" name="矩形 12">
              <a:extLst>
                <a:ext uri="{FF2B5EF4-FFF2-40B4-BE49-F238E27FC236}">
                  <a16:creationId xmlns:a16="http://schemas.microsoft.com/office/drawing/2014/main" id="{5137A8E6-F65D-457D-A4E7-5383D0AF5434}"/>
                </a:ext>
              </a:extLst>
            </p:cNvPr>
            <p:cNvSpPr>
              <a:spLocks noChangeArrowheads="1"/>
            </p:cNvSpPr>
            <p:nvPr/>
          </p:nvSpPr>
          <p:spPr bwMode="auto">
            <a:xfrm>
              <a:off x="5446643" y="4806811"/>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量化陷阱</a:t>
              </a:r>
            </a:p>
          </p:txBody>
        </p:sp>
      </p:grpSp>
      <p:sp>
        <p:nvSpPr>
          <p:cNvPr id="16" name="矩形 87">
            <a:extLst>
              <a:ext uri="{FF2B5EF4-FFF2-40B4-BE49-F238E27FC236}">
                <a16:creationId xmlns:a16="http://schemas.microsoft.com/office/drawing/2014/main" id="{43B0C6F3-38C9-4D86-B455-8938AFC3F7FF}"/>
              </a:ext>
            </a:extLst>
          </p:cNvPr>
          <p:cNvSpPr>
            <a:spLocks noChangeArrowheads="1"/>
          </p:cNvSpPr>
          <p:nvPr/>
        </p:nvSpPr>
        <p:spPr bwMode="auto">
          <a:xfrm>
            <a:off x="3489731" y="1329024"/>
            <a:ext cx="1178675" cy="1446548"/>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在上面三堂课结束后，本篇重点总结量化投资中应避免哪些陷阱，这些问题可能会造成在实际投资中产生不良的后果。</a:t>
            </a:r>
          </a:p>
        </p:txBody>
      </p:sp>
      <p:cxnSp>
        <p:nvCxnSpPr>
          <p:cNvPr id="17" name="直接连接符 16">
            <a:extLst>
              <a:ext uri="{FF2B5EF4-FFF2-40B4-BE49-F238E27FC236}">
                <a16:creationId xmlns:a16="http://schemas.microsoft.com/office/drawing/2014/main" id="{0D70A597-2122-4659-BB1A-391E634CFE35}"/>
              </a:ext>
            </a:extLst>
          </p:cNvPr>
          <p:cNvCxnSpPr/>
          <p:nvPr/>
        </p:nvCxnSpPr>
        <p:spPr>
          <a:xfrm flipH="1">
            <a:off x="3312245" y="1131591"/>
            <a:ext cx="1191" cy="3305747"/>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 name="组合 17">
            <a:extLst>
              <a:ext uri="{FF2B5EF4-FFF2-40B4-BE49-F238E27FC236}">
                <a16:creationId xmlns:a16="http://schemas.microsoft.com/office/drawing/2014/main" id="{6F79F7FD-8C77-4BA9-9BD7-641801B0C949}"/>
              </a:ext>
            </a:extLst>
          </p:cNvPr>
          <p:cNvGrpSpPr/>
          <p:nvPr/>
        </p:nvGrpSpPr>
        <p:grpSpPr>
          <a:xfrm>
            <a:off x="5009181" y="2211710"/>
            <a:ext cx="1388221" cy="589507"/>
            <a:chOff x="7500172" y="3672780"/>
            <a:chExt cx="2076669" cy="882316"/>
          </a:xfrm>
        </p:grpSpPr>
        <p:grpSp>
          <p:nvGrpSpPr>
            <p:cNvPr id="19" name="组合 18">
              <a:extLst>
                <a:ext uri="{FF2B5EF4-FFF2-40B4-BE49-F238E27FC236}">
                  <a16:creationId xmlns:a16="http://schemas.microsoft.com/office/drawing/2014/main" id="{5718DCBE-769F-4DC8-B6FD-F6F5C43EE5A8}"/>
                </a:ext>
              </a:extLst>
            </p:cNvPr>
            <p:cNvGrpSpPr/>
            <p:nvPr/>
          </p:nvGrpSpPr>
          <p:grpSpPr>
            <a:xfrm>
              <a:off x="7500172" y="3672780"/>
              <a:ext cx="2076669" cy="882316"/>
              <a:chOff x="2582250" y="5541358"/>
              <a:chExt cx="2076669" cy="882316"/>
            </a:xfrm>
          </p:grpSpPr>
          <p:sp>
            <p:nvSpPr>
              <p:cNvPr id="21" name="圆角矩形 20">
                <a:extLst>
                  <a:ext uri="{FF2B5EF4-FFF2-40B4-BE49-F238E27FC236}">
                    <a16:creationId xmlns:a16="http://schemas.microsoft.com/office/drawing/2014/main" id="{248424C8-B7E6-4CD4-8A50-FAAFDDEA25B3}"/>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22" name="圆角矩形 21">
                <a:extLst>
                  <a:ext uri="{FF2B5EF4-FFF2-40B4-BE49-F238E27FC236}">
                    <a16:creationId xmlns:a16="http://schemas.microsoft.com/office/drawing/2014/main" id="{EC79729E-7B10-4E87-AD11-6D24D95D379D}"/>
                  </a:ext>
                </a:extLst>
              </p:cNvPr>
              <p:cNvSpPr/>
              <p:nvPr/>
            </p:nvSpPr>
            <p:spPr bwMode="auto">
              <a:xfrm>
                <a:off x="2675090" y="5620577"/>
                <a:ext cx="1896899" cy="727516"/>
              </a:xfrm>
              <a:prstGeom prst="roundRect">
                <a:avLst>
                  <a:gd name="adj" fmla="val 10568"/>
                </a:avLst>
              </a:pr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20" name="矩形 19">
              <a:extLst>
                <a:ext uri="{FF2B5EF4-FFF2-40B4-BE49-F238E27FC236}">
                  <a16:creationId xmlns:a16="http://schemas.microsoft.com/office/drawing/2014/main" id="{8E87BEF5-2300-4C20-9B9E-E216810ED161}"/>
                </a:ext>
              </a:extLst>
            </p:cNvPr>
            <p:cNvSpPr>
              <a:spLocks noChangeArrowheads="1"/>
            </p:cNvSpPr>
            <p:nvPr/>
          </p:nvSpPr>
          <p:spPr bwMode="auto">
            <a:xfrm>
              <a:off x="7814864" y="3903470"/>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量化概率</a:t>
              </a:r>
            </a:p>
          </p:txBody>
        </p:sp>
      </p:grpSp>
      <p:cxnSp>
        <p:nvCxnSpPr>
          <p:cNvPr id="23" name="直接连接符 22">
            <a:extLst>
              <a:ext uri="{FF2B5EF4-FFF2-40B4-BE49-F238E27FC236}">
                <a16:creationId xmlns:a16="http://schemas.microsoft.com/office/drawing/2014/main" id="{CFA814E9-74FD-43AA-8761-1E1C050AC1EA}"/>
              </a:ext>
            </a:extLst>
          </p:cNvPr>
          <p:cNvCxnSpPr/>
          <p:nvPr/>
        </p:nvCxnSpPr>
        <p:spPr>
          <a:xfrm flipH="1">
            <a:off x="4900672" y="1131591"/>
            <a:ext cx="1191" cy="3305747"/>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矩形 87">
            <a:extLst>
              <a:ext uri="{FF2B5EF4-FFF2-40B4-BE49-F238E27FC236}">
                <a16:creationId xmlns:a16="http://schemas.microsoft.com/office/drawing/2014/main" id="{681C7F87-180A-4351-92E4-E79FBC3856AF}"/>
              </a:ext>
            </a:extLst>
          </p:cNvPr>
          <p:cNvSpPr>
            <a:spLocks noChangeArrowheads="1"/>
          </p:cNvSpPr>
          <p:nvPr/>
        </p:nvSpPr>
        <p:spPr bwMode="auto">
          <a:xfrm>
            <a:off x="5062592" y="2913472"/>
            <a:ext cx="1178675" cy="938716"/>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量化概率为本教程的补充篇</a:t>
            </a:r>
            <a: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。重点讲解概率理论在量化投资中的使用。</a:t>
            </a:r>
          </a:p>
        </p:txBody>
      </p:sp>
      <p:sp>
        <p:nvSpPr>
          <p:cNvPr id="30" name="矩形 87">
            <a:extLst>
              <a:ext uri="{FF2B5EF4-FFF2-40B4-BE49-F238E27FC236}">
                <a16:creationId xmlns:a16="http://schemas.microsoft.com/office/drawing/2014/main" id="{E2779F88-449E-4828-AA53-EE7A8ABBC95D}"/>
              </a:ext>
            </a:extLst>
          </p:cNvPr>
          <p:cNvSpPr>
            <a:spLocks noChangeArrowheads="1"/>
          </p:cNvSpPr>
          <p:nvPr/>
        </p:nvSpPr>
        <p:spPr bwMode="auto">
          <a:xfrm>
            <a:off x="6670733" y="2270372"/>
            <a:ext cx="1178675" cy="2123656"/>
          </a:xfrm>
          <a:prstGeom prst="rect">
            <a:avLst/>
          </a:prstGeom>
          <a:noFill/>
          <a:ln w="9525">
            <a:noFill/>
            <a:miter lim="800000"/>
          </a:ln>
        </p:spPr>
        <p:txBody>
          <a:bodyPr wrap="square" lIns="91438" tIns="45719" rIns="91438" bIns="45719">
            <a:spAutoFit/>
          </a:bodyPr>
          <a:lstStyle/>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量化统计为本教程的补充篇</a:t>
            </a:r>
            <a: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。重点讲解统计学理论在量化投资中的使用。</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a:p>
            <a:pPr eaLnBrk="0" fontAlgn="ctr" hangingPunct="0">
              <a:buClr>
                <a:srgbClr val="FF0000"/>
              </a:buClr>
              <a:buSzPct val="70000"/>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补充篇</a:t>
            </a:r>
            <a: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和补充篇</a:t>
            </a:r>
            <a:r>
              <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涉及的知识不会很深，为想继续深入学习</a:t>
            </a:r>
            <a:r>
              <a:rPr lang="zh-CN" altLang="en-US" sz="1100" dirty="0">
                <a:solidFill>
                  <a:schemeClr val="accent1"/>
                </a:solidFill>
                <a:latin typeface="微软雅黑" panose="020B0503020204020204" pitchFamily="34" charset="-122"/>
                <a:ea typeface="微软雅黑" panose="020B0503020204020204" pitchFamily="34" charset="-122"/>
              </a:rPr>
              <a:t>“量化投资进阶课程”</a:t>
            </a: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的学员提供引荐。</a:t>
            </a:r>
          </a:p>
        </p:txBody>
      </p:sp>
      <p:cxnSp>
        <p:nvCxnSpPr>
          <p:cNvPr id="31" name="直接连接符 30">
            <a:extLst>
              <a:ext uri="{FF2B5EF4-FFF2-40B4-BE49-F238E27FC236}">
                <a16:creationId xmlns:a16="http://schemas.microsoft.com/office/drawing/2014/main" id="{2F5958C5-C959-4557-8721-FE1D0E419E7D}"/>
              </a:ext>
            </a:extLst>
          </p:cNvPr>
          <p:cNvCxnSpPr/>
          <p:nvPr/>
        </p:nvCxnSpPr>
        <p:spPr>
          <a:xfrm>
            <a:off x="6510002" y="1131591"/>
            <a:ext cx="0" cy="3305747"/>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a:extLst>
              <a:ext uri="{FF2B5EF4-FFF2-40B4-BE49-F238E27FC236}">
                <a16:creationId xmlns:a16="http://schemas.microsoft.com/office/drawing/2014/main" id="{1354D541-3402-453D-ABF3-FAD62A28B51F}"/>
              </a:ext>
            </a:extLst>
          </p:cNvPr>
          <p:cNvSpPr txBox="1"/>
          <p:nvPr/>
        </p:nvSpPr>
        <p:spPr>
          <a:xfrm>
            <a:off x="1115616" y="1337122"/>
            <a:ext cx="400105" cy="1860002"/>
          </a:xfrm>
          <a:prstGeom prst="rect">
            <a:avLst/>
          </a:prstGeom>
          <a:noFill/>
        </p:spPr>
        <p:txBody>
          <a:bodyPr vert="eaVert" wrap="square" lIns="91438" tIns="45719" rIns="91438" bIns="45719"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堂课中您将看到</a:t>
            </a:r>
          </a:p>
        </p:txBody>
      </p:sp>
      <p:grpSp>
        <p:nvGrpSpPr>
          <p:cNvPr id="36" name="组合 35">
            <a:extLst>
              <a:ext uri="{FF2B5EF4-FFF2-40B4-BE49-F238E27FC236}">
                <a16:creationId xmlns:a16="http://schemas.microsoft.com/office/drawing/2014/main" id="{21A133DB-CE5A-4A6F-8330-41641FF6FE0F}"/>
              </a:ext>
            </a:extLst>
          </p:cNvPr>
          <p:cNvGrpSpPr/>
          <p:nvPr/>
        </p:nvGrpSpPr>
        <p:grpSpPr>
          <a:xfrm>
            <a:off x="6622683" y="1491630"/>
            <a:ext cx="1388221" cy="589507"/>
            <a:chOff x="9832547" y="2718456"/>
            <a:chExt cx="2076669" cy="882316"/>
          </a:xfrm>
        </p:grpSpPr>
        <p:grpSp>
          <p:nvGrpSpPr>
            <p:cNvPr id="37" name="组合 36">
              <a:extLst>
                <a:ext uri="{FF2B5EF4-FFF2-40B4-BE49-F238E27FC236}">
                  <a16:creationId xmlns:a16="http://schemas.microsoft.com/office/drawing/2014/main" id="{6113A716-661E-466E-8DE8-CDF65E7403BC}"/>
                </a:ext>
              </a:extLst>
            </p:cNvPr>
            <p:cNvGrpSpPr/>
            <p:nvPr/>
          </p:nvGrpSpPr>
          <p:grpSpPr>
            <a:xfrm>
              <a:off x="9832547" y="2718456"/>
              <a:ext cx="2076669" cy="882316"/>
              <a:chOff x="2582250" y="5541358"/>
              <a:chExt cx="2076669" cy="882316"/>
            </a:xfrm>
          </p:grpSpPr>
          <p:sp>
            <p:nvSpPr>
              <p:cNvPr id="39" name="圆角矩形 27">
                <a:extLst>
                  <a:ext uri="{FF2B5EF4-FFF2-40B4-BE49-F238E27FC236}">
                    <a16:creationId xmlns:a16="http://schemas.microsoft.com/office/drawing/2014/main" id="{4985E55B-1BA1-4996-8FB7-CFF16AA0C274}"/>
                  </a:ext>
                </a:extLst>
              </p:cNvPr>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40" name="圆角矩形 28">
                <a:extLst>
                  <a:ext uri="{FF2B5EF4-FFF2-40B4-BE49-F238E27FC236}">
                    <a16:creationId xmlns:a16="http://schemas.microsoft.com/office/drawing/2014/main" id="{78FD1963-9D21-44D7-8A59-744637847BDE}"/>
                  </a:ext>
                </a:extLst>
              </p:cNvPr>
              <p:cNvSpPr/>
              <p:nvPr/>
            </p:nvSpPr>
            <p:spPr bwMode="auto">
              <a:xfrm>
                <a:off x="2675090" y="5620577"/>
                <a:ext cx="1896899" cy="727516"/>
              </a:xfrm>
              <a:prstGeom prst="roundRect">
                <a:avLst>
                  <a:gd name="adj" fmla="val 10568"/>
                </a:avLst>
              </a:prstGeom>
              <a:solidFill>
                <a:schemeClr val="accent4"/>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38" name="矩形 37">
              <a:extLst>
                <a:ext uri="{FF2B5EF4-FFF2-40B4-BE49-F238E27FC236}">
                  <a16:creationId xmlns:a16="http://schemas.microsoft.com/office/drawing/2014/main" id="{17122AEE-85BA-4FE2-8AE9-4B67C27F5FEF}"/>
                </a:ext>
              </a:extLst>
            </p:cNvPr>
            <p:cNvSpPr>
              <a:spLocks noChangeArrowheads="1"/>
            </p:cNvSpPr>
            <p:nvPr/>
          </p:nvSpPr>
          <p:spPr bwMode="auto">
            <a:xfrm>
              <a:off x="10188638" y="2947070"/>
              <a:ext cx="1633649" cy="483800"/>
            </a:xfrm>
            <a:prstGeom prst="rect">
              <a:avLst/>
            </a:prstGeom>
            <a:noFill/>
            <a:ln w="7" cap="flat">
              <a:noFill/>
              <a:prstDash val="solid"/>
              <a:miter lim="800000"/>
            </a:ln>
          </p:spPr>
          <p:txBody>
            <a:bodyPr vert="horz" wrap="square" lIns="91440" tIns="45720" rIns="91440" bIns="45720" numCol="1" anchor="t" anchorCtr="0" compatLnSpc="1"/>
            <a:lstStyle/>
            <a:p>
              <a:r>
                <a:rPr lang="zh-CN" altLang="en-US" sz="1400" dirty="0">
                  <a:solidFill>
                    <a:srgbClr val="F8F8F8"/>
                  </a:solidFill>
                  <a:latin typeface="+mj-ea"/>
                  <a:ea typeface="+mj-ea"/>
                </a:rPr>
                <a:t>量化统计</a:t>
              </a:r>
            </a:p>
          </p:txBody>
        </p:sp>
      </p:grpSp>
      <p:sp>
        <p:nvSpPr>
          <p:cNvPr id="33" name="TextBox 72">
            <a:extLst>
              <a:ext uri="{FF2B5EF4-FFF2-40B4-BE49-F238E27FC236}">
                <a16:creationId xmlns:a16="http://schemas.microsoft.com/office/drawing/2014/main" id="{C22971C0-E665-4B0D-97A0-D0528B462D70}"/>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299139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par>
                          <p:cTn id="19" fill="hold">
                            <p:stCondLst>
                              <p:cond delay="1450"/>
                            </p:stCondLst>
                            <p:childTnLst>
                              <p:par>
                                <p:cTn id="20" presetID="2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par>
                                <p:cTn id="26" presetID="22" presetClass="entr" presetSubtype="4"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down)">
                                      <p:cBhvr>
                                        <p:cTn id="28" dur="500"/>
                                        <p:tgtEl>
                                          <p:spTgt spid="31"/>
                                        </p:tgtEl>
                                      </p:cBhvr>
                                    </p:animEffect>
                                  </p:childTnLst>
                                </p:cTn>
                              </p:par>
                            </p:childTnLst>
                          </p:cTn>
                        </p:par>
                        <p:par>
                          <p:cTn id="29" fill="hold">
                            <p:stCondLst>
                              <p:cond delay="1950"/>
                            </p:stCondLst>
                            <p:childTnLst>
                              <p:par>
                                <p:cTn id="30" presetID="52"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Scale>
                                      <p:cBhvr>
                                        <p:cTn id="32" dur="5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500" decel="50000" fill="hold">
                                          <p:stCondLst>
                                            <p:cond delay="0"/>
                                          </p:stCondLst>
                                        </p:cTn>
                                        <p:tgtEl>
                                          <p:spTgt spid="5"/>
                                        </p:tgtEl>
                                        <p:attrNameLst>
                                          <p:attrName>ppt_x</p:attrName>
                                          <p:attrName>ppt_y</p:attrName>
                                        </p:attrNameLst>
                                      </p:cBhvr>
                                    </p:animMotion>
                                    <p:animEffect transition="in" filter="fade">
                                      <p:cBhvr>
                                        <p:cTn id="34" dur="500"/>
                                        <p:tgtEl>
                                          <p:spTgt spid="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par>
                          <p:cTn id="38" fill="hold">
                            <p:stCondLst>
                              <p:cond delay="2450"/>
                            </p:stCondLst>
                            <p:childTnLst>
                              <p:par>
                                <p:cTn id="39" presetID="52" presetClass="entr" presetSubtype="0"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Scale>
                                      <p:cBhvr>
                                        <p:cTn id="41"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500" decel="50000" fill="hold">
                                          <p:stCondLst>
                                            <p:cond delay="0"/>
                                          </p:stCondLst>
                                        </p:cTn>
                                        <p:tgtEl>
                                          <p:spTgt spid="11"/>
                                        </p:tgtEl>
                                        <p:attrNameLst>
                                          <p:attrName>ppt_x</p:attrName>
                                          <p:attrName>ppt_y</p:attrName>
                                        </p:attrNameLst>
                                      </p:cBhvr>
                                    </p:animMotion>
                                    <p:animEffect transition="in" filter="fade">
                                      <p:cBhvr>
                                        <p:cTn id="43" dur="500"/>
                                        <p:tgtEl>
                                          <p:spTgt spid="1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childTnLst>
                          </p:cTn>
                        </p:par>
                        <p:par>
                          <p:cTn id="47" fill="hold">
                            <p:stCondLst>
                              <p:cond delay="2950"/>
                            </p:stCondLst>
                            <p:childTnLst>
                              <p:par>
                                <p:cTn id="48" presetID="52"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Scale>
                                      <p:cBhvr>
                                        <p:cTn id="50"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500" decel="50000" fill="hold">
                                          <p:stCondLst>
                                            <p:cond delay="0"/>
                                          </p:stCondLst>
                                        </p:cTn>
                                        <p:tgtEl>
                                          <p:spTgt spid="18"/>
                                        </p:tgtEl>
                                        <p:attrNameLst>
                                          <p:attrName>ppt_x</p:attrName>
                                          <p:attrName>ppt_y</p:attrName>
                                        </p:attrNameLst>
                                      </p:cBhvr>
                                    </p:animMotion>
                                    <p:animEffect transition="in" filter="fade">
                                      <p:cBhvr>
                                        <p:cTn id="52" dur="500"/>
                                        <p:tgtEl>
                                          <p:spTgt spid="18"/>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up)">
                                      <p:cBhvr>
                                        <p:cTn id="58" dur="500"/>
                                        <p:tgtEl>
                                          <p:spTgt spid="30"/>
                                        </p:tgtEl>
                                      </p:cBhvr>
                                    </p:animEffect>
                                  </p:childTnLst>
                                </p:cTn>
                              </p:par>
                            </p:childTnLst>
                          </p:cTn>
                        </p:par>
                        <p:par>
                          <p:cTn id="59" fill="hold">
                            <p:stCondLst>
                              <p:cond delay="3450"/>
                            </p:stCondLst>
                            <p:childTnLst>
                              <p:par>
                                <p:cTn id="60" presetID="52" presetClass="entr" presetSubtype="0" fill="hold" nodeType="afterEffect">
                                  <p:stCondLst>
                                    <p:cond delay="0"/>
                                  </p:stCondLst>
                                  <p:childTnLst>
                                    <p:set>
                                      <p:cBhvr>
                                        <p:cTn id="61" dur="1" fill="hold">
                                          <p:stCondLst>
                                            <p:cond delay="0"/>
                                          </p:stCondLst>
                                        </p:cTn>
                                        <p:tgtEl>
                                          <p:spTgt spid="36"/>
                                        </p:tgtEl>
                                        <p:attrNameLst>
                                          <p:attrName>style.visibility</p:attrName>
                                        </p:attrNameLst>
                                      </p:cBhvr>
                                      <p:to>
                                        <p:strVal val="visible"/>
                                      </p:to>
                                    </p:set>
                                    <p:animScale>
                                      <p:cBhvr>
                                        <p:cTn id="62"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500" decel="50000" fill="hold">
                                          <p:stCondLst>
                                            <p:cond delay="0"/>
                                          </p:stCondLst>
                                        </p:cTn>
                                        <p:tgtEl>
                                          <p:spTgt spid="36"/>
                                        </p:tgtEl>
                                        <p:attrNameLst>
                                          <p:attrName>ppt_x</p:attrName>
                                          <p:attrName>ppt_y</p:attrName>
                                        </p:attrNameLst>
                                      </p:cBhvr>
                                    </p:animMotion>
                                    <p:animEffect transition="in" filter="fade">
                                      <p:cBhvr>
                                        <p:cTn id="64" dur="500"/>
                                        <p:tgtEl>
                                          <p:spTgt spid="36"/>
                                        </p:tgtEl>
                                      </p:cBhvr>
                                    </p:animEffect>
                                  </p:childTnLst>
                                </p:cTn>
                              </p:par>
                            </p:childTnLst>
                          </p:cTn>
                        </p:par>
                        <p:par>
                          <p:cTn id="65" fill="hold">
                            <p:stCondLst>
                              <p:cond delay="3950"/>
                            </p:stCondLst>
                            <p:childTnLst>
                              <p:par>
                                <p:cTn id="66" presetID="10" presetClass="entr" presetSubtype="0"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4" grpId="0"/>
      <p:bldP spid="30"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2"/>
          <p:cNvPicPr>
            <a:picLocks noChangeAspect="1"/>
          </p:cNvPicPr>
          <p:nvPr/>
        </p:nvPicPr>
        <p:blipFill>
          <a:blip r:embed="rId3"/>
          <a:stretch>
            <a:fillRect/>
          </a:stretch>
        </p:blipFill>
        <p:spPr>
          <a:xfrm>
            <a:off x="0" y="-31115"/>
            <a:ext cx="9144000" cy="5209540"/>
          </a:xfrm>
          <a:prstGeom prst="rect">
            <a:avLst/>
          </a:prstGeom>
        </p:spPr>
      </p:pic>
      <p:sp>
        <p:nvSpPr>
          <p:cNvPr id="24" name="矩形 23"/>
          <p:cNvSpPr/>
          <p:nvPr/>
        </p:nvSpPr>
        <p:spPr>
          <a:xfrm>
            <a:off x="0" y="1347614"/>
            <a:ext cx="9144000" cy="2592288"/>
          </a:xfrm>
          <a:prstGeom prst="rect">
            <a:avLst/>
          </a:prstGeom>
          <a:solidFill>
            <a:schemeClr val="accent3">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3816589" y="1953862"/>
            <a:ext cx="4499813" cy="1077218"/>
          </a:xfrm>
          <a:prstGeom prst="rect">
            <a:avLst/>
          </a:prstGeom>
          <a:noFill/>
        </p:spPr>
        <p:txBody>
          <a:bodyPr wrap="square" rtlCol="0">
            <a:spAutoFit/>
          </a:bodyPr>
          <a:lstStyle/>
          <a:p>
            <a:pPr marL="0" lvl="1"/>
            <a:r>
              <a:rPr lang="zh-CN" altLang="en-US" sz="14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rPr>
              <a:t>第一课：</a:t>
            </a:r>
            <a:endParaRPr lang="en-US" altLang="zh-CN" sz="2800" b="1" dirty="0">
              <a:solidFill>
                <a:schemeClr val="bg1"/>
              </a:solidFill>
              <a:latin typeface="微软雅黑" panose="020B0503020204020204" pitchFamily="34" charset="-122"/>
              <a:ea typeface="微软雅黑" panose="020B0503020204020204" pitchFamily="34" charset="-122"/>
            </a:endParaRPr>
          </a:p>
          <a:p>
            <a:pPr marL="0" lvl="1"/>
            <a:r>
              <a:rPr lang="zh-CN" sz="3600" b="1">
                <a:solidFill>
                  <a:schemeClr val="bg1"/>
                </a:solidFill>
                <a:latin typeface="微软雅黑" panose="020B0503020204020204" pitchFamily="34" charset="-122"/>
                <a:ea typeface="微软雅黑" panose="020B0503020204020204" pitchFamily="34" charset="-122"/>
              </a:rPr>
              <a:t>初</a:t>
            </a:r>
            <a:r>
              <a:rPr lang="zh-CN" sz="3600" b="1" dirty="0">
                <a:solidFill>
                  <a:schemeClr val="bg1"/>
                </a:solidFill>
                <a:latin typeface="微软雅黑" panose="020B0503020204020204" pitchFamily="34" charset="-122"/>
                <a:ea typeface="微软雅黑" panose="020B0503020204020204" pitchFamily="34" charset="-122"/>
              </a:rPr>
              <a:t>识量化投资</a:t>
            </a:r>
          </a:p>
        </p:txBody>
      </p:sp>
      <p:cxnSp>
        <p:nvCxnSpPr>
          <p:cNvPr id="13" name="直接连接符 12"/>
          <p:cNvCxnSpPr/>
          <p:nvPr/>
        </p:nvCxnSpPr>
        <p:spPr>
          <a:xfrm flipV="1">
            <a:off x="3635896" y="1635646"/>
            <a:ext cx="0" cy="1924424"/>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23728" y="3229730"/>
            <a:ext cx="1097014" cy="246221"/>
          </a:xfrm>
          <a:prstGeom prst="rect">
            <a:avLst/>
          </a:prstGeom>
          <a:noFill/>
        </p:spPr>
        <p:txBody>
          <a:bodyPr wrap="square" lIns="0" tIns="0" rIns="0" bIns="0"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LESSON 01</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123728" y="1707656"/>
            <a:ext cx="1197175" cy="1197175"/>
            <a:chOff x="1068965" y="491752"/>
            <a:chExt cx="1197175" cy="1197175"/>
          </a:xfrm>
        </p:grpSpPr>
        <p:grpSp>
          <p:nvGrpSpPr>
            <p:cNvPr id="16" name="组合 15"/>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KSO_Shape"/>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grpSp>
        <p:nvGrpSpPr>
          <p:cNvPr id="34" name="组合 33"/>
          <p:cNvGrpSpPr/>
          <p:nvPr/>
        </p:nvGrpSpPr>
        <p:grpSpPr>
          <a:xfrm>
            <a:off x="6449530" y="-778844"/>
            <a:ext cx="1179281" cy="117928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7" name="组合 36"/>
          <p:cNvGrpSpPr/>
          <p:nvPr/>
        </p:nvGrpSpPr>
        <p:grpSpPr>
          <a:xfrm>
            <a:off x="4922378" y="-283851"/>
            <a:ext cx="630230" cy="630230"/>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0" name="组合 39"/>
          <p:cNvGrpSpPr/>
          <p:nvPr/>
        </p:nvGrpSpPr>
        <p:grpSpPr>
          <a:xfrm>
            <a:off x="5601167" y="31264"/>
            <a:ext cx="890519" cy="890519"/>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2" name="椭圆 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3" name="组合 42"/>
          <p:cNvGrpSpPr/>
          <p:nvPr/>
        </p:nvGrpSpPr>
        <p:grpSpPr>
          <a:xfrm>
            <a:off x="7923670" y="-158613"/>
            <a:ext cx="685800" cy="685800"/>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5" name="椭圆 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6" name="组合 45"/>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9" name="组合 48"/>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2" name="组合 51"/>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5" name="组合 54"/>
          <p:cNvGrpSpPr/>
          <p:nvPr/>
        </p:nvGrpSpPr>
        <p:grpSpPr>
          <a:xfrm>
            <a:off x="8628988" y="-1058832"/>
            <a:ext cx="1179281" cy="1179281"/>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58" name="组合 57"/>
          <p:cNvGrpSpPr/>
          <p:nvPr/>
        </p:nvGrpSpPr>
        <p:grpSpPr>
          <a:xfrm>
            <a:off x="8654726" y="415647"/>
            <a:ext cx="223080" cy="223080"/>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0" name="椭圆 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61" name="组合 60"/>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3" name="椭圆 62"/>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4" name="组合 63"/>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67" name="组合 66"/>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9" name="椭圆 6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70" name="组合 69"/>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72" name="椭圆 7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
        <p:nvSpPr>
          <p:cNvPr id="73" name="TextBox 72"/>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outHorizontal)">
                                          <p:cBhvr>
                                            <p:cTn id="11" dur="500"/>
                                            <p:tgtEl>
                                              <p:spTgt spid="24"/>
                                            </p:tgtEl>
                                          </p:cBhvr>
                                        </p:animEffect>
                                      </p:childTnLst>
                                    </p:cTn>
                                  </p:par>
                                  <p:par>
                                    <p:cTn id="12" presetID="2" presetClass="entr" presetSubtype="8" accel="35000" fill="hold" nodeType="withEffect" p14:presetBounceEnd="55000">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14:bounceEnd="55000">
                                          <p:cBhvr additive="base">
                                            <p:cTn id="14" dur="500" fill="hold"/>
                                            <p:tgtEl>
                                              <p:spTgt spid="15"/>
                                            </p:tgtEl>
                                            <p:attrNameLst>
                                              <p:attrName>ppt_x</p:attrName>
                                            </p:attrNameLst>
                                          </p:cBhvr>
                                          <p:tavLst>
                                            <p:tav tm="0">
                                              <p:val>
                                                <p:strVal val="0-#ppt_w/2"/>
                                              </p:val>
                                            </p:tav>
                                            <p:tav tm="100000">
                                              <p:val>
                                                <p:strVal val="#ppt_x"/>
                                              </p:val>
                                            </p:tav>
                                          </p:tavLst>
                                        </p:anim>
                                        <p:anim calcmode="lin" valueType="num" p14:bounceEnd="55000">
                                          <p:cBhvr additive="base">
                                            <p:cTn id="15" dur="500" fill="hold"/>
                                            <p:tgtEl>
                                              <p:spTgt spid="15"/>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ppt_x</p:attrName>
                                            </p:attrNameLst>
                                          </p:cBhvr>
                                          <p:tavLst>
                                            <p:tav tm="0">
                                              <p:val>
                                                <p:strVal val="#ppt_x-#ppt_w*1.125000"/>
                                              </p:val>
                                            </p:tav>
                                            <p:tav tm="100000">
                                              <p:val>
                                                <p:strVal val="#ppt_x"/>
                                              </p:val>
                                            </p:tav>
                                          </p:tavLst>
                                        </p:anim>
                                        <p:animEffect transition="in" filter="wipe(right)">
                                          <p:cBhvr>
                                            <p:cTn id="24" dur="500"/>
                                            <p:tgtEl>
                                              <p:spTgt spid="12"/>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3" presetClass="entr" presetSubtype="528"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 calcmode="lin" valueType="num">
                                          <p:cBhvr>
                                            <p:cTn id="36" dur="500" fill="hold"/>
                                            <p:tgtEl>
                                              <p:spTgt spid="34"/>
                                            </p:tgtEl>
                                            <p:attrNameLst>
                                              <p:attrName>ppt_x</p:attrName>
                                            </p:attrNameLst>
                                          </p:cBhvr>
                                          <p:tavLst>
                                            <p:tav tm="0">
                                              <p:val>
                                                <p:fltVal val="0.5"/>
                                              </p:val>
                                            </p:tav>
                                            <p:tav tm="100000">
                                              <p:val>
                                                <p:strVal val="#ppt_x"/>
                                              </p:val>
                                            </p:tav>
                                          </p:tavLst>
                                        </p:anim>
                                        <p:anim calcmode="lin" valueType="num">
                                          <p:cBhvr>
                                            <p:cTn id="37" dur="500" fill="hold"/>
                                            <p:tgtEl>
                                              <p:spTgt spid="34"/>
                                            </p:tgtEl>
                                            <p:attrNameLst>
                                              <p:attrName>ppt_y</p:attrName>
                                            </p:attrNameLst>
                                          </p:cBhvr>
                                          <p:tavLst>
                                            <p:tav tm="0">
                                              <p:val>
                                                <p:fltVal val="0.5"/>
                                              </p:val>
                                            </p:tav>
                                            <p:tav tm="100000">
                                              <p:val>
                                                <p:strVal val="#ppt_y"/>
                                              </p:val>
                                            </p:tav>
                                          </p:tavLst>
                                        </p:anim>
                                      </p:childTnLst>
                                    </p:cTn>
                                  </p:par>
                                  <p:par>
                                    <p:cTn id="38" presetID="23" presetClass="entr" presetSubtype="528" fill="hold" nodeType="withEffect">
                                      <p:stCondLst>
                                        <p:cond delay="300"/>
                                      </p:stCondLst>
                                      <p:childTnLst>
                                        <p:set>
                                          <p:cBhvr>
                                            <p:cTn id="39" dur="1" fill="hold">
                                              <p:stCondLst>
                                                <p:cond delay="0"/>
                                              </p:stCondLst>
                                            </p:cTn>
                                            <p:tgtEl>
                                              <p:spTgt spid="37"/>
                                            </p:tgtEl>
                                            <p:attrNameLst>
                                              <p:attrName>style.visibility</p:attrName>
                                            </p:attrNameLst>
                                          </p:cBhvr>
                                          <p:to>
                                            <p:strVal val="visible"/>
                                          </p:to>
                                        </p:set>
                                        <p:anim calcmode="lin" valueType="num">
                                          <p:cBhvr>
                                            <p:cTn id="40" dur="500" fill="hold"/>
                                            <p:tgtEl>
                                              <p:spTgt spid="37"/>
                                            </p:tgtEl>
                                            <p:attrNameLst>
                                              <p:attrName>ppt_w</p:attrName>
                                            </p:attrNameLst>
                                          </p:cBhvr>
                                          <p:tavLst>
                                            <p:tav tm="0">
                                              <p:val>
                                                <p:fltVal val="0"/>
                                              </p:val>
                                            </p:tav>
                                            <p:tav tm="100000">
                                              <p:val>
                                                <p:strVal val="#ppt_w"/>
                                              </p:val>
                                            </p:tav>
                                          </p:tavLst>
                                        </p:anim>
                                        <p:anim calcmode="lin" valueType="num">
                                          <p:cBhvr>
                                            <p:cTn id="41" dur="500" fill="hold"/>
                                            <p:tgtEl>
                                              <p:spTgt spid="37"/>
                                            </p:tgtEl>
                                            <p:attrNameLst>
                                              <p:attrName>ppt_h</p:attrName>
                                            </p:attrNameLst>
                                          </p:cBhvr>
                                          <p:tavLst>
                                            <p:tav tm="0">
                                              <p:val>
                                                <p:fltVal val="0"/>
                                              </p:val>
                                            </p:tav>
                                            <p:tav tm="100000">
                                              <p:val>
                                                <p:strVal val="#ppt_h"/>
                                              </p:val>
                                            </p:tav>
                                          </p:tavLst>
                                        </p:anim>
                                        <p:anim calcmode="lin" valueType="num">
                                          <p:cBhvr>
                                            <p:cTn id="42" dur="500" fill="hold"/>
                                            <p:tgtEl>
                                              <p:spTgt spid="37"/>
                                            </p:tgtEl>
                                            <p:attrNameLst>
                                              <p:attrName>ppt_x</p:attrName>
                                            </p:attrNameLst>
                                          </p:cBhvr>
                                          <p:tavLst>
                                            <p:tav tm="0">
                                              <p:val>
                                                <p:fltVal val="0.5"/>
                                              </p:val>
                                            </p:tav>
                                            <p:tav tm="100000">
                                              <p:val>
                                                <p:strVal val="#ppt_x"/>
                                              </p:val>
                                            </p:tav>
                                          </p:tavLst>
                                        </p:anim>
                                        <p:anim calcmode="lin" valueType="num">
                                          <p:cBhvr>
                                            <p:cTn id="43" dur="500" fill="hold"/>
                                            <p:tgtEl>
                                              <p:spTgt spid="37"/>
                                            </p:tgtEl>
                                            <p:attrNameLst>
                                              <p:attrName>ppt_y</p:attrName>
                                            </p:attrNameLst>
                                          </p:cBhvr>
                                          <p:tavLst>
                                            <p:tav tm="0">
                                              <p:val>
                                                <p:fltVal val="0.5"/>
                                              </p:val>
                                            </p:tav>
                                            <p:tav tm="100000">
                                              <p:val>
                                                <p:strVal val="#ppt_y"/>
                                              </p:val>
                                            </p:tav>
                                          </p:tavLst>
                                        </p:anim>
                                      </p:childTnLst>
                                    </p:cTn>
                                  </p:par>
                                  <p:par>
                                    <p:cTn id="44" presetID="23" presetClass="entr" presetSubtype="528" fill="hold" nodeType="withEffect">
                                      <p:stCondLst>
                                        <p:cond delay="70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 calcmode="lin" valueType="num">
                                          <p:cBhvr>
                                            <p:cTn id="48" dur="500" fill="hold"/>
                                            <p:tgtEl>
                                              <p:spTgt spid="40"/>
                                            </p:tgtEl>
                                            <p:attrNameLst>
                                              <p:attrName>ppt_x</p:attrName>
                                            </p:attrNameLst>
                                          </p:cBhvr>
                                          <p:tavLst>
                                            <p:tav tm="0">
                                              <p:val>
                                                <p:fltVal val="0.5"/>
                                              </p:val>
                                            </p:tav>
                                            <p:tav tm="100000">
                                              <p:val>
                                                <p:strVal val="#ppt_x"/>
                                              </p:val>
                                            </p:tav>
                                          </p:tavLst>
                                        </p:anim>
                                        <p:anim calcmode="lin" valueType="num">
                                          <p:cBhvr>
                                            <p:cTn id="49" dur="500" fill="hold"/>
                                            <p:tgtEl>
                                              <p:spTgt spid="40"/>
                                            </p:tgtEl>
                                            <p:attrNameLst>
                                              <p:attrName>ppt_y</p:attrName>
                                            </p:attrNameLst>
                                          </p:cBhvr>
                                          <p:tavLst>
                                            <p:tav tm="0">
                                              <p:val>
                                                <p:fltVal val="0.5"/>
                                              </p:val>
                                            </p:tav>
                                            <p:tav tm="100000">
                                              <p:val>
                                                <p:strVal val="#ppt_y"/>
                                              </p:val>
                                            </p:tav>
                                          </p:tavLst>
                                        </p:anim>
                                      </p:childTnLst>
                                    </p:cTn>
                                  </p:par>
                                  <p:par>
                                    <p:cTn id="50" presetID="23" presetClass="entr" presetSubtype="528" fill="hold" nodeType="withEffect">
                                      <p:stCondLst>
                                        <p:cond delay="3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ppt_w</p:attrName>
                                            </p:attrNameLst>
                                          </p:cBhvr>
                                          <p:tavLst>
                                            <p:tav tm="0">
                                              <p:val>
                                                <p:fltVal val="0"/>
                                              </p:val>
                                            </p:tav>
                                            <p:tav tm="100000">
                                              <p:val>
                                                <p:strVal val="#ppt_w"/>
                                              </p:val>
                                            </p:tav>
                                          </p:tavLst>
                                        </p:anim>
                                        <p:anim calcmode="lin" valueType="num">
                                          <p:cBhvr>
                                            <p:cTn id="53" dur="500" fill="hold"/>
                                            <p:tgtEl>
                                              <p:spTgt spid="43"/>
                                            </p:tgtEl>
                                            <p:attrNameLst>
                                              <p:attrName>ppt_h</p:attrName>
                                            </p:attrNameLst>
                                          </p:cBhvr>
                                          <p:tavLst>
                                            <p:tav tm="0">
                                              <p:val>
                                                <p:fltVal val="0"/>
                                              </p:val>
                                            </p:tav>
                                            <p:tav tm="100000">
                                              <p:val>
                                                <p:strVal val="#ppt_h"/>
                                              </p:val>
                                            </p:tav>
                                          </p:tavLst>
                                        </p:anim>
                                        <p:anim calcmode="lin" valueType="num">
                                          <p:cBhvr>
                                            <p:cTn id="54" dur="500" fill="hold"/>
                                            <p:tgtEl>
                                              <p:spTgt spid="43"/>
                                            </p:tgtEl>
                                            <p:attrNameLst>
                                              <p:attrName>ppt_x</p:attrName>
                                            </p:attrNameLst>
                                          </p:cBhvr>
                                          <p:tavLst>
                                            <p:tav tm="0">
                                              <p:val>
                                                <p:fltVal val="0.5"/>
                                              </p:val>
                                            </p:tav>
                                            <p:tav tm="100000">
                                              <p:val>
                                                <p:strVal val="#ppt_x"/>
                                              </p:val>
                                            </p:tav>
                                          </p:tavLst>
                                        </p:anim>
                                        <p:anim calcmode="lin" valueType="num">
                                          <p:cBhvr>
                                            <p:cTn id="55" dur="500" fill="hold"/>
                                            <p:tgtEl>
                                              <p:spTgt spid="43"/>
                                            </p:tgtEl>
                                            <p:attrNameLst>
                                              <p:attrName>ppt_y</p:attrName>
                                            </p:attrNameLst>
                                          </p:cBhvr>
                                          <p:tavLst>
                                            <p:tav tm="0">
                                              <p:val>
                                                <p:fltVal val="0.5"/>
                                              </p:val>
                                            </p:tav>
                                            <p:tav tm="100000">
                                              <p:val>
                                                <p:strVal val="#ppt_y"/>
                                              </p:val>
                                            </p:tav>
                                          </p:tavLst>
                                        </p:anim>
                                      </p:childTnLst>
                                    </p:cTn>
                                  </p:par>
                                  <p:par>
                                    <p:cTn id="56" presetID="23" presetClass="entr" presetSubtype="528" fill="hold" nodeType="withEffect">
                                      <p:stCondLst>
                                        <p:cond delay="10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 calcmode="lin" valueType="num">
                                          <p:cBhvr>
                                            <p:cTn id="60" dur="500" fill="hold"/>
                                            <p:tgtEl>
                                              <p:spTgt spid="46"/>
                                            </p:tgtEl>
                                            <p:attrNameLst>
                                              <p:attrName>ppt_x</p:attrName>
                                            </p:attrNameLst>
                                          </p:cBhvr>
                                          <p:tavLst>
                                            <p:tav tm="0">
                                              <p:val>
                                                <p:fltVal val="0.5"/>
                                              </p:val>
                                            </p:tav>
                                            <p:tav tm="100000">
                                              <p:val>
                                                <p:strVal val="#ppt_x"/>
                                              </p:val>
                                            </p:tav>
                                          </p:tavLst>
                                        </p:anim>
                                        <p:anim calcmode="lin" valueType="num">
                                          <p:cBhvr>
                                            <p:cTn id="61" dur="500" fill="hold"/>
                                            <p:tgtEl>
                                              <p:spTgt spid="46"/>
                                            </p:tgtEl>
                                            <p:attrNameLst>
                                              <p:attrName>ppt_y</p:attrName>
                                            </p:attrNameLst>
                                          </p:cBhvr>
                                          <p:tavLst>
                                            <p:tav tm="0">
                                              <p:val>
                                                <p:fltVal val="0.5"/>
                                              </p:val>
                                            </p:tav>
                                            <p:tav tm="100000">
                                              <p:val>
                                                <p:strVal val="#ppt_y"/>
                                              </p:val>
                                            </p:tav>
                                          </p:tavLst>
                                        </p:anim>
                                      </p:childTnLst>
                                    </p:cTn>
                                  </p:par>
                                  <p:par>
                                    <p:cTn id="62" presetID="23" presetClass="entr" presetSubtype="528" fill="hold" nodeType="withEffect">
                                      <p:stCondLst>
                                        <p:cond delay="600"/>
                                      </p:stCondLst>
                                      <p:childTnLst>
                                        <p:set>
                                          <p:cBhvr>
                                            <p:cTn id="63" dur="1" fill="hold">
                                              <p:stCondLst>
                                                <p:cond delay="0"/>
                                              </p:stCondLst>
                                            </p:cTn>
                                            <p:tgtEl>
                                              <p:spTgt spid="49"/>
                                            </p:tgtEl>
                                            <p:attrNameLst>
                                              <p:attrName>style.visibility</p:attrName>
                                            </p:attrNameLst>
                                          </p:cBhvr>
                                          <p:to>
                                            <p:strVal val="visible"/>
                                          </p:to>
                                        </p:set>
                                        <p:anim calcmode="lin" valueType="num">
                                          <p:cBhvr>
                                            <p:cTn id="64" dur="500" fill="hold"/>
                                            <p:tgtEl>
                                              <p:spTgt spid="49"/>
                                            </p:tgtEl>
                                            <p:attrNameLst>
                                              <p:attrName>ppt_w</p:attrName>
                                            </p:attrNameLst>
                                          </p:cBhvr>
                                          <p:tavLst>
                                            <p:tav tm="0">
                                              <p:val>
                                                <p:fltVal val="0"/>
                                              </p:val>
                                            </p:tav>
                                            <p:tav tm="100000">
                                              <p:val>
                                                <p:strVal val="#ppt_w"/>
                                              </p:val>
                                            </p:tav>
                                          </p:tavLst>
                                        </p:anim>
                                        <p:anim calcmode="lin" valueType="num">
                                          <p:cBhvr>
                                            <p:cTn id="65" dur="500" fill="hold"/>
                                            <p:tgtEl>
                                              <p:spTgt spid="49"/>
                                            </p:tgtEl>
                                            <p:attrNameLst>
                                              <p:attrName>ppt_h</p:attrName>
                                            </p:attrNameLst>
                                          </p:cBhvr>
                                          <p:tavLst>
                                            <p:tav tm="0">
                                              <p:val>
                                                <p:fltVal val="0"/>
                                              </p:val>
                                            </p:tav>
                                            <p:tav tm="100000">
                                              <p:val>
                                                <p:strVal val="#ppt_h"/>
                                              </p:val>
                                            </p:tav>
                                          </p:tavLst>
                                        </p:anim>
                                        <p:anim calcmode="lin" valueType="num">
                                          <p:cBhvr>
                                            <p:cTn id="66" dur="500" fill="hold"/>
                                            <p:tgtEl>
                                              <p:spTgt spid="49"/>
                                            </p:tgtEl>
                                            <p:attrNameLst>
                                              <p:attrName>ppt_x</p:attrName>
                                            </p:attrNameLst>
                                          </p:cBhvr>
                                          <p:tavLst>
                                            <p:tav tm="0">
                                              <p:val>
                                                <p:fltVal val="0.5"/>
                                              </p:val>
                                            </p:tav>
                                            <p:tav tm="100000">
                                              <p:val>
                                                <p:strVal val="#ppt_x"/>
                                              </p:val>
                                            </p:tav>
                                          </p:tavLst>
                                        </p:anim>
                                        <p:anim calcmode="lin" valueType="num">
                                          <p:cBhvr>
                                            <p:cTn id="67" dur="500" fill="hold"/>
                                            <p:tgtEl>
                                              <p:spTgt spid="49"/>
                                            </p:tgtEl>
                                            <p:attrNameLst>
                                              <p:attrName>ppt_y</p:attrName>
                                            </p:attrNameLst>
                                          </p:cBhvr>
                                          <p:tavLst>
                                            <p:tav tm="0">
                                              <p:val>
                                                <p:fltVal val="0.5"/>
                                              </p:val>
                                            </p:tav>
                                            <p:tav tm="100000">
                                              <p:val>
                                                <p:strVal val="#ppt_y"/>
                                              </p:val>
                                            </p:tav>
                                          </p:tavLst>
                                        </p:anim>
                                      </p:childTnLst>
                                    </p:cTn>
                                  </p:par>
                                  <p:par>
                                    <p:cTn id="68" presetID="23" presetClass="entr" presetSubtype="528" fill="hold" nodeType="withEffect">
                                      <p:stCondLst>
                                        <p:cond delay="300"/>
                                      </p:stCondLst>
                                      <p:childTnLst>
                                        <p:set>
                                          <p:cBhvr>
                                            <p:cTn id="69" dur="1" fill="hold">
                                              <p:stCondLst>
                                                <p:cond delay="0"/>
                                              </p:stCondLst>
                                            </p:cTn>
                                            <p:tgtEl>
                                              <p:spTgt spid="52"/>
                                            </p:tgtEl>
                                            <p:attrNameLst>
                                              <p:attrName>style.visibility</p:attrName>
                                            </p:attrNameLst>
                                          </p:cBhvr>
                                          <p:to>
                                            <p:strVal val="visible"/>
                                          </p:to>
                                        </p:set>
                                        <p:anim calcmode="lin" valueType="num">
                                          <p:cBhvr>
                                            <p:cTn id="70" dur="500" fill="hold"/>
                                            <p:tgtEl>
                                              <p:spTgt spid="52"/>
                                            </p:tgtEl>
                                            <p:attrNameLst>
                                              <p:attrName>ppt_w</p:attrName>
                                            </p:attrNameLst>
                                          </p:cBhvr>
                                          <p:tavLst>
                                            <p:tav tm="0">
                                              <p:val>
                                                <p:fltVal val="0"/>
                                              </p:val>
                                            </p:tav>
                                            <p:tav tm="100000">
                                              <p:val>
                                                <p:strVal val="#ppt_w"/>
                                              </p:val>
                                            </p:tav>
                                          </p:tavLst>
                                        </p:anim>
                                        <p:anim calcmode="lin" valueType="num">
                                          <p:cBhvr>
                                            <p:cTn id="71" dur="500" fill="hold"/>
                                            <p:tgtEl>
                                              <p:spTgt spid="52"/>
                                            </p:tgtEl>
                                            <p:attrNameLst>
                                              <p:attrName>ppt_h</p:attrName>
                                            </p:attrNameLst>
                                          </p:cBhvr>
                                          <p:tavLst>
                                            <p:tav tm="0">
                                              <p:val>
                                                <p:fltVal val="0"/>
                                              </p:val>
                                            </p:tav>
                                            <p:tav tm="100000">
                                              <p:val>
                                                <p:strVal val="#ppt_h"/>
                                              </p:val>
                                            </p:tav>
                                          </p:tavLst>
                                        </p:anim>
                                        <p:anim calcmode="lin" valueType="num">
                                          <p:cBhvr>
                                            <p:cTn id="72" dur="500" fill="hold"/>
                                            <p:tgtEl>
                                              <p:spTgt spid="52"/>
                                            </p:tgtEl>
                                            <p:attrNameLst>
                                              <p:attrName>ppt_x</p:attrName>
                                            </p:attrNameLst>
                                          </p:cBhvr>
                                          <p:tavLst>
                                            <p:tav tm="0">
                                              <p:val>
                                                <p:fltVal val="0.5"/>
                                              </p:val>
                                            </p:tav>
                                            <p:tav tm="100000">
                                              <p:val>
                                                <p:strVal val="#ppt_x"/>
                                              </p:val>
                                            </p:tav>
                                          </p:tavLst>
                                        </p:anim>
                                        <p:anim calcmode="lin" valueType="num">
                                          <p:cBhvr>
                                            <p:cTn id="73" dur="500" fill="hold"/>
                                            <p:tgtEl>
                                              <p:spTgt spid="52"/>
                                            </p:tgtEl>
                                            <p:attrNameLst>
                                              <p:attrName>ppt_y</p:attrName>
                                            </p:attrNameLst>
                                          </p:cBhvr>
                                          <p:tavLst>
                                            <p:tav tm="0">
                                              <p:val>
                                                <p:fltVal val="0.5"/>
                                              </p:val>
                                            </p:tav>
                                            <p:tav tm="100000">
                                              <p:val>
                                                <p:strVal val="#ppt_y"/>
                                              </p:val>
                                            </p:tav>
                                          </p:tavLst>
                                        </p:anim>
                                      </p:childTnLst>
                                    </p:cTn>
                                  </p:par>
                                  <p:par>
                                    <p:cTn id="74" presetID="23" presetClass="entr" presetSubtype="528" fill="hold" nodeType="withEffect">
                                      <p:stCondLst>
                                        <p:cond delay="3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fltVal val="0"/>
                                              </p:val>
                                            </p:tav>
                                            <p:tav tm="100000">
                                              <p:val>
                                                <p:strVal val="#ppt_w"/>
                                              </p:val>
                                            </p:tav>
                                          </p:tavLst>
                                        </p:anim>
                                        <p:anim calcmode="lin" valueType="num">
                                          <p:cBhvr>
                                            <p:cTn id="77" dur="500" fill="hold"/>
                                            <p:tgtEl>
                                              <p:spTgt spid="55"/>
                                            </p:tgtEl>
                                            <p:attrNameLst>
                                              <p:attrName>ppt_h</p:attrName>
                                            </p:attrNameLst>
                                          </p:cBhvr>
                                          <p:tavLst>
                                            <p:tav tm="0">
                                              <p:val>
                                                <p:fltVal val="0"/>
                                              </p:val>
                                            </p:tav>
                                            <p:tav tm="100000">
                                              <p:val>
                                                <p:strVal val="#ppt_h"/>
                                              </p:val>
                                            </p:tav>
                                          </p:tavLst>
                                        </p:anim>
                                        <p:anim calcmode="lin" valueType="num">
                                          <p:cBhvr>
                                            <p:cTn id="78" dur="500" fill="hold"/>
                                            <p:tgtEl>
                                              <p:spTgt spid="55"/>
                                            </p:tgtEl>
                                            <p:attrNameLst>
                                              <p:attrName>ppt_x</p:attrName>
                                            </p:attrNameLst>
                                          </p:cBhvr>
                                          <p:tavLst>
                                            <p:tav tm="0">
                                              <p:val>
                                                <p:fltVal val="0.5"/>
                                              </p:val>
                                            </p:tav>
                                            <p:tav tm="100000">
                                              <p:val>
                                                <p:strVal val="#ppt_x"/>
                                              </p:val>
                                            </p:tav>
                                          </p:tavLst>
                                        </p:anim>
                                        <p:anim calcmode="lin" valueType="num">
                                          <p:cBhvr>
                                            <p:cTn id="79" dur="500" fill="hold"/>
                                            <p:tgtEl>
                                              <p:spTgt spid="55"/>
                                            </p:tgtEl>
                                            <p:attrNameLst>
                                              <p:attrName>ppt_y</p:attrName>
                                            </p:attrNameLst>
                                          </p:cBhvr>
                                          <p:tavLst>
                                            <p:tav tm="0">
                                              <p:val>
                                                <p:fltVal val="0.5"/>
                                              </p:val>
                                            </p:tav>
                                            <p:tav tm="100000">
                                              <p:val>
                                                <p:strVal val="#ppt_y"/>
                                              </p:val>
                                            </p:tav>
                                          </p:tavLst>
                                        </p:anim>
                                      </p:childTnLst>
                                    </p:cTn>
                                  </p:par>
                                  <p:par>
                                    <p:cTn id="80" presetID="23" presetClass="entr" presetSubtype="528" fill="hold" nodeType="withEffect">
                                      <p:stCondLst>
                                        <p:cond delay="60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ppt_x</p:attrName>
                                            </p:attrNameLst>
                                          </p:cBhvr>
                                          <p:tavLst>
                                            <p:tav tm="0">
                                              <p:val>
                                                <p:fltVal val="0.5"/>
                                              </p:val>
                                            </p:tav>
                                            <p:tav tm="100000">
                                              <p:val>
                                                <p:strVal val="#ppt_x"/>
                                              </p:val>
                                            </p:tav>
                                          </p:tavLst>
                                        </p:anim>
                                        <p:anim calcmode="lin" valueType="num">
                                          <p:cBhvr>
                                            <p:cTn id="85" dur="500" fill="hold"/>
                                            <p:tgtEl>
                                              <p:spTgt spid="58"/>
                                            </p:tgtEl>
                                            <p:attrNameLst>
                                              <p:attrName>ppt_y</p:attrName>
                                            </p:attrNameLst>
                                          </p:cBhvr>
                                          <p:tavLst>
                                            <p:tav tm="0">
                                              <p:val>
                                                <p:fltVal val="0.5"/>
                                              </p:val>
                                            </p:tav>
                                            <p:tav tm="100000">
                                              <p:val>
                                                <p:strVal val="#ppt_y"/>
                                              </p:val>
                                            </p:tav>
                                          </p:tavLst>
                                        </p:anim>
                                      </p:childTnLst>
                                    </p:cTn>
                                  </p:par>
                                  <p:par>
                                    <p:cTn id="86" presetID="23" presetClass="entr" presetSubtype="528" fill="hold" nodeType="withEffect">
                                      <p:stCondLst>
                                        <p:cond delay="600"/>
                                      </p:stCondLst>
                                      <p:childTnLst>
                                        <p:set>
                                          <p:cBhvr>
                                            <p:cTn id="87" dur="1" fill="hold">
                                              <p:stCondLst>
                                                <p:cond delay="0"/>
                                              </p:stCondLst>
                                            </p:cTn>
                                            <p:tgtEl>
                                              <p:spTgt spid="61"/>
                                            </p:tgtEl>
                                            <p:attrNameLst>
                                              <p:attrName>style.visibility</p:attrName>
                                            </p:attrNameLst>
                                          </p:cBhvr>
                                          <p:to>
                                            <p:strVal val="visible"/>
                                          </p:to>
                                        </p:set>
                                        <p:anim calcmode="lin" valueType="num">
                                          <p:cBhvr>
                                            <p:cTn id="88" dur="500" fill="hold"/>
                                            <p:tgtEl>
                                              <p:spTgt spid="61"/>
                                            </p:tgtEl>
                                            <p:attrNameLst>
                                              <p:attrName>ppt_w</p:attrName>
                                            </p:attrNameLst>
                                          </p:cBhvr>
                                          <p:tavLst>
                                            <p:tav tm="0">
                                              <p:val>
                                                <p:fltVal val="0"/>
                                              </p:val>
                                            </p:tav>
                                            <p:tav tm="100000">
                                              <p:val>
                                                <p:strVal val="#ppt_w"/>
                                              </p:val>
                                            </p:tav>
                                          </p:tavLst>
                                        </p:anim>
                                        <p:anim calcmode="lin" valueType="num">
                                          <p:cBhvr>
                                            <p:cTn id="89" dur="500" fill="hold"/>
                                            <p:tgtEl>
                                              <p:spTgt spid="61"/>
                                            </p:tgtEl>
                                            <p:attrNameLst>
                                              <p:attrName>ppt_h</p:attrName>
                                            </p:attrNameLst>
                                          </p:cBhvr>
                                          <p:tavLst>
                                            <p:tav tm="0">
                                              <p:val>
                                                <p:fltVal val="0"/>
                                              </p:val>
                                            </p:tav>
                                            <p:tav tm="100000">
                                              <p:val>
                                                <p:strVal val="#ppt_h"/>
                                              </p:val>
                                            </p:tav>
                                          </p:tavLst>
                                        </p:anim>
                                        <p:anim calcmode="lin" valueType="num">
                                          <p:cBhvr>
                                            <p:cTn id="90" dur="500" fill="hold"/>
                                            <p:tgtEl>
                                              <p:spTgt spid="61"/>
                                            </p:tgtEl>
                                            <p:attrNameLst>
                                              <p:attrName>ppt_x</p:attrName>
                                            </p:attrNameLst>
                                          </p:cBhvr>
                                          <p:tavLst>
                                            <p:tav tm="0">
                                              <p:val>
                                                <p:fltVal val="0.5"/>
                                              </p:val>
                                            </p:tav>
                                            <p:tav tm="100000">
                                              <p:val>
                                                <p:strVal val="#ppt_x"/>
                                              </p:val>
                                            </p:tav>
                                          </p:tavLst>
                                        </p:anim>
                                        <p:anim calcmode="lin" valueType="num">
                                          <p:cBhvr>
                                            <p:cTn id="91" dur="500" fill="hold"/>
                                            <p:tgtEl>
                                              <p:spTgt spid="61"/>
                                            </p:tgtEl>
                                            <p:attrNameLst>
                                              <p:attrName>ppt_y</p:attrName>
                                            </p:attrNameLst>
                                          </p:cBhvr>
                                          <p:tavLst>
                                            <p:tav tm="0">
                                              <p:val>
                                                <p:fltVal val="0.5"/>
                                              </p:val>
                                            </p:tav>
                                            <p:tav tm="100000">
                                              <p:val>
                                                <p:strVal val="#ppt_y"/>
                                              </p:val>
                                            </p:tav>
                                          </p:tavLst>
                                        </p:anim>
                                      </p:childTnLst>
                                    </p:cTn>
                                  </p:par>
                                  <p:par>
                                    <p:cTn id="92" presetID="23" presetClass="entr" presetSubtype="528" fill="hold" nodeType="withEffect">
                                      <p:stCondLst>
                                        <p:cond delay="300"/>
                                      </p:stCondLst>
                                      <p:childTnLst>
                                        <p:set>
                                          <p:cBhvr>
                                            <p:cTn id="93" dur="1" fill="hold">
                                              <p:stCondLst>
                                                <p:cond delay="0"/>
                                              </p:stCondLst>
                                            </p:cTn>
                                            <p:tgtEl>
                                              <p:spTgt spid="64"/>
                                            </p:tgtEl>
                                            <p:attrNameLst>
                                              <p:attrName>style.visibility</p:attrName>
                                            </p:attrNameLst>
                                          </p:cBhvr>
                                          <p:to>
                                            <p:strVal val="visible"/>
                                          </p:to>
                                        </p:set>
                                        <p:anim calcmode="lin" valueType="num">
                                          <p:cBhvr>
                                            <p:cTn id="94" dur="500" fill="hold"/>
                                            <p:tgtEl>
                                              <p:spTgt spid="64"/>
                                            </p:tgtEl>
                                            <p:attrNameLst>
                                              <p:attrName>ppt_w</p:attrName>
                                            </p:attrNameLst>
                                          </p:cBhvr>
                                          <p:tavLst>
                                            <p:tav tm="0">
                                              <p:val>
                                                <p:fltVal val="0"/>
                                              </p:val>
                                            </p:tav>
                                            <p:tav tm="100000">
                                              <p:val>
                                                <p:strVal val="#ppt_w"/>
                                              </p:val>
                                            </p:tav>
                                          </p:tavLst>
                                        </p:anim>
                                        <p:anim calcmode="lin" valueType="num">
                                          <p:cBhvr>
                                            <p:cTn id="95" dur="500" fill="hold"/>
                                            <p:tgtEl>
                                              <p:spTgt spid="64"/>
                                            </p:tgtEl>
                                            <p:attrNameLst>
                                              <p:attrName>ppt_h</p:attrName>
                                            </p:attrNameLst>
                                          </p:cBhvr>
                                          <p:tavLst>
                                            <p:tav tm="0">
                                              <p:val>
                                                <p:fltVal val="0"/>
                                              </p:val>
                                            </p:tav>
                                            <p:tav tm="100000">
                                              <p:val>
                                                <p:strVal val="#ppt_h"/>
                                              </p:val>
                                            </p:tav>
                                          </p:tavLst>
                                        </p:anim>
                                        <p:anim calcmode="lin" valueType="num">
                                          <p:cBhvr>
                                            <p:cTn id="96" dur="500" fill="hold"/>
                                            <p:tgtEl>
                                              <p:spTgt spid="64"/>
                                            </p:tgtEl>
                                            <p:attrNameLst>
                                              <p:attrName>ppt_x</p:attrName>
                                            </p:attrNameLst>
                                          </p:cBhvr>
                                          <p:tavLst>
                                            <p:tav tm="0">
                                              <p:val>
                                                <p:fltVal val="0.5"/>
                                              </p:val>
                                            </p:tav>
                                            <p:tav tm="100000">
                                              <p:val>
                                                <p:strVal val="#ppt_x"/>
                                              </p:val>
                                            </p:tav>
                                          </p:tavLst>
                                        </p:anim>
                                        <p:anim calcmode="lin" valueType="num">
                                          <p:cBhvr>
                                            <p:cTn id="97" dur="500" fill="hold"/>
                                            <p:tgtEl>
                                              <p:spTgt spid="64"/>
                                            </p:tgtEl>
                                            <p:attrNameLst>
                                              <p:attrName>ppt_y</p:attrName>
                                            </p:attrNameLst>
                                          </p:cBhvr>
                                          <p:tavLst>
                                            <p:tav tm="0">
                                              <p:val>
                                                <p:fltVal val="0.5"/>
                                              </p:val>
                                            </p:tav>
                                            <p:tav tm="100000">
                                              <p:val>
                                                <p:strVal val="#ppt_y"/>
                                              </p:val>
                                            </p:tav>
                                          </p:tavLst>
                                        </p:anim>
                                      </p:childTnLst>
                                    </p:cTn>
                                  </p:par>
                                  <p:par>
                                    <p:cTn id="98" presetID="23" presetClass="entr" presetSubtype="528" fill="hold" nodeType="withEffect">
                                      <p:stCondLst>
                                        <p:cond delay="600"/>
                                      </p:stCondLst>
                                      <p:childTnLst>
                                        <p:set>
                                          <p:cBhvr>
                                            <p:cTn id="99" dur="1" fill="hold">
                                              <p:stCondLst>
                                                <p:cond delay="0"/>
                                              </p:stCondLst>
                                            </p:cTn>
                                            <p:tgtEl>
                                              <p:spTgt spid="67"/>
                                            </p:tgtEl>
                                            <p:attrNameLst>
                                              <p:attrName>style.visibility</p:attrName>
                                            </p:attrNameLst>
                                          </p:cBhvr>
                                          <p:to>
                                            <p:strVal val="visible"/>
                                          </p:to>
                                        </p:set>
                                        <p:anim calcmode="lin" valueType="num">
                                          <p:cBhvr>
                                            <p:cTn id="100" dur="500" fill="hold"/>
                                            <p:tgtEl>
                                              <p:spTgt spid="67"/>
                                            </p:tgtEl>
                                            <p:attrNameLst>
                                              <p:attrName>ppt_w</p:attrName>
                                            </p:attrNameLst>
                                          </p:cBhvr>
                                          <p:tavLst>
                                            <p:tav tm="0">
                                              <p:val>
                                                <p:fltVal val="0"/>
                                              </p:val>
                                            </p:tav>
                                            <p:tav tm="100000">
                                              <p:val>
                                                <p:strVal val="#ppt_w"/>
                                              </p:val>
                                            </p:tav>
                                          </p:tavLst>
                                        </p:anim>
                                        <p:anim calcmode="lin" valueType="num">
                                          <p:cBhvr>
                                            <p:cTn id="101" dur="500" fill="hold"/>
                                            <p:tgtEl>
                                              <p:spTgt spid="67"/>
                                            </p:tgtEl>
                                            <p:attrNameLst>
                                              <p:attrName>ppt_h</p:attrName>
                                            </p:attrNameLst>
                                          </p:cBhvr>
                                          <p:tavLst>
                                            <p:tav tm="0">
                                              <p:val>
                                                <p:fltVal val="0"/>
                                              </p:val>
                                            </p:tav>
                                            <p:tav tm="100000">
                                              <p:val>
                                                <p:strVal val="#ppt_h"/>
                                              </p:val>
                                            </p:tav>
                                          </p:tavLst>
                                        </p:anim>
                                        <p:anim calcmode="lin" valueType="num">
                                          <p:cBhvr>
                                            <p:cTn id="102" dur="500" fill="hold"/>
                                            <p:tgtEl>
                                              <p:spTgt spid="67"/>
                                            </p:tgtEl>
                                            <p:attrNameLst>
                                              <p:attrName>ppt_x</p:attrName>
                                            </p:attrNameLst>
                                          </p:cBhvr>
                                          <p:tavLst>
                                            <p:tav tm="0">
                                              <p:val>
                                                <p:fltVal val="0.5"/>
                                              </p:val>
                                            </p:tav>
                                            <p:tav tm="100000">
                                              <p:val>
                                                <p:strVal val="#ppt_x"/>
                                              </p:val>
                                            </p:tav>
                                          </p:tavLst>
                                        </p:anim>
                                        <p:anim calcmode="lin" valueType="num">
                                          <p:cBhvr>
                                            <p:cTn id="103" dur="500" fill="hold"/>
                                            <p:tgtEl>
                                              <p:spTgt spid="67"/>
                                            </p:tgtEl>
                                            <p:attrNameLst>
                                              <p:attrName>ppt_y</p:attrName>
                                            </p:attrNameLst>
                                          </p:cBhvr>
                                          <p:tavLst>
                                            <p:tav tm="0">
                                              <p:val>
                                                <p:fltVal val="0.5"/>
                                              </p:val>
                                            </p:tav>
                                            <p:tav tm="100000">
                                              <p:val>
                                                <p:strVal val="#ppt_y"/>
                                              </p:val>
                                            </p:tav>
                                          </p:tavLst>
                                        </p:anim>
                                      </p:childTnLst>
                                    </p:cTn>
                                  </p:par>
                                  <p:par>
                                    <p:cTn id="104" presetID="23" presetClass="entr" presetSubtype="528" fill="hold" nodeType="withEffect">
                                      <p:stCondLst>
                                        <p:cond delay="600"/>
                                      </p:stCondLst>
                                      <p:childTnLst>
                                        <p:set>
                                          <p:cBhvr>
                                            <p:cTn id="105" dur="1" fill="hold">
                                              <p:stCondLst>
                                                <p:cond delay="0"/>
                                              </p:stCondLst>
                                            </p:cTn>
                                            <p:tgtEl>
                                              <p:spTgt spid="70"/>
                                            </p:tgtEl>
                                            <p:attrNameLst>
                                              <p:attrName>style.visibility</p:attrName>
                                            </p:attrNameLst>
                                          </p:cBhvr>
                                          <p:to>
                                            <p:strVal val="visible"/>
                                          </p:to>
                                        </p:set>
                                        <p:anim calcmode="lin" valueType="num">
                                          <p:cBhvr>
                                            <p:cTn id="106" dur="500" fill="hold"/>
                                            <p:tgtEl>
                                              <p:spTgt spid="70"/>
                                            </p:tgtEl>
                                            <p:attrNameLst>
                                              <p:attrName>ppt_w</p:attrName>
                                            </p:attrNameLst>
                                          </p:cBhvr>
                                          <p:tavLst>
                                            <p:tav tm="0">
                                              <p:val>
                                                <p:fltVal val="0"/>
                                              </p:val>
                                            </p:tav>
                                            <p:tav tm="100000">
                                              <p:val>
                                                <p:strVal val="#ppt_w"/>
                                              </p:val>
                                            </p:tav>
                                          </p:tavLst>
                                        </p:anim>
                                        <p:anim calcmode="lin" valueType="num">
                                          <p:cBhvr>
                                            <p:cTn id="107" dur="500" fill="hold"/>
                                            <p:tgtEl>
                                              <p:spTgt spid="70"/>
                                            </p:tgtEl>
                                            <p:attrNameLst>
                                              <p:attrName>ppt_h</p:attrName>
                                            </p:attrNameLst>
                                          </p:cBhvr>
                                          <p:tavLst>
                                            <p:tav tm="0">
                                              <p:val>
                                                <p:fltVal val="0"/>
                                              </p:val>
                                            </p:tav>
                                            <p:tav tm="100000">
                                              <p:val>
                                                <p:strVal val="#ppt_h"/>
                                              </p:val>
                                            </p:tav>
                                          </p:tavLst>
                                        </p:anim>
                                        <p:anim calcmode="lin" valueType="num">
                                          <p:cBhvr>
                                            <p:cTn id="108" dur="500" fill="hold"/>
                                            <p:tgtEl>
                                              <p:spTgt spid="70"/>
                                            </p:tgtEl>
                                            <p:attrNameLst>
                                              <p:attrName>ppt_x</p:attrName>
                                            </p:attrNameLst>
                                          </p:cBhvr>
                                          <p:tavLst>
                                            <p:tav tm="0">
                                              <p:val>
                                                <p:fltVal val="0.5"/>
                                              </p:val>
                                            </p:tav>
                                            <p:tav tm="100000">
                                              <p:val>
                                                <p:strVal val="#ppt_x"/>
                                              </p:val>
                                            </p:tav>
                                          </p:tavLst>
                                        </p:anim>
                                        <p:anim calcmode="lin" valueType="num">
                                          <p:cBhvr>
                                            <p:cTn id="109" dur="500" fill="hold"/>
                                            <p:tgtEl>
                                              <p:spTgt spid="70"/>
                                            </p:tgtEl>
                                            <p:attrNameLst>
                                              <p:attrName>ppt_y</p:attrName>
                                            </p:attrNameLst>
                                          </p:cBhvr>
                                          <p:tavLst>
                                            <p:tav tm="0">
                                              <p:val>
                                                <p:fltVal val="0.5"/>
                                              </p:val>
                                            </p:tav>
                                            <p:tav tm="100000">
                                              <p:val>
                                                <p:strVal val="#ppt_y"/>
                                              </p:val>
                                            </p:tav>
                                          </p:tavLst>
                                        </p:anim>
                                      </p:childTnLst>
                                    </p:cTn>
                                  </p:par>
                                  <p:par>
                                    <p:cTn id="110" presetID="26" presetClass="emph" presetSubtype="0" repeatCount="3000" fill="hold" nodeType="withEffect">
                                      <p:stCondLst>
                                        <p:cond delay="600"/>
                                      </p:stCondLst>
                                      <p:childTnLst>
                                        <p:animEffect transition="out" filter="fade">
                                          <p:cBhvr>
                                            <p:cTn id="111" dur="500" tmFilter="0, 0; .2, .5; .8, .5; 1, 0"/>
                                            <p:tgtEl>
                                              <p:spTgt spid="34"/>
                                            </p:tgtEl>
                                          </p:cBhvr>
                                        </p:animEffect>
                                        <p:animScale>
                                          <p:cBhvr>
                                            <p:cTn id="112" dur="250" autoRev="1" fill="hold"/>
                                            <p:tgtEl>
                                              <p:spTgt spid="34"/>
                                            </p:tgtEl>
                                          </p:cBhvr>
                                          <p:by x="105000" y="105000"/>
                                        </p:animScale>
                                      </p:childTnLst>
                                    </p:cTn>
                                  </p:par>
                                  <p:par>
                                    <p:cTn id="113" presetID="26" presetClass="emph" presetSubtype="0" repeatCount="3000" fill="hold" nodeType="withEffect">
                                      <p:stCondLst>
                                        <p:cond delay="710"/>
                                      </p:stCondLst>
                                      <p:childTnLst>
                                        <p:animEffect transition="out" filter="fade">
                                          <p:cBhvr>
                                            <p:cTn id="114" dur="500" tmFilter="0, 0; .2, .5; .8, .5; 1, 0"/>
                                            <p:tgtEl>
                                              <p:spTgt spid="55"/>
                                            </p:tgtEl>
                                          </p:cBhvr>
                                        </p:animEffect>
                                        <p:animScale>
                                          <p:cBhvr>
                                            <p:cTn id="115" dur="250" autoRev="1" fill="hold"/>
                                            <p:tgtEl>
                                              <p:spTgt spid="55"/>
                                            </p:tgtEl>
                                          </p:cBhvr>
                                          <p:by x="105000" y="105000"/>
                                        </p:animScale>
                                      </p:childTnLst>
                                    </p:cTn>
                                  </p:par>
                                  <p:par>
                                    <p:cTn id="116" presetID="26" presetClass="emph" presetSubtype="0" repeatCount="3000" fill="hold" nodeType="withEffect">
                                      <p:stCondLst>
                                        <p:cond delay="410"/>
                                      </p:stCondLst>
                                      <p:childTnLst>
                                        <p:animEffect transition="out" filter="fade">
                                          <p:cBhvr>
                                            <p:cTn id="117" dur="500" tmFilter="0, 0; .2, .5; .8, .5; 1, 0"/>
                                            <p:tgtEl>
                                              <p:spTgt spid="61"/>
                                            </p:tgtEl>
                                          </p:cBhvr>
                                        </p:animEffect>
                                        <p:animScale>
                                          <p:cBhvr>
                                            <p:cTn id="118" dur="250" autoRev="1" fill="hold"/>
                                            <p:tgtEl>
                                              <p:spTgt spid="61"/>
                                            </p:tgtEl>
                                          </p:cBhvr>
                                          <p:by x="105000" y="105000"/>
                                        </p:animScale>
                                      </p:childTnLst>
                                    </p:cTn>
                                  </p:par>
                                  <p:par>
                                    <p:cTn id="119" presetID="26" presetClass="emph" presetSubtype="0" repeatCount="3000" fill="hold" nodeType="withEffect">
                                      <p:stCondLst>
                                        <p:cond delay="810"/>
                                      </p:stCondLst>
                                      <p:childTnLst>
                                        <p:animEffect transition="out" filter="fade">
                                          <p:cBhvr>
                                            <p:cTn id="120" dur="500" tmFilter="0, 0; .2, .5; .8, .5; 1, 0"/>
                                            <p:tgtEl>
                                              <p:spTgt spid="64"/>
                                            </p:tgtEl>
                                          </p:cBhvr>
                                        </p:animEffect>
                                        <p:animScale>
                                          <p:cBhvr>
                                            <p:cTn id="121" dur="250" autoRev="1" fill="hold"/>
                                            <p:tgtEl>
                                              <p:spTgt spid="64"/>
                                            </p:tgtEl>
                                          </p:cBhvr>
                                          <p:by x="105000" y="105000"/>
                                        </p:animScale>
                                      </p:childTnLst>
                                    </p:cTn>
                                  </p:par>
                                </p:childTnLst>
                              </p:cTn>
                            </p:par>
                            <p:par>
                              <p:cTn id="122" fill="hold">
                                <p:stCondLst>
                                  <p:cond delay="4810"/>
                                </p:stCondLst>
                                <p:childTnLst>
                                  <p:par>
                                    <p:cTn id="123" presetID="10"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fade">
                                          <p:cBhvr>
                                            <p:cTn id="12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P spid="7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outHorizontal)">
                                          <p:cBhvr>
                                            <p:cTn id="11" dur="500"/>
                                            <p:tgtEl>
                                              <p:spTgt spid="24"/>
                                            </p:tgtEl>
                                          </p:cBhvr>
                                        </p:animEffect>
                                      </p:childTnLst>
                                    </p:cTn>
                                  </p:par>
                                  <p:par>
                                    <p:cTn id="12" presetID="2" presetClass="entr" presetSubtype="8" accel="3500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0-#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ppt_x</p:attrName>
                                            </p:attrNameLst>
                                          </p:cBhvr>
                                          <p:tavLst>
                                            <p:tav tm="0">
                                              <p:val>
                                                <p:strVal val="#ppt_x-#ppt_w*1.125000"/>
                                              </p:val>
                                            </p:tav>
                                            <p:tav tm="100000">
                                              <p:val>
                                                <p:strVal val="#ppt_x"/>
                                              </p:val>
                                            </p:tav>
                                          </p:tavLst>
                                        </p:anim>
                                        <p:animEffect transition="in" filter="wipe(right)">
                                          <p:cBhvr>
                                            <p:cTn id="24" dur="500"/>
                                            <p:tgtEl>
                                              <p:spTgt spid="12"/>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3" presetClass="entr" presetSubtype="528"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 calcmode="lin" valueType="num">
                                          <p:cBhvr>
                                            <p:cTn id="36" dur="500" fill="hold"/>
                                            <p:tgtEl>
                                              <p:spTgt spid="34"/>
                                            </p:tgtEl>
                                            <p:attrNameLst>
                                              <p:attrName>ppt_x</p:attrName>
                                            </p:attrNameLst>
                                          </p:cBhvr>
                                          <p:tavLst>
                                            <p:tav tm="0">
                                              <p:val>
                                                <p:fltVal val="0.5"/>
                                              </p:val>
                                            </p:tav>
                                            <p:tav tm="100000">
                                              <p:val>
                                                <p:strVal val="#ppt_x"/>
                                              </p:val>
                                            </p:tav>
                                          </p:tavLst>
                                        </p:anim>
                                        <p:anim calcmode="lin" valueType="num">
                                          <p:cBhvr>
                                            <p:cTn id="37" dur="500" fill="hold"/>
                                            <p:tgtEl>
                                              <p:spTgt spid="34"/>
                                            </p:tgtEl>
                                            <p:attrNameLst>
                                              <p:attrName>ppt_y</p:attrName>
                                            </p:attrNameLst>
                                          </p:cBhvr>
                                          <p:tavLst>
                                            <p:tav tm="0">
                                              <p:val>
                                                <p:fltVal val="0.5"/>
                                              </p:val>
                                            </p:tav>
                                            <p:tav tm="100000">
                                              <p:val>
                                                <p:strVal val="#ppt_y"/>
                                              </p:val>
                                            </p:tav>
                                          </p:tavLst>
                                        </p:anim>
                                      </p:childTnLst>
                                    </p:cTn>
                                  </p:par>
                                  <p:par>
                                    <p:cTn id="38" presetID="23" presetClass="entr" presetSubtype="528" fill="hold" nodeType="withEffect">
                                      <p:stCondLst>
                                        <p:cond delay="300"/>
                                      </p:stCondLst>
                                      <p:childTnLst>
                                        <p:set>
                                          <p:cBhvr>
                                            <p:cTn id="39" dur="1" fill="hold">
                                              <p:stCondLst>
                                                <p:cond delay="0"/>
                                              </p:stCondLst>
                                            </p:cTn>
                                            <p:tgtEl>
                                              <p:spTgt spid="37"/>
                                            </p:tgtEl>
                                            <p:attrNameLst>
                                              <p:attrName>style.visibility</p:attrName>
                                            </p:attrNameLst>
                                          </p:cBhvr>
                                          <p:to>
                                            <p:strVal val="visible"/>
                                          </p:to>
                                        </p:set>
                                        <p:anim calcmode="lin" valueType="num">
                                          <p:cBhvr>
                                            <p:cTn id="40" dur="500" fill="hold"/>
                                            <p:tgtEl>
                                              <p:spTgt spid="37"/>
                                            </p:tgtEl>
                                            <p:attrNameLst>
                                              <p:attrName>ppt_w</p:attrName>
                                            </p:attrNameLst>
                                          </p:cBhvr>
                                          <p:tavLst>
                                            <p:tav tm="0">
                                              <p:val>
                                                <p:fltVal val="0"/>
                                              </p:val>
                                            </p:tav>
                                            <p:tav tm="100000">
                                              <p:val>
                                                <p:strVal val="#ppt_w"/>
                                              </p:val>
                                            </p:tav>
                                          </p:tavLst>
                                        </p:anim>
                                        <p:anim calcmode="lin" valueType="num">
                                          <p:cBhvr>
                                            <p:cTn id="41" dur="500" fill="hold"/>
                                            <p:tgtEl>
                                              <p:spTgt spid="37"/>
                                            </p:tgtEl>
                                            <p:attrNameLst>
                                              <p:attrName>ppt_h</p:attrName>
                                            </p:attrNameLst>
                                          </p:cBhvr>
                                          <p:tavLst>
                                            <p:tav tm="0">
                                              <p:val>
                                                <p:fltVal val="0"/>
                                              </p:val>
                                            </p:tav>
                                            <p:tav tm="100000">
                                              <p:val>
                                                <p:strVal val="#ppt_h"/>
                                              </p:val>
                                            </p:tav>
                                          </p:tavLst>
                                        </p:anim>
                                        <p:anim calcmode="lin" valueType="num">
                                          <p:cBhvr>
                                            <p:cTn id="42" dur="500" fill="hold"/>
                                            <p:tgtEl>
                                              <p:spTgt spid="37"/>
                                            </p:tgtEl>
                                            <p:attrNameLst>
                                              <p:attrName>ppt_x</p:attrName>
                                            </p:attrNameLst>
                                          </p:cBhvr>
                                          <p:tavLst>
                                            <p:tav tm="0">
                                              <p:val>
                                                <p:fltVal val="0.5"/>
                                              </p:val>
                                            </p:tav>
                                            <p:tav tm="100000">
                                              <p:val>
                                                <p:strVal val="#ppt_x"/>
                                              </p:val>
                                            </p:tav>
                                          </p:tavLst>
                                        </p:anim>
                                        <p:anim calcmode="lin" valueType="num">
                                          <p:cBhvr>
                                            <p:cTn id="43" dur="500" fill="hold"/>
                                            <p:tgtEl>
                                              <p:spTgt spid="37"/>
                                            </p:tgtEl>
                                            <p:attrNameLst>
                                              <p:attrName>ppt_y</p:attrName>
                                            </p:attrNameLst>
                                          </p:cBhvr>
                                          <p:tavLst>
                                            <p:tav tm="0">
                                              <p:val>
                                                <p:fltVal val="0.5"/>
                                              </p:val>
                                            </p:tav>
                                            <p:tav tm="100000">
                                              <p:val>
                                                <p:strVal val="#ppt_y"/>
                                              </p:val>
                                            </p:tav>
                                          </p:tavLst>
                                        </p:anim>
                                      </p:childTnLst>
                                    </p:cTn>
                                  </p:par>
                                  <p:par>
                                    <p:cTn id="44" presetID="23" presetClass="entr" presetSubtype="528" fill="hold" nodeType="withEffect">
                                      <p:stCondLst>
                                        <p:cond delay="70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 calcmode="lin" valueType="num">
                                          <p:cBhvr>
                                            <p:cTn id="48" dur="500" fill="hold"/>
                                            <p:tgtEl>
                                              <p:spTgt spid="40"/>
                                            </p:tgtEl>
                                            <p:attrNameLst>
                                              <p:attrName>ppt_x</p:attrName>
                                            </p:attrNameLst>
                                          </p:cBhvr>
                                          <p:tavLst>
                                            <p:tav tm="0">
                                              <p:val>
                                                <p:fltVal val="0.5"/>
                                              </p:val>
                                            </p:tav>
                                            <p:tav tm="100000">
                                              <p:val>
                                                <p:strVal val="#ppt_x"/>
                                              </p:val>
                                            </p:tav>
                                          </p:tavLst>
                                        </p:anim>
                                        <p:anim calcmode="lin" valueType="num">
                                          <p:cBhvr>
                                            <p:cTn id="49" dur="500" fill="hold"/>
                                            <p:tgtEl>
                                              <p:spTgt spid="40"/>
                                            </p:tgtEl>
                                            <p:attrNameLst>
                                              <p:attrName>ppt_y</p:attrName>
                                            </p:attrNameLst>
                                          </p:cBhvr>
                                          <p:tavLst>
                                            <p:tav tm="0">
                                              <p:val>
                                                <p:fltVal val="0.5"/>
                                              </p:val>
                                            </p:tav>
                                            <p:tav tm="100000">
                                              <p:val>
                                                <p:strVal val="#ppt_y"/>
                                              </p:val>
                                            </p:tav>
                                          </p:tavLst>
                                        </p:anim>
                                      </p:childTnLst>
                                    </p:cTn>
                                  </p:par>
                                  <p:par>
                                    <p:cTn id="50" presetID="23" presetClass="entr" presetSubtype="528" fill="hold" nodeType="withEffect">
                                      <p:stCondLst>
                                        <p:cond delay="3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ppt_w</p:attrName>
                                            </p:attrNameLst>
                                          </p:cBhvr>
                                          <p:tavLst>
                                            <p:tav tm="0">
                                              <p:val>
                                                <p:fltVal val="0"/>
                                              </p:val>
                                            </p:tav>
                                            <p:tav tm="100000">
                                              <p:val>
                                                <p:strVal val="#ppt_w"/>
                                              </p:val>
                                            </p:tav>
                                          </p:tavLst>
                                        </p:anim>
                                        <p:anim calcmode="lin" valueType="num">
                                          <p:cBhvr>
                                            <p:cTn id="53" dur="500" fill="hold"/>
                                            <p:tgtEl>
                                              <p:spTgt spid="43"/>
                                            </p:tgtEl>
                                            <p:attrNameLst>
                                              <p:attrName>ppt_h</p:attrName>
                                            </p:attrNameLst>
                                          </p:cBhvr>
                                          <p:tavLst>
                                            <p:tav tm="0">
                                              <p:val>
                                                <p:fltVal val="0"/>
                                              </p:val>
                                            </p:tav>
                                            <p:tav tm="100000">
                                              <p:val>
                                                <p:strVal val="#ppt_h"/>
                                              </p:val>
                                            </p:tav>
                                          </p:tavLst>
                                        </p:anim>
                                        <p:anim calcmode="lin" valueType="num">
                                          <p:cBhvr>
                                            <p:cTn id="54" dur="500" fill="hold"/>
                                            <p:tgtEl>
                                              <p:spTgt spid="43"/>
                                            </p:tgtEl>
                                            <p:attrNameLst>
                                              <p:attrName>ppt_x</p:attrName>
                                            </p:attrNameLst>
                                          </p:cBhvr>
                                          <p:tavLst>
                                            <p:tav tm="0">
                                              <p:val>
                                                <p:fltVal val="0.5"/>
                                              </p:val>
                                            </p:tav>
                                            <p:tav tm="100000">
                                              <p:val>
                                                <p:strVal val="#ppt_x"/>
                                              </p:val>
                                            </p:tav>
                                          </p:tavLst>
                                        </p:anim>
                                        <p:anim calcmode="lin" valueType="num">
                                          <p:cBhvr>
                                            <p:cTn id="55" dur="500" fill="hold"/>
                                            <p:tgtEl>
                                              <p:spTgt spid="43"/>
                                            </p:tgtEl>
                                            <p:attrNameLst>
                                              <p:attrName>ppt_y</p:attrName>
                                            </p:attrNameLst>
                                          </p:cBhvr>
                                          <p:tavLst>
                                            <p:tav tm="0">
                                              <p:val>
                                                <p:fltVal val="0.5"/>
                                              </p:val>
                                            </p:tav>
                                            <p:tav tm="100000">
                                              <p:val>
                                                <p:strVal val="#ppt_y"/>
                                              </p:val>
                                            </p:tav>
                                          </p:tavLst>
                                        </p:anim>
                                      </p:childTnLst>
                                    </p:cTn>
                                  </p:par>
                                  <p:par>
                                    <p:cTn id="56" presetID="23" presetClass="entr" presetSubtype="528" fill="hold" nodeType="withEffect">
                                      <p:stCondLst>
                                        <p:cond delay="10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 calcmode="lin" valueType="num">
                                          <p:cBhvr>
                                            <p:cTn id="60" dur="500" fill="hold"/>
                                            <p:tgtEl>
                                              <p:spTgt spid="46"/>
                                            </p:tgtEl>
                                            <p:attrNameLst>
                                              <p:attrName>ppt_x</p:attrName>
                                            </p:attrNameLst>
                                          </p:cBhvr>
                                          <p:tavLst>
                                            <p:tav tm="0">
                                              <p:val>
                                                <p:fltVal val="0.5"/>
                                              </p:val>
                                            </p:tav>
                                            <p:tav tm="100000">
                                              <p:val>
                                                <p:strVal val="#ppt_x"/>
                                              </p:val>
                                            </p:tav>
                                          </p:tavLst>
                                        </p:anim>
                                        <p:anim calcmode="lin" valueType="num">
                                          <p:cBhvr>
                                            <p:cTn id="61" dur="500" fill="hold"/>
                                            <p:tgtEl>
                                              <p:spTgt spid="46"/>
                                            </p:tgtEl>
                                            <p:attrNameLst>
                                              <p:attrName>ppt_y</p:attrName>
                                            </p:attrNameLst>
                                          </p:cBhvr>
                                          <p:tavLst>
                                            <p:tav tm="0">
                                              <p:val>
                                                <p:fltVal val="0.5"/>
                                              </p:val>
                                            </p:tav>
                                            <p:tav tm="100000">
                                              <p:val>
                                                <p:strVal val="#ppt_y"/>
                                              </p:val>
                                            </p:tav>
                                          </p:tavLst>
                                        </p:anim>
                                      </p:childTnLst>
                                    </p:cTn>
                                  </p:par>
                                  <p:par>
                                    <p:cTn id="62" presetID="23" presetClass="entr" presetSubtype="528" fill="hold" nodeType="withEffect">
                                      <p:stCondLst>
                                        <p:cond delay="600"/>
                                      </p:stCondLst>
                                      <p:childTnLst>
                                        <p:set>
                                          <p:cBhvr>
                                            <p:cTn id="63" dur="1" fill="hold">
                                              <p:stCondLst>
                                                <p:cond delay="0"/>
                                              </p:stCondLst>
                                            </p:cTn>
                                            <p:tgtEl>
                                              <p:spTgt spid="49"/>
                                            </p:tgtEl>
                                            <p:attrNameLst>
                                              <p:attrName>style.visibility</p:attrName>
                                            </p:attrNameLst>
                                          </p:cBhvr>
                                          <p:to>
                                            <p:strVal val="visible"/>
                                          </p:to>
                                        </p:set>
                                        <p:anim calcmode="lin" valueType="num">
                                          <p:cBhvr>
                                            <p:cTn id="64" dur="500" fill="hold"/>
                                            <p:tgtEl>
                                              <p:spTgt spid="49"/>
                                            </p:tgtEl>
                                            <p:attrNameLst>
                                              <p:attrName>ppt_w</p:attrName>
                                            </p:attrNameLst>
                                          </p:cBhvr>
                                          <p:tavLst>
                                            <p:tav tm="0">
                                              <p:val>
                                                <p:fltVal val="0"/>
                                              </p:val>
                                            </p:tav>
                                            <p:tav tm="100000">
                                              <p:val>
                                                <p:strVal val="#ppt_w"/>
                                              </p:val>
                                            </p:tav>
                                          </p:tavLst>
                                        </p:anim>
                                        <p:anim calcmode="lin" valueType="num">
                                          <p:cBhvr>
                                            <p:cTn id="65" dur="500" fill="hold"/>
                                            <p:tgtEl>
                                              <p:spTgt spid="49"/>
                                            </p:tgtEl>
                                            <p:attrNameLst>
                                              <p:attrName>ppt_h</p:attrName>
                                            </p:attrNameLst>
                                          </p:cBhvr>
                                          <p:tavLst>
                                            <p:tav tm="0">
                                              <p:val>
                                                <p:fltVal val="0"/>
                                              </p:val>
                                            </p:tav>
                                            <p:tav tm="100000">
                                              <p:val>
                                                <p:strVal val="#ppt_h"/>
                                              </p:val>
                                            </p:tav>
                                          </p:tavLst>
                                        </p:anim>
                                        <p:anim calcmode="lin" valueType="num">
                                          <p:cBhvr>
                                            <p:cTn id="66" dur="500" fill="hold"/>
                                            <p:tgtEl>
                                              <p:spTgt spid="49"/>
                                            </p:tgtEl>
                                            <p:attrNameLst>
                                              <p:attrName>ppt_x</p:attrName>
                                            </p:attrNameLst>
                                          </p:cBhvr>
                                          <p:tavLst>
                                            <p:tav tm="0">
                                              <p:val>
                                                <p:fltVal val="0.5"/>
                                              </p:val>
                                            </p:tav>
                                            <p:tav tm="100000">
                                              <p:val>
                                                <p:strVal val="#ppt_x"/>
                                              </p:val>
                                            </p:tav>
                                          </p:tavLst>
                                        </p:anim>
                                        <p:anim calcmode="lin" valueType="num">
                                          <p:cBhvr>
                                            <p:cTn id="67" dur="500" fill="hold"/>
                                            <p:tgtEl>
                                              <p:spTgt spid="49"/>
                                            </p:tgtEl>
                                            <p:attrNameLst>
                                              <p:attrName>ppt_y</p:attrName>
                                            </p:attrNameLst>
                                          </p:cBhvr>
                                          <p:tavLst>
                                            <p:tav tm="0">
                                              <p:val>
                                                <p:fltVal val="0.5"/>
                                              </p:val>
                                            </p:tav>
                                            <p:tav tm="100000">
                                              <p:val>
                                                <p:strVal val="#ppt_y"/>
                                              </p:val>
                                            </p:tav>
                                          </p:tavLst>
                                        </p:anim>
                                      </p:childTnLst>
                                    </p:cTn>
                                  </p:par>
                                  <p:par>
                                    <p:cTn id="68" presetID="23" presetClass="entr" presetSubtype="528" fill="hold" nodeType="withEffect">
                                      <p:stCondLst>
                                        <p:cond delay="300"/>
                                      </p:stCondLst>
                                      <p:childTnLst>
                                        <p:set>
                                          <p:cBhvr>
                                            <p:cTn id="69" dur="1" fill="hold">
                                              <p:stCondLst>
                                                <p:cond delay="0"/>
                                              </p:stCondLst>
                                            </p:cTn>
                                            <p:tgtEl>
                                              <p:spTgt spid="52"/>
                                            </p:tgtEl>
                                            <p:attrNameLst>
                                              <p:attrName>style.visibility</p:attrName>
                                            </p:attrNameLst>
                                          </p:cBhvr>
                                          <p:to>
                                            <p:strVal val="visible"/>
                                          </p:to>
                                        </p:set>
                                        <p:anim calcmode="lin" valueType="num">
                                          <p:cBhvr>
                                            <p:cTn id="70" dur="500" fill="hold"/>
                                            <p:tgtEl>
                                              <p:spTgt spid="52"/>
                                            </p:tgtEl>
                                            <p:attrNameLst>
                                              <p:attrName>ppt_w</p:attrName>
                                            </p:attrNameLst>
                                          </p:cBhvr>
                                          <p:tavLst>
                                            <p:tav tm="0">
                                              <p:val>
                                                <p:fltVal val="0"/>
                                              </p:val>
                                            </p:tav>
                                            <p:tav tm="100000">
                                              <p:val>
                                                <p:strVal val="#ppt_w"/>
                                              </p:val>
                                            </p:tav>
                                          </p:tavLst>
                                        </p:anim>
                                        <p:anim calcmode="lin" valueType="num">
                                          <p:cBhvr>
                                            <p:cTn id="71" dur="500" fill="hold"/>
                                            <p:tgtEl>
                                              <p:spTgt spid="52"/>
                                            </p:tgtEl>
                                            <p:attrNameLst>
                                              <p:attrName>ppt_h</p:attrName>
                                            </p:attrNameLst>
                                          </p:cBhvr>
                                          <p:tavLst>
                                            <p:tav tm="0">
                                              <p:val>
                                                <p:fltVal val="0"/>
                                              </p:val>
                                            </p:tav>
                                            <p:tav tm="100000">
                                              <p:val>
                                                <p:strVal val="#ppt_h"/>
                                              </p:val>
                                            </p:tav>
                                          </p:tavLst>
                                        </p:anim>
                                        <p:anim calcmode="lin" valueType="num">
                                          <p:cBhvr>
                                            <p:cTn id="72" dur="500" fill="hold"/>
                                            <p:tgtEl>
                                              <p:spTgt spid="52"/>
                                            </p:tgtEl>
                                            <p:attrNameLst>
                                              <p:attrName>ppt_x</p:attrName>
                                            </p:attrNameLst>
                                          </p:cBhvr>
                                          <p:tavLst>
                                            <p:tav tm="0">
                                              <p:val>
                                                <p:fltVal val="0.5"/>
                                              </p:val>
                                            </p:tav>
                                            <p:tav tm="100000">
                                              <p:val>
                                                <p:strVal val="#ppt_x"/>
                                              </p:val>
                                            </p:tav>
                                          </p:tavLst>
                                        </p:anim>
                                        <p:anim calcmode="lin" valueType="num">
                                          <p:cBhvr>
                                            <p:cTn id="73" dur="500" fill="hold"/>
                                            <p:tgtEl>
                                              <p:spTgt spid="52"/>
                                            </p:tgtEl>
                                            <p:attrNameLst>
                                              <p:attrName>ppt_y</p:attrName>
                                            </p:attrNameLst>
                                          </p:cBhvr>
                                          <p:tavLst>
                                            <p:tav tm="0">
                                              <p:val>
                                                <p:fltVal val="0.5"/>
                                              </p:val>
                                            </p:tav>
                                            <p:tav tm="100000">
                                              <p:val>
                                                <p:strVal val="#ppt_y"/>
                                              </p:val>
                                            </p:tav>
                                          </p:tavLst>
                                        </p:anim>
                                      </p:childTnLst>
                                    </p:cTn>
                                  </p:par>
                                  <p:par>
                                    <p:cTn id="74" presetID="23" presetClass="entr" presetSubtype="528" fill="hold" nodeType="withEffect">
                                      <p:stCondLst>
                                        <p:cond delay="3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fltVal val="0"/>
                                              </p:val>
                                            </p:tav>
                                            <p:tav tm="100000">
                                              <p:val>
                                                <p:strVal val="#ppt_w"/>
                                              </p:val>
                                            </p:tav>
                                          </p:tavLst>
                                        </p:anim>
                                        <p:anim calcmode="lin" valueType="num">
                                          <p:cBhvr>
                                            <p:cTn id="77" dur="500" fill="hold"/>
                                            <p:tgtEl>
                                              <p:spTgt spid="55"/>
                                            </p:tgtEl>
                                            <p:attrNameLst>
                                              <p:attrName>ppt_h</p:attrName>
                                            </p:attrNameLst>
                                          </p:cBhvr>
                                          <p:tavLst>
                                            <p:tav tm="0">
                                              <p:val>
                                                <p:fltVal val="0"/>
                                              </p:val>
                                            </p:tav>
                                            <p:tav tm="100000">
                                              <p:val>
                                                <p:strVal val="#ppt_h"/>
                                              </p:val>
                                            </p:tav>
                                          </p:tavLst>
                                        </p:anim>
                                        <p:anim calcmode="lin" valueType="num">
                                          <p:cBhvr>
                                            <p:cTn id="78" dur="500" fill="hold"/>
                                            <p:tgtEl>
                                              <p:spTgt spid="55"/>
                                            </p:tgtEl>
                                            <p:attrNameLst>
                                              <p:attrName>ppt_x</p:attrName>
                                            </p:attrNameLst>
                                          </p:cBhvr>
                                          <p:tavLst>
                                            <p:tav tm="0">
                                              <p:val>
                                                <p:fltVal val="0.5"/>
                                              </p:val>
                                            </p:tav>
                                            <p:tav tm="100000">
                                              <p:val>
                                                <p:strVal val="#ppt_x"/>
                                              </p:val>
                                            </p:tav>
                                          </p:tavLst>
                                        </p:anim>
                                        <p:anim calcmode="lin" valueType="num">
                                          <p:cBhvr>
                                            <p:cTn id="79" dur="500" fill="hold"/>
                                            <p:tgtEl>
                                              <p:spTgt spid="55"/>
                                            </p:tgtEl>
                                            <p:attrNameLst>
                                              <p:attrName>ppt_y</p:attrName>
                                            </p:attrNameLst>
                                          </p:cBhvr>
                                          <p:tavLst>
                                            <p:tav tm="0">
                                              <p:val>
                                                <p:fltVal val="0.5"/>
                                              </p:val>
                                            </p:tav>
                                            <p:tav tm="100000">
                                              <p:val>
                                                <p:strVal val="#ppt_y"/>
                                              </p:val>
                                            </p:tav>
                                          </p:tavLst>
                                        </p:anim>
                                      </p:childTnLst>
                                    </p:cTn>
                                  </p:par>
                                  <p:par>
                                    <p:cTn id="80" presetID="23" presetClass="entr" presetSubtype="528" fill="hold" nodeType="withEffect">
                                      <p:stCondLst>
                                        <p:cond delay="60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ppt_x</p:attrName>
                                            </p:attrNameLst>
                                          </p:cBhvr>
                                          <p:tavLst>
                                            <p:tav tm="0">
                                              <p:val>
                                                <p:fltVal val="0.5"/>
                                              </p:val>
                                            </p:tav>
                                            <p:tav tm="100000">
                                              <p:val>
                                                <p:strVal val="#ppt_x"/>
                                              </p:val>
                                            </p:tav>
                                          </p:tavLst>
                                        </p:anim>
                                        <p:anim calcmode="lin" valueType="num">
                                          <p:cBhvr>
                                            <p:cTn id="85" dur="500" fill="hold"/>
                                            <p:tgtEl>
                                              <p:spTgt spid="58"/>
                                            </p:tgtEl>
                                            <p:attrNameLst>
                                              <p:attrName>ppt_y</p:attrName>
                                            </p:attrNameLst>
                                          </p:cBhvr>
                                          <p:tavLst>
                                            <p:tav tm="0">
                                              <p:val>
                                                <p:fltVal val="0.5"/>
                                              </p:val>
                                            </p:tav>
                                            <p:tav tm="100000">
                                              <p:val>
                                                <p:strVal val="#ppt_y"/>
                                              </p:val>
                                            </p:tav>
                                          </p:tavLst>
                                        </p:anim>
                                      </p:childTnLst>
                                    </p:cTn>
                                  </p:par>
                                  <p:par>
                                    <p:cTn id="86" presetID="23" presetClass="entr" presetSubtype="528" fill="hold" nodeType="withEffect">
                                      <p:stCondLst>
                                        <p:cond delay="600"/>
                                      </p:stCondLst>
                                      <p:childTnLst>
                                        <p:set>
                                          <p:cBhvr>
                                            <p:cTn id="87" dur="1" fill="hold">
                                              <p:stCondLst>
                                                <p:cond delay="0"/>
                                              </p:stCondLst>
                                            </p:cTn>
                                            <p:tgtEl>
                                              <p:spTgt spid="61"/>
                                            </p:tgtEl>
                                            <p:attrNameLst>
                                              <p:attrName>style.visibility</p:attrName>
                                            </p:attrNameLst>
                                          </p:cBhvr>
                                          <p:to>
                                            <p:strVal val="visible"/>
                                          </p:to>
                                        </p:set>
                                        <p:anim calcmode="lin" valueType="num">
                                          <p:cBhvr>
                                            <p:cTn id="88" dur="500" fill="hold"/>
                                            <p:tgtEl>
                                              <p:spTgt spid="61"/>
                                            </p:tgtEl>
                                            <p:attrNameLst>
                                              <p:attrName>ppt_w</p:attrName>
                                            </p:attrNameLst>
                                          </p:cBhvr>
                                          <p:tavLst>
                                            <p:tav tm="0">
                                              <p:val>
                                                <p:fltVal val="0"/>
                                              </p:val>
                                            </p:tav>
                                            <p:tav tm="100000">
                                              <p:val>
                                                <p:strVal val="#ppt_w"/>
                                              </p:val>
                                            </p:tav>
                                          </p:tavLst>
                                        </p:anim>
                                        <p:anim calcmode="lin" valueType="num">
                                          <p:cBhvr>
                                            <p:cTn id="89" dur="500" fill="hold"/>
                                            <p:tgtEl>
                                              <p:spTgt spid="61"/>
                                            </p:tgtEl>
                                            <p:attrNameLst>
                                              <p:attrName>ppt_h</p:attrName>
                                            </p:attrNameLst>
                                          </p:cBhvr>
                                          <p:tavLst>
                                            <p:tav tm="0">
                                              <p:val>
                                                <p:fltVal val="0"/>
                                              </p:val>
                                            </p:tav>
                                            <p:tav tm="100000">
                                              <p:val>
                                                <p:strVal val="#ppt_h"/>
                                              </p:val>
                                            </p:tav>
                                          </p:tavLst>
                                        </p:anim>
                                        <p:anim calcmode="lin" valueType="num">
                                          <p:cBhvr>
                                            <p:cTn id="90" dur="500" fill="hold"/>
                                            <p:tgtEl>
                                              <p:spTgt spid="61"/>
                                            </p:tgtEl>
                                            <p:attrNameLst>
                                              <p:attrName>ppt_x</p:attrName>
                                            </p:attrNameLst>
                                          </p:cBhvr>
                                          <p:tavLst>
                                            <p:tav tm="0">
                                              <p:val>
                                                <p:fltVal val="0.5"/>
                                              </p:val>
                                            </p:tav>
                                            <p:tav tm="100000">
                                              <p:val>
                                                <p:strVal val="#ppt_x"/>
                                              </p:val>
                                            </p:tav>
                                          </p:tavLst>
                                        </p:anim>
                                        <p:anim calcmode="lin" valueType="num">
                                          <p:cBhvr>
                                            <p:cTn id="91" dur="500" fill="hold"/>
                                            <p:tgtEl>
                                              <p:spTgt spid="61"/>
                                            </p:tgtEl>
                                            <p:attrNameLst>
                                              <p:attrName>ppt_y</p:attrName>
                                            </p:attrNameLst>
                                          </p:cBhvr>
                                          <p:tavLst>
                                            <p:tav tm="0">
                                              <p:val>
                                                <p:fltVal val="0.5"/>
                                              </p:val>
                                            </p:tav>
                                            <p:tav tm="100000">
                                              <p:val>
                                                <p:strVal val="#ppt_y"/>
                                              </p:val>
                                            </p:tav>
                                          </p:tavLst>
                                        </p:anim>
                                      </p:childTnLst>
                                    </p:cTn>
                                  </p:par>
                                  <p:par>
                                    <p:cTn id="92" presetID="23" presetClass="entr" presetSubtype="528" fill="hold" nodeType="withEffect">
                                      <p:stCondLst>
                                        <p:cond delay="300"/>
                                      </p:stCondLst>
                                      <p:childTnLst>
                                        <p:set>
                                          <p:cBhvr>
                                            <p:cTn id="93" dur="1" fill="hold">
                                              <p:stCondLst>
                                                <p:cond delay="0"/>
                                              </p:stCondLst>
                                            </p:cTn>
                                            <p:tgtEl>
                                              <p:spTgt spid="64"/>
                                            </p:tgtEl>
                                            <p:attrNameLst>
                                              <p:attrName>style.visibility</p:attrName>
                                            </p:attrNameLst>
                                          </p:cBhvr>
                                          <p:to>
                                            <p:strVal val="visible"/>
                                          </p:to>
                                        </p:set>
                                        <p:anim calcmode="lin" valueType="num">
                                          <p:cBhvr>
                                            <p:cTn id="94" dur="500" fill="hold"/>
                                            <p:tgtEl>
                                              <p:spTgt spid="64"/>
                                            </p:tgtEl>
                                            <p:attrNameLst>
                                              <p:attrName>ppt_w</p:attrName>
                                            </p:attrNameLst>
                                          </p:cBhvr>
                                          <p:tavLst>
                                            <p:tav tm="0">
                                              <p:val>
                                                <p:fltVal val="0"/>
                                              </p:val>
                                            </p:tav>
                                            <p:tav tm="100000">
                                              <p:val>
                                                <p:strVal val="#ppt_w"/>
                                              </p:val>
                                            </p:tav>
                                          </p:tavLst>
                                        </p:anim>
                                        <p:anim calcmode="lin" valueType="num">
                                          <p:cBhvr>
                                            <p:cTn id="95" dur="500" fill="hold"/>
                                            <p:tgtEl>
                                              <p:spTgt spid="64"/>
                                            </p:tgtEl>
                                            <p:attrNameLst>
                                              <p:attrName>ppt_h</p:attrName>
                                            </p:attrNameLst>
                                          </p:cBhvr>
                                          <p:tavLst>
                                            <p:tav tm="0">
                                              <p:val>
                                                <p:fltVal val="0"/>
                                              </p:val>
                                            </p:tav>
                                            <p:tav tm="100000">
                                              <p:val>
                                                <p:strVal val="#ppt_h"/>
                                              </p:val>
                                            </p:tav>
                                          </p:tavLst>
                                        </p:anim>
                                        <p:anim calcmode="lin" valueType="num">
                                          <p:cBhvr>
                                            <p:cTn id="96" dur="500" fill="hold"/>
                                            <p:tgtEl>
                                              <p:spTgt spid="64"/>
                                            </p:tgtEl>
                                            <p:attrNameLst>
                                              <p:attrName>ppt_x</p:attrName>
                                            </p:attrNameLst>
                                          </p:cBhvr>
                                          <p:tavLst>
                                            <p:tav tm="0">
                                              <p:val>
                                                <p:fltVal val="0.5"/>
                                              </p:val>
                                            </p:tav>
                                            <p:tav tm="100000">
                                              <p:val>
                                                <p:strVal val="#ppt_x"/>
                                              </p:val>
                                            </p:tav>
                                          </p:tavLst>
                                        </p:anim>
                                        <p:anim calcmode="lin" valueType="num">
                                          <p:cBhvr>
                                            <p:cTn id="97" dur="500" fill="hold"/>
                                            <p:tgtEl>
                                              <p:spTgt spid="64"/>
                                            </p:tgtEl>
                                            <p:attrNameLst>
                                              <p:attrName>ppt_y</p:attrName>
                                            </p:attrNameLst>
                                          </p:cBhvr>
                                          <p:tavLst>
                                            <p:tav tm="0">
                                              <p:val>
                                                <p:fltVal val="0.5"/>
                                              </p:val>
                                            </p:tav>
                                            <p:tav tm="100000">
                                              <p:val>
                                                <p:strVal val="#ppt_y"/>
                                              </p:val>
                                            </p:tav>
                                          </p:tavLst>
                                        </p:anim>
                                      </p:childTnLst>
                                    </p:cTn>
                                  </p:par>
                                  <p:par>
                                    <p:cTn id="98" presetID="23" presetClass="entr" presetSubtype="528" fill="hold" nodeType="withEffect">
                                      <p:stCondLst>
                                        <p:cond delay="600"/>
                                      </p:stCondLst>
                                      <p:childTnLst>
                                        <p:set>
                                          <p:cBhvr>
                                            <p:cTn id="99" dur="1" fill="hold">
                                              <p:stCondLst>
                                                <p:cond delay="0"/>
                                              </p:stCondLst>
                                            </p:cTn>
                                            <p:tgtEl>
                                              <p:spTgt spid="67"/>
                                            </p:tgtEl>
                                            <p:attrNameLst>
                                              <p:attrName>style.visibility</p:attrName>
                                            </p:attrNameLst>
                                          </p:cBhvr>
                                          <p:to>
                                            <p:strVal val="visible"/>
                                          </p:to>
                                        </p:set>
                                        <p:anim calcmode="lin" valueType="num">
                                          <p:cBhvr>
                                            <p:cTn id="100" dur="500" fill="hold"/>
                                            <p:tgtEl>
                                              <p:spTgt spid="67"/>
                                            </p:tgtEl>
                                            <p:attrNameLst>
                                              <p:attrName>ppt_w</p:attrName>
                                            </p:attrNameLst>
                                          </p:cBhvr>
                                          <p:tavLst>
                                            <p:tav tm="0">
                                              <p:val>
                                                <p:fltVal val="0"/>
                                              </p:val>
                                            </p:tav>
                                            <p:tav tm="100000">
                                              <p:val>
                                                <p:strVal val="#ppt_w"/>
                                              </p:val>
                                            </p:tav>
                                          </p:tavLst>
                                        </p:anim>
                                        <p:anim calcmode="lin" valueType="num">
                                          <p:cBhvr>
                                            <p:cTn id="101" dur="500" fill="hold"/>
                                            <p:tgtEl>
                                              <p:spTgt spid="67"/>
                                            </p:tgtEl>
                                            <p:attrNameLst>
                                              <p:attrName>ppt_h</p:attrName>
                                            </p:attrNameLst>
                                          </p:cBhvr>
                                          <p:tavLst>
                                            <p:tav tm="0">
                                              <p:val>
                                                <p:fltVal val="0"/>
                                              </p:val>
                                            </p:tav>
                                            <p:tav tm="100000">
                                              <p:val>
                                                <p:strVal val="#ppt_h"/>
                                              </p:val>
                                            </p:tav>
                                          </p:tavLst>
                                        </p:anim>
                                        <p:anim calcmode="lin" valueType="num">
                                          <p:cBhvr>
                                            <p:cTn id="102" dur="500" fill="hold"/>
                                            <p:tgtEl>
                                              <p:spTgt spid="67"/>
                                            </p:tgtEl>
                                            <p:attrNameLst>
                                              <p:attrName>ppt_x</p:attrName>
                                            </p:attrNameLst>
                                          </p:cBhvr>
                                          <p:tavLst>
                                            <p:tav tm="0">
                                              <p:val>
                                                <p:fltVal val="0.5"/>
                                              </p:val>
                                            </p:tav>
                                            <p:tav tm="100000">
                                              <p:val>
                                                <p:strVal val="#ppt_x"/>
                                              </p:val>
                                            </p:tav>
                                          </p:tavLst>
                                        </p:anim>
                                        <p:anim calcmode="lin" valueType="num">
                                          <p:cBhvr>
                                            <p:cTn id="103" dur="500" fill="hold"/>
                                            <p:tgtEl>
                                              <p:spTgt spid="67"/>
                                            </p:tgtEl>
                                            <p:attrNameLst>
                                              <p:attrName>ppt_y</p:attrName>
                                            </p:attrNameLst>
                                          </p:cBhvr>
                                          <p:tavLst>
                                            <p:tav tm="0">
                                              <p:val>
                                                <p:fltVal val="0.5"/>
                                              </p:val>
                                            </p:tav>
                                            <p:tav tm="100000">
                                              <p:val>
                                                <p:strVal val="#ppt_y"/>
                                              </p:val>
                                            </p:tav>
                                          </p:tavLst>
                                        </p:anim>
                                      </p:childTnLst>
                                    </p:cTn>
                                  </p:par>
                                  <p:par>
                                    <p:cTn id="104" presetID="23" presetClass="entr" presetSubtype="528" fill="hold" nodeType="withEffect">
                                      <p:stCondLst>
                                        <p:cond delay="600"/>
                                      </p:stCondLst>
                                      <p:childTnLst>
                                        <p:set>
                                          <p:cBhvr>
                                            <p:cTn id="105" dur="1" fill="hold">
                                              <p:stCondLst>
                                                <p:cond delay="0"/>
                                              </p:stCondLst>
                                            </p:cTn>
                                            <p:tgtEl>
                                              <p:spTgt spid="70"/>
                                            </p:tgtEl>
                                            <p:attrNameLst>
                                              <p:attrName>style.visibility</p:attrName>
                                            </p:attrNameLst>
                                          </p:cBhvr>
                                          <p:to>
                                            <p:strVal val="visible"/>
                                          </p:to>
                                        </p:set>
                                        <p:anim calcmode="lin" valueType="num">
                                          <p:cBhvr>
                                            <p:cTn id="106" dur="500" fill="hold"/>
                                            <p:tgtEl>
                                              <p:spTgt spid="70"/>
                                            </p:tgtEl>
                                            <p:attrNameLst>
                                              <p:attrName>ppt_w</p:attrName>
                                            </p:attrNameLst>
                                          </p:cBhvr>
                                          <p:tavLst>
                                            <p:tav tm="0">
                                              <p:val>
                                                <p:fltVal val="0"/>
                                              </p:val>
                                            </p:tav>
                                            <p:tav tm="100000">
                                              <p:val>
                                                <p:strVal val="#ppt_w"/>
                                              </p:val>
                                            </p:tav>
                                          </p:tavLst>
                                        </p:anim>
                                        <p:anim calcmode="lin" valueType="num">
                                          <p:cBhvr>
                                            <p:cTn id="107" dur="500" fill="hold"/>
                                            <p:tgtEl>
                                              <p:spTgt spid="70"/>
                                            </p:tgtEl>
                                            <p:attrNameLst>
                                              <p:attrName>ppt_h</p:attrName>
                                            </p:attrNameLst>
                                          </p:cBhvr>
                                          <p:tavLst>
                                            <p:tav tm="0">
                                              <p:val>
                                                <p:fltVal val="0"/>
                                              </p:val>
                                            </p:tav>
                                            <p:tav tm="100000">
                                              <p:val>
                                                <p:strVal val="#ppt_h"/>
                                              </p:val>
                                            </p:tav>
                                          </p:tavLst>
                                        </p:anim>
                                        <p:anim calcmode="lin" valueType="num">
                                          <p:cBhvr>
                                            <p:cTn id="108" dur="500" fill="hold"/>
                                            <p:tgtEl>
                                              <p:spTgt spid="70"/>
                                            </p:tgtEl>
                                            <p:attrNameLst>
                                              <p:attrName>ppt_x</p:attrName>
                                            </p:attrNameLst>
                                          </p:cBhvr>
                                          <p:tavLst>
                                            <p:tav tm="0">
                                              <p:val>
                                                <p:fltVal val="0.5"/>
                                              </p:val>
                                            </p:tav>
                                            <p:tav tm="100000">
                                              <p:val>
                                                <p:strVal val="#ppt_x"/>
                                              </p:val>
                                            </p:tav>
                                          </p:tavLst>
                                        </p:anim>
                                        <p:anim calcmode="lin" valueType="num">
                                          <p:cBhvr>
                                            <p:cTn id="109" dur="500" fill="hold"/>
                                            <p:tgtEl>
                                              <p:spTgt spid="70"/>
                                            </p:tgtEl>
                                            <p:attrNameLst>
                                              <p:attrName>ppt_y</p:attrName>
                                            </p:attrNameLst>
                                          </p:cBhvr>
                                          <p:tavLst>
                                            <p:tav tm="0">
                                              <p:val>
                                                <p:fltVal val="0.5"/>
                                              </p:val>
                                            </p:tav>
                                            <p:tav tm="100000">
                                              <p:val>
                                                <p:strVal val="#ppt_y"/>
                                              </p:val>
                                            </p:tav>
                                          </p:tavLst>
                                        </p:anim>
                                      </p:childTnLst>
                                    </p:cTn>
                                  </p:par>
                                  <p:par>
                                    <p:cTn id="110" presetID="26" presetClass="emph" presetSubtype="0" repeatCount="3000" fill="hold" nodeType="withEffect">
                                      <p:stCondLst>
                                        <p:cond delay="600"/>
                                      </p:stCondLst>
                                      <p:childTnLst>
                                        <p:animEffect transition="out" filter="fade">
                                          <p:cBhvr>
                                            <p:cTn id="111" dur="500" tmFilter="0, 0; .2, .5; .8, .5; 1, 0"/>
                                            <p:tgtEl>
                                              <p:spTgt spid="34"/>
                                            </p:tgtEl>
                                          </p:cBhvr>
                                        </p:animEffect>
                                        <p:animScale>
                                          <p:cBhvr>
                                            <p:cTn id="112" dur="250" autoRev="1" fill="hold"/>
                                            <p:tgtEl>
                                              <p:spTgt spid="34"/>
                                            </p:tgtEl>
                                          </p:cBhvr>
                                          <p:by x="105000" y="105000"/>
                                        </p:animScale>
                                      </p:childTnLst>
                                    </p:cTn>
                                  </p:par>
                                  <p:par>
                                    <p:cTn id="113" presetID="26" presetClass="emph" presetSubtype="0" repeatCount="3000" fill="hold" nodeType="withEffect">
                                      <p:stCondLst>
                                        <p:cond delay="710"/>
                                      </p:stCondLst>
                                      <p:childTnLst>
                                        <p:animEffect transition="out" filter="fade">
                                          <p:cBhvr>
                                            <p:cTn id="114" dur="500" tmFilter="0, 0; .2, .5; .8, .5; 1, 0"/>
                                            <p:tgtEl>
                                              <p:spTgt spid="55"/>
                                            </p:tgtEl>
                                          </p:cBhvr>
                                        </p:animEffect>
                                        <p:animScale>
                                          <p:cBhvr>
                                            <p:cTn id="115" dur="250" autoRev="1" fill="hold"/>
                                            <p:tgtEl>
                                              <p:spTgt spid="55"/>
                                            </p:tgtEl>
                                          </p:cBhvr>
                                          <p:by x="105000" y="105000"/>
                                        </p:animScale>
                                      </p:childTnLst>
                                    </p:cTn>
                                  </p:par>
                                  <p:par>
                                    <p:cTn id="116" presetID="26" presetClass="emph" presetSubtype="0" repeatCount="3000" fill="hold" nodeType="withEffect">
                                      <p:stCondLst>
                                        <p:cond delay="410"/>
                                      </p:stCondLst>
                                      <p:childTnLst>
                                        <p:animEffect transition="out" filter="fade">
                                          <p:cBhvr>
                                            <p:cTn id="117" dur="500" tmFilter="0, 0; .2, .5; .8, .5; 1, 0"/>
                                            <p:tgtEl>
                                              <p:spTgt spid="61"/>
                                            </p:tgtEl>
                                          </p:cBhvr>
                                        </p:animEffect>
                                        <p:animScale>
                                          <p:cBhvr>
                                            <p:cTn id="118" dur="250" autoRev="1" fill="hold"/>
                                            <p:tgtEl>
                                              <p:spTgt spid="61"/>
                                            </p:tgtEl>
                                          </p:cBhvr>
                                          <p:by x="105000" y="105000"/>
                                        </p:animScale>
                                      </p:childTnLst>
                                    </p:cTn>
                                  </p:par>
                                  <p:par>
                                    <p:cTn id="119" presetID="26" presetClass="emph" presetSubtype="0" repeatCount="3000" fill="hold" nodeType="withEffect">
                                      <p:stCondLst>
                                        <p:cond delay="810"/>
                                      </p:stCondLst>
                                      <p:childTnLst>
                                        <p:animEffect transition="out" filter="fade">
                                          <p:cBhvr>
                                            <p:cTn id="120" dur="500" tmFilter="0, 0; .2, .5; .8, .5; 1, 0"/>
                                            <p:tgtEl>
                                              <p:spTgt spid="64"/>
                                            </p:tgtEl>
                                          </p:cBhvr>
                                        </p:animEffect>
                                        <p:animScale>
                                          <p:cBhvr>
                                            <p:cTn id="121" dur="250" autoRev="1" fill="hold"/>
                                            <p:tgtEl>
                                              <p:spTgt spid="64"/>
                                            </p:tgtEl>
                                          </p:cBhvr>
                                          <p:by x="105000" y="105000"/>
                                        </p:animScale>
                                      </p:childTnLst>
                                    </p:cTn>
                                  </p:par>
                                </p:childTnLst>
                              </p:cTn>
                            </p:par>
                            <p:par>
                              <p:cTn id="122" fill="hold">
                                <p:stCondLst>
                                  <p:cond delay="4810"/>
                                </p:stCondLst>
                                <p:childTnLst>
                                  <p:par>
                                    <p:cTn id="123" presetID="10"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fade">
                                          <p:cBhvr>
                                            <p:cTn id="12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P spid="73"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RESOURCE_PATHS_HASH_PRESENTER" val="1e23aa3dfefa2dda7d344b154acf39862a589a"/>
  <p:tag name="ISPRING_PLAYERS_CUSTOMIZATION" val="UEsDBBQAAgAIAImQhEf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iZCER6uvADQSAwAAYQsAACcAAAB1bml2ZXJzYWwvZmxhc2hfcHVibGlzaGluZ19zZXR0aW5ncy54bWzVVt1SGjEUvucpMul4KYsWq2V2cTr8TB0VGKFVr5ywCWzGbLJNsiBe9Wn6YH2SnmwEYbTOqnWmDheQk3O+8/+R8PAmFWjGtOFKRninWsOIyVhRLqcR/jbqbh9gZCyRlAglWYSlwuiwWQmzfCy4SYbMWlA1CGCkaWQ2wom1WSMI5vN5lZtMu1slcgv4phqrNMg0M0xapoNMkAV82UXGDG5WKgiFXnSqaC4Y4hRCkNxFR0RXEJPgwKuNSXw91SqXtKWE0khPxxH+UGu5z1LHQ7V5yqRLzjRB6MS2QSjlLh4ihvyWoYTxaQKB79cxmnNqkwjv1h0KaAcPUQpsnwNxKC0FyUh7B58ySyixxB+9P8turFkKvIguJEl5PIIb5PKPcHt09fVy0Dk7OeodX436/ZPR0cAHUdgEmzhhsOkohIBUrmO28hMSa0mcQNxgMyHCsDBYFy3VJkpuBOfOaKwE1L6wgnlIx4z2SMrWujG85rILmjsYTSARsYjwF82JwIhbIni8Mjb52Fhui/531zURYMGcMXQ6xPfufXXihGjD1sNa3hhX87h5rnJB0ULlSPBrhqxCkH+ewq+EofXmoIlWaSGF8bHICA4eZ5zNGT0sanoH+DdHl+AizcESJjcTzHoPP3J+i8ZsojTgMjKDGQc5Nx6/+izgjBhzD0qWMW4NT47anaujXrtzseUSJHRGZPxMcGg4SzP7FvgEcpcKXAihoJprEFCZmOSGFf2hnBZqZdIs7Tshs6LprpEFKLSbQzweEy5iGE0uc1YWMCYSKSkWiMSwQsaN0Iyr3IDED4uHNi8K0JsiLotQp7BB4ExTpsug1XZ2P9b3Pu0ffG5Ug98/f20/aXRHKwNBnDfPK60niWVFLg93LgwcFzxODVbn/yczDM4638vUtde5GJXqZmdYCq5fRqt/XEbrzFPZYI3GypidEy2BiN6Fag84c+oJGlhT8JRbRv/lOrxgpF/1b+f34W1G+g1zfs0av5uU/Wn1cNp4KYXBo085d5NyyVMohGPv1fuvuVevwdvr0atKBdA2n8XNyh9QSwMEFAACAAgAiZCER+ShKwC+AgAAVQoAACEAAAB1bml2ZXJzYWwvZmxhc2hfc2tpbl9zZXR0aW5ncy54bWyVVsFu2zAMve8rguxeZ+u6boAaIE1ToEC3FmvRu2wzthBZMiQ5Xf5+oizXUhInXogCEfkeSVEkU6I3TMw/TSYkk1yqFzCGiUKjptNNWH4zTRtjpLjIpDAgzIWQqqJ8Ov987z4kcchzLLkFNZazphn0YWazy/vFbAzFx7i6RhkiZLKqqdg9ykJepDTbFEo2Ij+bWrmrQXEmNpjRz+vlajAAZ9o8GKiinFY/UMZRagVaA6b0fYVylsVpCryLNHOfkZw+1Onb79G2TDPjaIsvKEO0mhYQF3m2RBnGC+s9fpVrlNMEA3+NhV5+RRmEcroDFTtfXKEMMmTd1P/TI7WSBRY05px+xA8OlzS342cJdzOUswS8EAY6+wq+PN/uUAKQ/xrOPcFxVZI/Y133FgI+esphblQDJOlOrU2X8v2pMXY+YL6mXFtAqOpBzzbpZ9rozk2s63F/4J2JPPTlNT3kTfKmgmWbcOAu1vf45fLW7YrQ6YcuyFDB1iuDFHtlj/xt63qADJQ98oWzHJ4E3x1msG9qSd0j31L/nKfrb60gqD3m3tqdOitGesTR1UGqXtFhKpnDXGM6r6wCfDeSOF2bUnKQExF0ywpqmBS/EJfu3GU0SfYMvteOdxYxzHA41nAuR7umw3K5c9yP3ho3ZPuz0F+uPU+M3eI3U2oMzcrK/izp6cTz7JjYwkyT4wzckxYO6kGsZcBxsYdIFVUbUK9S8rFhhDSgx7qX7XANwUkS1IAkx6tMvJNj5RdNlYJa2VdjoLsqx8oWWLKi5PbPvDF4h3yPMWBtqaa0/gRlH30ZKHwTAFVZ2XVte2gtVcMN47CFbvgDhbvy0N2Itl061HAL8whrE7ac14zqSb8r+l6Jd0igP4J/s2lFjvcsI9re0FS7m0WT363hPpdoMXfrDJsv3GTu7HspcmzthxW0Svx38h9QSwMEFAACAAgAiZCER9XqJ9PnAgAAcgoAACYAAAB1bml2ZXJzYWwvaHRtbF9wdWJsaXNoaW5nX3NldHRpbmdzLnhtbNVWzU4bMRC+5yksVxzJAqWFok1QRYKIoElE0gInNFk7WQuvvbW9CeHUp+mD9Uk6XhNIBEULgqpVDonHM9988xvH+9eZJFNurNCqQTfrG5RwlWgm1KRBvw4P13cpsQ4UA6kVb1ClKdlv1uK8GElh0wF3DlUtQRhl93LXoKlz+V4UzWazurC58bdaFg7xbT3RWZQbbrly3ES5hDl+uXnOLW3WaoTEQfRFs0JyIhhSUMKzA3nkMkmjoDWC5GpidKHYgZbaEDMZNei7jQP/WegEpJbIuPKx2SYKvdjtAWPC0wE5EDecpFxMUuS9s03JTDCXNujWtkdB7eghSokdQgCPcqAxFuVu4TPugIGDcAz+HL92diEIIjZXkIlkiDfEh9+greHl0UW/fXrS6R5fDnu9k2GnH0iUNtEqThytOoqRkC5Mwu/8xOAcJCnyRpsxSMvjaFm0UBtrtULOn8lIS0x9aUXJGJnKeYN+NgIkJcKBFMndrQMz4e5QSIzB227Wx8rRe8AQb5KCsXzZ0eLG+iwmzTNdSEbmuiBSXHHiNMGIigx/pZwsp5uMjc5KqQTriJWCcTIVfMbZfpmlW8A/ObpAF1mBltiKueQuePheiBsy4mNtEJfDFJsW5cIG/PqzgHOw9h4UFhzXBiedVvuy0221z9d8gMCmoJJngmMJeZa7t8AHjF1pdCGlxmwuQWBmEigsL+vDBCvVqoRZ2XcK07LovpAlKJZbIJ+AiRcJtpZQBa8KmIAiWsk5gQSHwvoWmgpdWJSEZgnQ9kUEgykRqqQ6wQWFzgzjpgraxubW++0PH3d2P+3Vo18/fq4/aXS7KPoSvLewKQ6eXBV36+LhzMWRn9DHh92Z4m/Nev+0/a1Kprrt82Gl+rQHleB6VbR6x1W0TsNy6i8tpipmZ2AUrpb/QrWLW3ASVi7uQSky4Th7zQZ/QZM+/Y8UWviVmvQNo3hy1P7dIMLp7gGy8uKIo0efRDWUr74Tm7XfUEsDBBQAAgAIAImQhEcAu+QqngEAAB8GAAAfAAAAdW5pdmVyc2FsL2h0bWxfc2tpbl9zZXR0aW5ncy5qc42UTW/CMAyG7/wKlF0n1I0xtt0QH9IkDpPGbdohLaZUpEmVhI4O8d9XlwFN6o7FF/Ly5HXsKt53uuViEeu+dPfV72r/5u4rDVCzegu3ri5a9BR1ZkSyhEWSgkgkMA/JT0fP8uFCUMZMVqZh8Y62pubHFP6z4sLU8Yyw0IRmqMM5AX4R2o46/H0WO7W6jjXVGh1urVWyFylpQdqeVDrlFcNuZtWql+jBKgd9BV3xCBzTIOjPRkEbeXEcDDHqXKTSjMtirmLVC3m0ibXaymVb/nWRgS4/+eY37fNwPHXsRGLsq4XUTzx9wmgnMw3GwG/exykGCQsegqj5BtX6A3WMmwV5dJ6YxJ7o0R1Gnc54DI0uBWMMF5OlV6ObQ4wmZ2Fnj0T/HsMhBC9AN6xGAwwHVNk2+8cHzLSKsSMNtNnzMyoUXyYyPnKTAIPk8LJo29a9S6EPEwzmPCHlPaE19fzSttnhg4YArTOWTnmNl3dO2QlKlEQORWjUtMrpOWL9OYL7jy7j1vJonZbjoRyOZRu43oBeKCXK239eu6efq3P4AVBLAwQUAAIACACJkIRH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iZCER7DtXVduAAAAdgAAABwAAAB1bml2ZXJzYWwvbG9jYWxfc2V0dGluZ3MueG1sDcw9DsIwDEDhvaewvJefjaFpNzYQEuUAVmNQJMdGiYXg9nh7w6c3Ld8q8OHWi2nC4+6AwLpZLvpK+FjP4wmhO2kmMeWEagjLPExiG8md3QN2eAv9uK1cI5yvVEPeGndWJ48zjHCJ57Nwxv08/AFQSwMEFAACAAgAA3TL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iZCER1xY5FeMAgAAagcAACkAAAB1bml2ZXJzYWwvc2tpbl9jdXN0b21pemF0aW9uX3NldHRpbmdzLnhtbJVVS27bMBDd9xSEDxCTIvUDHAP6UIWBIg2aAF3TMuMKkUmDpNOk0AV6hqKLZtEDdJlNT9M2xyhp1x+5iuNoVuS8N8N5HA0H+roS2UIbOas+MVNJccGNqcRUD18BMChlLdW54pqb5UZ7Cwg246e9Pw/3j59/PP788uvh+++v33pAGyYmTE1Oe1es1ry3Yq65oLKO8cIYKU5KKQwX5kRINWN1D9ywemEjFsuv13+eKG+4egHtipV8P1m4/J5ltTL5obNOTilncybu3sipPBmz8nqq5EJMjjnjh7s5V3UlrjfgOMxod5a60mZk+KzjbDRydgRrbi9R8+3RAursMLFmY16388FjGPu5Dsiwx7ypdGV2mAly1smcsynv0hw+gRY2fAc8gTCEhziG35oNGnvOutE1u+PqBSeS88X8hU0zV3LqtO2iHbjQDa2WbGJ/9w0nh84Oc1xdLt0xd9LSiuTO1rhBf2eWLMdNf3/erAK9r8REfhyJK/mPuB4wmfPqIQQrgUAUJlEe2RVJiQdCQj0agZz6mfXFOI9xZn25h7JBfy/EKq7ipR0q3VEH/Zb3f8JIaK7MSEz47RC30buudgWvlZXf4vQwIM6addZmKRUBBNlJQxsvwRgHIPNzlMMmDOMwQYBC4kPcpJFrQYB8H8VBg0LPx3ZVxIGNQmgcABIS4uWNRz3LBkmS5l7WhDhGKLHZaBRnTVGktucBQgiTvPEDXKQQWDS2MRIcOQFxjlMcNEmaoAiDIivSgjQ0p0Hmg8ijAYQNSVMM4VbcbXW7cm13jy5nLeczATuvoNO77bZ2cw3KhVIWfMlntssNB2Om+cj28fk7ekHPLpPL0duzVQNbqHs210htN23lTz6nfwFQSwMEFAACAAgAirpzR4LIvt4RCgAA+B4AABcAAAB1bml2ZXJzYWwvdW5pdmVyc2FsLnBuZ+2Z/1cTVxbA466rri62rlJKSonttrD9ItTlS5BvU79W241UKUUpIbSoqabyJWkaAkmm1SrLQYguW1GIyWlpQUtJuiKFaCBWCiNFJkspDEhMhECmEEkIaRJCmJmdwGnds7/sH7D5Yc7MvZ87b+57775735lX+vreVwJWU1dTKJSAPbt37KdQljMolN9yV60gNVUbYhDytoy3/5VtFCUcMkkKy9lbGVsplH9K1yy8/TtS/n3+7oM8CmVth+9aBuVdPkShhJbv2bH1jcKs6XvA7cMjbytGR66kstNjnz+T+jj99IZlQSde3v945vIfVgX+JewUk7l99dsvPXYre/npjS+t6Mne0PzqurGwU6+mrfho/+XAp099f/mNBPv1QwlvlQhwURQPSjfaDs7k6zTogyhjFqp/p3EYFdHaWstp+ExJZPvsJyrN3FiQdq5Umjy/inTv/vB118uw5PZwkFoKGqI9cyapI5vUfxjIBsepiveqRd4RI7zyN6Tqqy3eZ0jFwng40L2S4lPMH9KOi47UW5eTwgFnt6Q7qH3mlGY9KWUPECORkwnLyMeuw4u4ap1Pzdzla5sf7AODfuAHfuAHfuAHfuAHfuAHfuAHfuAHfuAHfuAHfvD/AIZcLMDdt8b3U1FyjuH7gfhhdr8PbByK9lmtimX42In/iWberAkDCY+uba4hEreWqUDPa5H4AynxU2e6dj5Nfv/O8MUbUSXsCE4F+e7c+3rkWvMR7+ECCW56gsCNyUePC0OLK9QVKhT3KVN4x7FxRqXW+4lOO9cPeOLAA3LrnYmL/dUc8mMGlRZrZonPE3Pg4HlUPyWzwTlyUzWuqcvj4ilO34sLmLGHdrZFYL5mppLeudGFk04efu071gJEnEXFgtBUKHkl2iw2Bj2bKOz/Li3MZvylcanDXg4QHcDtmGHeflSSDiWGozESBW1AOFu3B3tdc+MXs7ag5seKc6f0tqkLqFkzyLfmddR1s3f0xpDYZhUhOxs75LXxxI14s1rYbxMI18cykv90TEn2v5CO1lJ1nuK/hg6E6Ac26/o8F/ZeIlKHoz1nLqtXUCj37yWikcmbYlYK+Hd4fEkjt/fb1KFf4bTYIZAkICzdwd4O5pMOGebMw47AHTXzQWQDgy3tzrFio9cQjo/S8NFOeru9nNVK/GyTuG9o/6XMgXOkljmuFYBYLTYdT20FWlSoFxa0O36A9ESmFWorX+oe7BloKiOH2TymrBDCcPF9piTAvvJetMdM13rG6gFssozKTh0v0gcDuF0Kjg41bS7oEurtXxb8V9seHYiPcVjejGQzjlKRHMObiwOUhzIlbTMm4O80N3gIXChZ4G2+eTBdHmOzyNE4YiOYBKnFgDlOx7cWDxe50o5FWKcuIFuAni1Q8Q1Jl2XbKYR5KN9s00s0B0YTbZPsTRLA3Ddyp3OC2W4cP5lbnVmzFtWyt+n2KAh5gfHrOFOiWfLg4udRoeFTU6jWLcGYkTVDFpznTTRTgblvH5nd7ETdVxaDpT7BeHifRUl3Xi04HqJHzkpNrwDzfRwFmmGT82eC3aAGUJYFZLm6S9OveFobcrJQqtvpNFGxjEgkzq0I+CLKyiGaPuJ2xdBUVCkHry8asdE92TVh0soCN2YDiUqv8slvokJp7k9jGXChqM9ywd249GVPjXHOmclL6gx2x0wOv6hu4QQIWSXygAoF9oCt+JnTZDrjdSTGE++CXdjzFbwHwWzTOD5ET+Nx0yENHAN7mNMF5XiYZcJygWcg2d3oIn3IdbM7jeeOhYtrzeNpyUN13T2x9AqIrg+WVjrmTiS6ILQt62sIAgxgLgsknKfbDDJp5LwThexzTe1L4SA3ixe+kWWgzHRQNiLlDPXwt95sXptkSrN0WqbKvCu6m7em0kaE62PCyYi16CE+LOX8DDkdPZmOwiS8YK2UIzFCGV6rhn5sb1ZnXTdwr53AEMcl+hS22Z0DgzaYePzX0EhJtTTWx5tetOoy7K2x2+FP1qE4OQ6DJ5H4WftmxPFjq4qlakhV2rarYwNDgauOumN7F6PDJLN4hmHPpRe2K5sdzeZkNxKH4ZnIrr5g9wvpVqvjLbe2rLoy3TcVSO4wlrA9AnFXL7wGJqJFFZby/LaDDyfiinMwte29TNY7RY1PqQKkUTB1VqToxmrD0gFO9w1v2jPIkR6Pzdkny6Brr1RXkmucD8cBbr4BTWR9c5QL6Ez2p096IS6Mub0RiNFx1Wvc2dvdIPqaUWnpBEx4+S32LSX9bnPlB+Vek1IKZ0benugfilbjovJ4s7hhcZ0f9eXPPyOZKQVd2KuVEH/CRJ3NqErOfVRmv36K4E90Du9ujYgtXAiIStm3FADBiDCT44Bi3DXKKt3pnmAk+SbmzYxAFtpzrfKpxcGfOHm8OgRZezcYHZdySiZx83VDPvuPKuhSQWgx2O7NUdEtE/FmTZ8KjVNq0euEXiLqoCFPjJ5pYEJ6hY1rvC98YvHsLbEX9NCJeJ97jd6p9trBs0h4YChYDDfIUa72nQm9EtL8MjKtsEnyxe3glOFodfJhbuOnujids1WOXyPDfykof6rrLvjgnHW9aNf0i8yap5C4vJtQ3o9J8OeKUg3L8L6s91w/jUnOGoa6hB/B016ejH6Lf2cgyyUr8ZWfD3WnfQVHbS1KZcv4WfcEP9Z1Y/2ByK5bwWzM2yoRiayW1ZVRyhjLyJdLK/aMVyfCPtBHhdIZVrRwi2UiCmBHVHCOg5fcB20snVhErQlDk/Y57PE0Uf/Hb/ICKJSb/RiGAu6xFGLclFncVtp0ABww78Q6vAWxy/ZqY1Ph6So1TRC7TpkVtCZxZy9EpuZ4FC2SSR2TZ/pVa1ZlCc59e7GS57V/VmoRWml7yGXJpJ+NQNvyDevJTJHTPx712WLwtTjoWrtF7SqyLmY91KoCLXRehOFjRqXub0vZ2cAS2wU8zCkbSPTVj2EWjtsmEjXP1YQp1i3OjqZmqYQN8dJ4+WQJS0dbJjTTEDfiP2oQ6H5BAdaTqelw6pIN6OVoq3kzGx7aCNCETceedIUMeIy+MkUH0RbHguL7h2UO8uSWZZQl0flWX6lyKI05XDdZf7/oqU7+R1T9kisAi5it4jJcmTLbzGVHe4L0So6izEFFhNrG8Lzqrx7A4t02XtAfyJ679FrjOGPwvE7IALNGHpqIS+H66f7CfaRL76I9WxWmahcDOa/jM0B4UiyyW2pJoxB0pdBaFSNexV4LlAcFkq1VFedy7tYrNyE64jnDscWty31101Hfieqj71X79i7La8J8t9FawqVqPytYPFqN9z5LExOA+Fnb4saJ73oteR4gLCXCcFK8+WUTa7avDKQScwoAXjqL3eJ9hi26epTb9QgxxvG8/OsRLqEhdQROI7BOYkHAunPSZy1vaKJxXTtxotA+Rvwmy7WR+x3CU/vInp17dyi3ZZ/4N1BLAwQUAAIACACKunNH0iigUkoAAABrAAAAGwAAAHVuaXZlcnNhbC91bml2ZXJzYWwucG5nLnhtbLOxr8jNUShLLSrOzM+zVTLUM1Cyt+PlsikoSi3LTC1XqACKGekZQICSQiUqtzwzpSQDKGRgbo4QzEjNTM8osVWyMLCAC+oDzQQAUEsBAgAAFAACAAgAiZCER+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B4AABcAAAAAAAAAAAAAAAAA9BYAAHVuaXZlcnNhbC91bml2ZXJzYWwucG5nUEsBAgAAFAACAAgAirpzR9IooFJKAAAAawAAABsAAAAAAAAAAQAAAAAAOiEAAHVuaXZlcnNhbC91bml2ZXJzYWwucG5nLnhtbFBLBQYAAAAACwALAEkDAAC9IQAAAAA="/>
  <p:tag name="ISPRING_ULTRA_SCORM_COURSE_ID" val="19D12169-10B6-4984-8CE8-8968B0B22BA0"/>
  <p:tag name="ISPRING_SCORM_RATE_SLIDES" val="1"/>
  <p:tag name="ISPRING_SCORM_RATE_QUIZZES" val="0"/>
  <p:tag name="ISPRING_SCORM_PASSING_SCORE" val="100.0000000000"/>
  <p:tag name="ISPRINGONLINEFOLDERID" val="0"/>
  <p:tag name="ISPRINGONLINEFOLDERPATH" val="Content List"/>
  <p:tag name="ISPRINGCLOUDFOLDERID" val="0"/>
  <p:tag name="ISPRINGCLOUDFOLDERPATH" val="Content List"/>
  <p:tag name="ISPRING_PRESENTATION_TITLE" val="1"/>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22">
      <a:dk1>
        <a:sysClr val="windowText" lastClr="000000"/>
      </a:dk1>
      <a:lt1>
        <a:sysClr val="window" lastClr="FFFFFF"/>
      </a:lt1>
      <a:dk2>
        <a:srgbClr val="7F7F7F"/>
      </a:dk2>
      <a:lt2>
        <a:srgbClr val="7F7F7F"/>
      </a:lt2>
      <a:accent1>
        <a:srgbClr val="0070C0"/>
      </a:accent1>
      <a:accent2>
        <a:srgbClr val="00B0F0"/>
      </a:accent2>
      <a:accent3>
        <a:srgbClr val="0070C0"/>
      </a:accent3>
      <a:accent4>
        <a:srgbClr val="00B0F0"/>
      </a:accent4>
      <a:accent5>
        <a:srgbClr val="0070C0"/>
      </a:accent5>
      <a:accent6>
        <a:srgbClr val="00B0F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91438" tIns="45719" rIns="91438" bIns="45719" rtlCol="0">
        <a:spAutoFit/>
      </a:bodyPr>
      <a:lstStyle>
        <a:defPPr algn="r">
          <a:defRPr lang="en-US" altLang="zh-CN" sz="1600" b="1" dirty="0">
            <a:solidFill>
              <a:schemeClr val="bg1"/>
            </a:solidFill>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1816</TotalTime>
  <Words>4166</Words>
  <Application>Microsoft Office PowerPoint</Application>
  <PresentationFormat>全屏显示(16:9)</PresentationFormat>
  <Paragraphs>467</Paragraphs>
  <Slides>54</Slides>
  <Notes>18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54</vt:i4>
      </vt:variant>
    </vt:vector>
  </HeadingPairs>
  <TitlesOfParts>
    <vt:vector size="59" baseType="lpstr">
      <vt:lpstr>Calibri</vt:lpstr>
      <vt:lpstr>微软雅黑</vt:lpstr>
      <vt:lpstr>Bodoni MT Black</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kingpub</dc:creator>
  <cp:keywords>plus206</cp:keywords>
  <cp:lastModifiedBy>Thomas</cp:lastModifiedBy>
  <cp:revision>1076</cp:revision>
  <dcterms:created xsi:type="dcterms:W3CDTF">2015-04-24T01:01:00Z</dcterms:created>
  <dcterms:modified xsi:type="dcterms:W3CDTF">2019-10-08T14:32:10Z</dcterms:modified>
  <cp:category>plus206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2052-11.1.0.9069</vt:lpwstr>
  </property>
</Properties>
</file>